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5" r:id="rId1"/>
    <p:sldMasterId id="2147483683" r:id="rId2"/>
    <p:sldMasterId id="2147483717" r:id="rId3"/>
    <p:sldMasterId id="2147483694" r:id="rId4"/>
    <p:sldMasterId id="2147483718" r:id="rId5"/>
  </p:sldMasterIdLst>
  <p:notesMasterIdLst>
    <p:notesMasterId r:id="rId53"/>
  </p:notesMasterIdLst>
  <p:sldIdLst>
    <p:sldId id="440" r:id="rId6"/>
    <p:sldId id="10677" r:id="rId7"/>
    <p:sldId id="441" r:id="rId8"/>
    <p:sldId id="10648" r:id="rId9"/>
    <p:sldId id="10647" r:id="rId10"/>
    <p:sldId id="10706" r:id="rId11"/>
    <p:sldId id="10707" r:id="rId12"/>
    <p:sldId id="10705" r:id="rId13"/>
    <p:sldId id="10708" r:id="rId14"/>
    <p:sldId id="10709" r:id="rId15"/>
    <p:sldId id="10710" r:id="rId16"/>
    <p:sldId id="10711" r:id="rId17"/>
    <p:sldId id="10712" r:id="rId18"/>
    <p:sldId id="10657" r:id="rId19"/>
    <p:sldId id="10656" r:id="rId20"/>
    <p:sldId id="10655" r:id="rId21"/>
    <p:sldId id="10678" r:id="rId22"/>
    <p:sldId id="10713" r:id="rId23"/>
    <p:sldId id="10652" r:id="rId24"/>
    <p:sldId id="10695" r:id="rId25"/>
    <p:sldId id="10696" r:id="rId26"/>
    <p:sldId id="10699" r:id="rId27"/>
    <p:sldId id="10703" r:id="rId28"/>
    <p:sldId id="10702" r:id="rId29"/>
    <p:sldId id="10659" r:id="rId30"/>
    <p:sldId id="527" r:id="rId31"/>
    <p:sldId id="10691" r:id="rId32"/>
    <p:sldId id="10693" r:id="rId33"/>
    <p:sldId id="10692" r:id="rId34"/>
    <p:sldId id="10660" r:id="rId35"/>
    <p:sldId id="10694" r:id="rId36"/>
    <p:sldId id="10658" r:id="rId37"/>
    <p:sldId id="10636" r:id="rId38"/>
    <p:sldId id="10704" r:id="rId39"/>
    <p:sldId id="10676" r:id="rId40"/>
    <p:sldId id="10681" r:id="rId41"/>
    <p:sldId id="10682" r:id="rId42"/>
    <p:sldId id="10683" r:id="rId43"/>
    <p:sldId id="10684" r:id="rId44"/>
    <p:sldId id="10685" r:id="rId45"/>
    <p:sldId id="10686" r:id="rId46"/>
    <p:sldId id="10687" r:id="rId47"/>
    <p:sldId id="10689" r:id="rId48"/>
    <p:sldId id="10715" r:id="rId49"/>
    <p:sldId id="10714" r:id="rId50"/>
    <p:sldId id="546" r:id="rId51"/>
    <p:sldId id="10665"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A7E"/>
    <a:srgbClr val="35BFAF"/>
    <a:srgbClr val="00748D"/>
    <a:srgbClr val="24CE7B"/>
    <a:srgbClr val="9BBB59"/>
    <a:srgbClr val="EFF3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B46404-46F6-428E-82EC-23AECFBC2FE8}" v="83" dt="2023-10-02T12:02:27.905"/>
    <p1510:client id="{07CD0F25-CAB5-40FB-AB0E-A8CC1F8FDE8D}" v="103" dt="2023-09-29T12:36:33.661"/>
    <p1510:client id="{1053C77D-82ED-4829-BE55-A20E1DB6DE64}" v="11" dt="2023-10-01T11:09:08.240"/>
    <p1510:client id="{1A662206-5104-42BF-B231-B1EBC39DEA2F}" v="291" dt="2023-09-29T10:07:45.865"/>
    <p1510:client id="{1ABA58CD-C131-4FB2-9DB1-0807D2795931}" v="13" dt="2023-10-03T09:42:09.021"/>
    <p1510:client id="{2235DBEE-FE56-4648-A1D8-0331DCA555A7}" v="26" dt="2023-09-29T10:12:58.472"/>
    <p1510:client id="{2286D315-1009-4BD4-9AF6-B6D3E039CDFB}" v="8" dt="2023-10-03T09:43:25.215"/>
    <p1510:client id="{4E99D0F4-7E5D-4785-B363-CF5F9E421498}" v="234" dt="2023-09-29T13:09:20.373"/>
    <p1510:client id="{51C1B76A-9910-433D-AE1E-BE5886C21058}" v="932" dt="2023-10-02T11:11:50.882"/>
    <p1510:client id="{5B9BF0D9-7FA8-4080-B7C8-7A441D8103FD}" v="16" dt="2023-09-28T14:39:05.004"/>
    <p1510:client id="{5E10E2F8-7820-4478-A820-DF177B563353}" v="165" dt="2023-09-29T12:41:42.595"/>
    <p1510:client id="{674C41EE-49C2-4BB1-8595-DBA1F88CF220}" v="197" dt="2023-09-29T13:00:36.680"/>
    <p1510:client id="{6E0E87B3-6900-4057-8EE6-34ED0FDDDEEF}" v="20" dt="2023-09-28T19:21:28.662"/>
    <p1510:client id="{7A80AD37-2D3D-4849-BA1C-417EF2F00093}" v="6" dt="2023-09-30T11:27:06.612"/>
    <p1510:client id="{7AF2CD09-6ED7-4302-8F16-B418CA3E3138}" v="21" dt="2023-10-02T12:09:56.512"/>
    <p1510:client id="{83F7B025-61E3-4F80-8197-304D5665FF0B}" v="461" dt="2023-10-02T08:14:27.080"/>
    <p1510:client id="{A4C503E6-770C-4E8A-8FD7-365DBFB6F109}" v="1" dt="2023-10-02T13:15:13.754"/>
    <p1510:client id="{C74A2598-7EF1-4835-A5D3-5F7628F3EDE6}" v="61" dt="2023-09-28T16:13:11.058"/>
    <p1510:client id="{D4A81823-0827-4208-A7E5-92A16F4C9DEF}" v="27" dt="2023-09-29T09:18:22.206"/>
    <p1510:client id="{E329B321-45CD-4D84-8600-B9A387603E6F}" v="59" dt="2023-10-01T19:19:49.725"/>
    <p1510:client id="{FA9E44B9-A765-4D13-8151-E603389F9A59}" v="38" dt="2023-09-27T11:34:44.4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54" autoAdjust="0"/>
    <p:restoredTop sz="79097"/>
  </p:normalViewPr>
  <p:slideViewPr>
    <p:cSldViewPr>
      <p:cViewPr varScale="1">
        <p:scale>
          <a:sx n="93" d="100"/>
          <a:sy n="93" d="100"/>
        </p:scale>
        <p:origin x="1304" y="20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LCH%20Lenovo%20P15%2022\Downloads\ips%2022%20table.csv"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sz="1600" dirty="0">
                <a:latin typeface="+mn-lt"/>
                <a:cs typeface="Arial" panose="020B0604020202020204" pitchFamily="34" charset="0"/>
              </a:rPr>
              <a:t>RVS Forecast</a:t>
            </a:r>
            <a:r>
              <a:rPr lang="en-GB" sz="1600" baseline="0" dirty="0">
                <a:latin typeface="+mn-lt"/>
                <a:cs typeface="Arial" panose="020B0604020202020204" pitchFamily="34" charset="0"/>
              </a:rPr>
              <a:t> vs Generation 2022/23</a:t>
            </a:r>
            <a:endParaRPr lang="en-GB" sz="1600" dirty="0">
              <a:latin typeface="+mn-lt"/>
              <a:cs typeface="Arial" panose="020B0604020202020204" pitchFamily="34" charset="0"/>
            </a:endParaRPr>
          </a:p>
        </c:rich>
      </c:tx>
      <c:layout>
        <c:manualLayout>
          <c:xMode val="edge"/>
          <c:yMode val="edge"/>
          <c:x val="0.25115288713910766"/>
          <c:y val="5.092592592592592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Sheet1!$E$7</c:f>
              <c:strCache>
                <c:ptCount val="1"/>
                <c:pt idx="0">
                  <c:v>Generation</c:v>
                </c:pt>
              </c:strCache>
            </c:strRef>
          </c:tx>
          <c:spPr>
            <a:solidFill>
              <a:srgbClr val="25CE7B"/>
            </a:solidFill>
            <a:ln>
              <a:noFill/>
            </a:ln>
            <a:effectLst/>
          </c:spPr>
          <c:invertIfNegative val="0"/>
          <c:cat>
            <c:numRef>
              <c:f>Sheet1!$F$6:$L$6</c:f>
              <c:numCache>
                <c:formatCode>mmm\-yy</c:formatCode>
                <c:ptCount val="7"/>
                <c:pt idx="0">
                  <c:v>44805</c:v>
                </c:pt>
                <c:pt idx="1">
                  <c:v>44835</c:v>
                </c:pt>
                <c:pt idx="2">
                  <c:v>44866</c:v>
                </c:pt>
                <c:pt idx="3">
                  <c:v>44896</c:v>
                </c:pt>
                <c:pt idx="4">
                  <c:v>44927</c:v>
                </c:pt>
                <c:pt idx="5">
                  <c:v>44958</c:v>
                </c:pt>
                <c:pt idx="6">
                  <c:v>44986</c:v>
                </c:pt>
              </c:numCache>
            </c:numRef>
          </c:cat>
          <c:val>
            <c:numRef>
              <c:f>Sheet1!$F$7:$L$7</c:f>
              <c:numCache>
                <c:formatCode>General</c:formatCode>
                <c:ptCount val="7"/>
                <c:pt idx="0">
                  <c:v>0</c:v>
                </c:pt>
                <c:pt idx="1">
                  <c:v>0</c:v>
                </c:pt>
                <c:pt idx="2">
                  <c:v>1120.9290000000001</c:v>
                </c:pt>
                <c:pt idx="3">
                  <c:v>682.41780400000005</c:v>
                </c:pt>
                <c:pt idx="4">
                  <c:v>1048.3150000000001</c:v>
                </c:pt>
                <c:pt idx="5">
                  <c:v>1090.41931</c:v>
                </c:pt>
                <c:pt idx="6">
                  <c:v>1111.5536199999999</c:v>
                </c:pt>
              </c:numCache>
            </c:numRef>
          </c:val>
          <c:extLst>
            <c:ext xmlns:c16="http://schemas.microsoft.com/office/drawing/2014/chart" uri="{C3380CC4-5D6E-409C-BE32-E72D297353CC}">
              <c16:uniqueId val="{00000000-538F-4C7A-9E36-F53E73C8BE8B}"/>
            </c:ext>
          </c:extLst>
        </c:ser>
        <c:ser>
          <c:idx val="1"/>
          <c:order val="1"/>
          <c:tx>
            <c:strRef>
              <c:f>Sheet1!$E$8</c:f>
              <c:strCache>
                <c:ptCount val="1"/>
                <c:pt idx="0">
                  <c:v>Forcast</c:v>
                </c:pt>
              </c:strCache>
            </c:strRef>
          </c:tx>
          <c:spPr>
            <a:solidFill>
              <a:srgbClr val="00748D"/>
            </a:solidFill>
            <a:ln>
              <a:solidFill>
                <a:srgbClr val="25CE7B"/>
              </a:solidFill>
            </a:ln>
            <a:effectLst/>
          </c:spPr>
          <c:invertIfNegative val="0"/>
          <c:cat>
            <c:numRef>
              <c:f>Sheet1!$F$6:$L$6</c:f>
              <c:numCache>
                <c:formatCode>mmm\-yy</c:formatCode>
                <c:ptCount val="7"/>
                <c:pt idx="0">
                  <c:v>44805</c:v>
                </c:pt>
                <c:pt idx="1">
                  <c:v>44835</c:v>
                </c:pt>
                <c:pt idx="2">
                  <c:v>44866</c:v>
                </c:pt>
                <c:pt idx="3">
                  <c:v>44896</c:v>
                </c:pt>
                <c:pt idx="4">
                  <c:v>44927</c:v>
                </c:pt>
                <c:pt idx="5">
                  <c:v>44958</c:v>
                </c:pt>
                <c:pt idx="6">
                  <c:v>44986</c:v>
                </c:pt>
              </c:numCache>
            </c:numRef>
          </c:cat>
          <c:val>
            <c:numRef>
              <c:f>Sheet1!$F$8:$L$8</c:f>
              <c:numCache>
                <c:formatCode>General</c:formatCode>
                <c:ptCount val="7"/>
                <c:pt idx="0">
                  <c:v>1849</c:v>
                </c:pt>
                <c:pt idx="1">
                  <c:v>1342</c:v>
                </c:pt>
                <c:pt idx="2">
                  <c:v>669</c:v>
                </c:pt>
                <c:pt idx="3">
                  <c:v>361</c:v>
                </c:pt>
                <c:pt idx="4">
                  <c:v>583</c:v>
                </c:pt>
                <c:pt idx="5">
                  <c:v>702</c:v>
                </c:pt>
                <c:pt idx="6">
                  <c:v>1557</c:v>
                </c:pt>
              </c:numCache>
            </c:numRef>
          </c:val>
          <c:extLst>
            <c:ext xmlns:c16="http://schemas.microsoft.com/office/drawing/2014/chart" uri="{C3380CC4-5D6E-409C-BE32-E72D297353CC}">
              <c16:uniqueId val="{00000001-538F-4C7A-9E36-F53E73C8BE8B}"/>
            </c:ext>
          </c:extLst>
        </c:ser>
        <c:dLbls>
          <c:showLegendKey val="0"/>
          <c:showVal val="0"/>
          <c:showCatName val="0"/>
          <c:showSerName val="0"/>
          <c:showPercent val="0"/>
          <c:showBubbleSize val="0"/>
        </c:dLbls>
        <c:gapWidth val="219"/>
        <c:overlap val="-27"/>
        <c:axId val="479507327"/>
        <c:axId val="1175003583"/>
      </c:barChart>
      <c:dateAx>
        <c:axId val="479507327"/>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Month</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5003583"/>
        <c:crosses val="autoZero"/>
        <c:auto val="1"/>
        <c:lblOffset val="100"/>
        <c:baseTimeUnit val="months"/>
      </c:dateAx>
      <c:valAx>
        <c:axId val="117500358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mWh</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95073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sz="1600" dirty="0">
                <a:latin typeface="+mn-lt"/>
                <a:cs typeface="Arial" panose="020B0604020202020204" pitchFamily="34" charset="0"/>
              </a:rPr>
              <a:t>Sandford</a:t>
            </a:r>
            <a:r>
              <a:rPr lang="en-GB" sz="1600" baseline="0" dirty="0">
                <a:latin typeface="+mn-lt"/>
                <a:cs typeface="Arial" panose="020B0604020202020204" pitchFamily="34" charset="0"/>
              </a:rPr>
              <a:t> Hydro Forecast vs Generation 2022/23</a:t>
            </a:r>
            <a:endParaRPr lang="en-GB" sz="1600" dirty="0">
              <a:latin typeface="+mn-lt"/>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'sandford table for agm'!$F$2</c:f>
              <c:strCache>
                <c:ptCount val="1"/>
                <c:pt idx="0">
                  <c:v>Forcast</c:v>
                </c:pt>
              </c:strCache>
            </c:strRef>
          </c:tx>
          <c:spPr>
            <a:solidFill>
              <a:srgbClr val="00748D"/>
            </a:solidFill>
            <a:ln>
              <a:noFill/>
            </a:ln>
            <a:effectLst/>
          </c:spPr>
          <c:invertIfNegative val="0"/>
          <c:cat>
            <c:numRef>
              <c:f>'sandford table for agm'!$G$1:$R$1</c:f>
              <c:numCache>
                <c:formatCode>mmm\-yy</c:formatCode>
                <c:ptCount val="12"/>
                <c:pt idx="0">
                  <c:v>44652</c:v>
                </c:pt>
                <c:pt idx="1">
                  <c:v>44682</c:v>
                </c:pt>
                <c:pt idx="2">
                  <c:v>44713</c:v>
                </c:pt>
                <c:pt idx="3">
                  <c:v>44743</c:v>
                </c:pt>
                <c:pt idx="4">
                  <c:v>44774</c:v>
                </c:pt>
                <c:pt idx="5">
                  <c:v>44805</c:v>
                </c:pt>
                <c:pt idx="6">
                  <c:v>44835</c:v>
                </c:pt>
                <c:pt idx="7">
                  <c:v>44866</c:v>
                </c:pt>
                <c:pt idx="8">
                  <c:v>44896</c:v>
                </c:pt>
                <c:pt idx="9">
                  <c:v>44927</c:v>
                </c:pt>
                <c:pt idx="10">
                  <c:v>44958</c:v>
                </c:pt>
                <c:pt idx="11">
                  <c:v>44986</c:v>
                </c:pt>
              </c:numCache>
            </c:numRef>
          </c:cat>
          <c:val>
            <c:numRef>
              <c:f>'sandford table for agm'!$G$2:$R$2</c:f>
              <c:numCache>
                <c:formatCode>#,##0</c:formatCode>
                <c:ptCount val="12"/>
                <c:pt idx="0">
                  <c:v>167804</c:v>
                </c:pt>
                <c:pt idx="1">
                  <c:v>145244</c:v>
                </c:pt>
                <c:pt idx="2">
                  <c:v>88618</c:v>
                </c:pt>
                <c:pt idx="3">
                  <c:v>59278</c:v>
                </c:pt>
                <c:pt idx="4">
                  <c:v>64930</c:v>
                </c:pt>
                <c:pt idx="5">
                  <c:v>41718</c:v>
                </c:pt>
                <c:pt idx="6">
                  <c:v>103168</c:v>
                </c:pt>
                <c:pt idx="7">
                  <c:v>147216</c:v>
                </c:pt>
                <c:pt idx="8">
                  <c:v>165610</c:v>
                </c:pt>
                <c:pt idx="9">
                  <c:v>193478</c:v>
                </c:pt>
                <c:pt idx="10">
                  <c:v>184146</c:v>
                </c:pt>
                <c:pt idx="11">
                  <c:v>201539</c:v>
                </c:pt>
              </c:numCache>
            </c:numRef>
          </c:val>
          <c:extLst>
            <c:ext xmlns:c16="http://schemas.microsoft.com/office/drawing/2014/chart" uri="{C3380CC4-5D6E-409C-BE32-E72D297353CC}">
              <c16:uniqueId val="{00000000-7D37-45E9-9B65-248B806F9BD3}"/>
            </c:ext>
          </c:extLst>
        </c:ser>
        <c:ser>
          <c:idx val="1"/>
          <c:order val="1"/>
          <c:tx>
            <c:strRef>
              <c:f>'sandford table for agm'!$F$3</c:f>
              <c:strCache>
                <c:ptCount val="1"/>
                <c:pt idx="0">
                  <c:v>Generation</c:v>
                </c:pt>
              </c:strCache>
            </c:strRef>
          </c:tx>
          <c:spPr>
            <a:solidFill>
              <a:srgbClr val="25CE7B"/>
            </a:solidFill>
            <a:ln>
              <a:solidFill>
                <a:srgbClr val="25CE7B"/>
              </a:solidFill>
            </a:ln>
            <a:effectLst/>
          </c:spPr>
          <c:invertIfNegative val="0"/>
          <c:cat>
            <c:numRef>
              <c:f>'sandford table for agm'!$G$1:$R$1</c:f>
              <c:numCache>
                <c:formatCode>mmm\-yy</c:formatCode>
                <c:ptCount val="12"/>
                <c:pt idx="0">
                  <c:v>44652</c:v>
                </c:pt>
                <c:pt idx="1">
                  <c:v>44682</c:v>
                </c:pt>
                <c:pt idx="2">
                  <c:v>44713</c:v>
                </c:pt>
                <c:pt idx="3">
                  <c:v>44743</c:v>
                </c:pt>
                <c:pt idx="4">
                  <c:v>44774</c:v>
                </c:pt>
                <c:pt idx="5">
                  <c:v>44805</c:v>
                </c:pt>
                <c:pt idx="6">
                  <c:v>44835</c:v>
                </c:pt>
                <c:pt idx="7">
                  <c:v>44866</c:v>
                </c:pt>
                <c:pt idx="8">
                  <c:v>44896</c:v>
                </c:pt>
                <c:pt idx="9">
                  <c:v>44927</c:v>
                </c:pt>
                <c:pt idx="10">
                  <c:v>44958</c:v>
                </c:pt>
                <c:pt idx="11">
                  <c:v>44986</c:v>
                </c:pt>
              </c:numCache>
            </c:numRef>
          </c:cat>
          <c:val>
            <c:numRef>
              <c:f>'sandford table for agm'!$G$3:$R$3</c:f>
              <c:numCache>
                <c:formatCode>#,##0.00</c:formatCode>
                <c:ptCount val="12"/>
                <c:pt idx="0" formatCode="#,##0">
                  <c:v>134839</c:v>
                </c:pt>
                <c:pt idx="1">
                  <c:v>42084.9</c:v>
                </c:pt>
                <c:pt idx="2" formatCode="General">
                  <c:v>0</c:v>
                </c:pt>
                <c:pt idx="3" formatCode="General">
                  <c:v>0</c:v>
                </c:pt>
                <c:pt idx="4" formatCode="General">
                  <c:v>0</c:v>
                </c:pt>
                <c:pt idx="5" formatCode="General">
                  <c:v>0</c:v>
                </c:pt>
                <c:pt idx="6" formatCode="General">
                  <c:v>0</c:v>
                </c:pt>
                <c:pt idx="7" formatCode="General">
                  <c:v>0</c:v>
                </c:pt>
                <c:pt idx="8" formatCode="#,##0">
                  <c:v>40513</c:v>
                </c:pt>
                <c:pt idx="9">
                  <c:v>3328.6</c:v>
                </c:pt>
                <c:pt idx="10" formatCode="General">
                  <c:v>0</c:v>
                </c:pt>
                <c:pt idx="11">
                  <c:v>3029.9</c:v>
                </c:pt>
              </c:numCache>
            </c:numRef>
          </c:val>
          <c:extLst>
            <c:ext xmlns:c16="http://schemas.microsoft.com/office/drawing/2014/chart" uri="{C3380CC4-5D6E-409C-BE32-E72D297353CC}">
              <c16:uniqueId val="{00000001-7D37-45E9-9B65-248B806F9BD3}"/>
            </c:ext>
          </c:extLst>
        </c:ser>
        <c:dLbls>
          <c:showLegendKey val="0"/>
          <c:showVal val="0"/>
          <c:showCatName val="0"/>
          <c:showSerName val="0"/>
          <c:showPercent val="0"/>
          <c:showBubbleSize val="0"/>
        </c:dLbls>
        <c:gapWidth val="150"/>
        <c:axId val="1175639279"/>
        <c:axId val="1174999743"/>
      </c:barChart>
      <c:dateAx>
        <c:axId val="117563927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Month</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4999743"/>
        <c:crosses val="autoZero"/>
        <c:auto val="1"/>
        <c:lblOffset val="100"/>
        <c:baseTimeUnit val="months"/>
      </c:dateAx>
      <c:valAx>
        <c:axId val="117499974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kWh</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56392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600" dirty="0">
                <a:latin typeface="+mn-lt"/>
                <a:cs typeface="Arial" panose="020B0604020202020204" pitchFamily="34" charset="0"/>
              </a:rPr>
              <a:t>Rooftop Portfolio Forecast</a:t>
            </a:r>
            <a:r>
              <a:rPr lang="en-GB" sz="1600" baseline="0" dirty="0">
                <a:latin typeface="+mn-lt"/>
                <a:cs typeface="Arial" panose="020B0604020202020204" pitchFamily="34" charset="0"/>
              </a:rPr>
              <a:t> vs Generation 2022/23</a:t>
            </a:r>
            <a:endParaRPr lang="en-GB" sz="1600" dirty="0">
              <a:latin typeface="+mn-lt"/>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'ips 22 table'!$F$157</c:f>
              <c:strCache>
                <c:ptCount val="1"/>
                <c:pt idx="0">
                  <c:v>Forcast</c:v>
                </c:pt>
              </c:strCache>
            </c:strRef>
          </c:tx>
          <c:spPr>
            <a:solidFill>
              <a:srgbClr val="00748D"/>
            </a:solidFill>
            <a:ln>
              <a:noFill/>
            </a:ln>
            <a:effectLst/>
          </c:spPr>
          <c:invertIfNegative val="0"/>
          <c:cat>
            <c:numRef>
              <c:f>'ips 22 table'!$G$156:$R$156</c:f>
              <c:numCache>
                <c:formatCode>mmm\-yy</c:formatCode>
                <c:ptCount val="12"/>
                <c:pt idx="0">
                  <c:v>44652</c:v>
                </c:pt>
                <c:pt idx="1">
                  <c:v>44682</c:v>
                </c:pt>
                <c:pt idx="2">
                  <c:v>44713</c:v>
                </c:pt>
                <c:pt idx="3">
                  <c:v>44743</c:v>
                </c:pt>
                <c:pt idx="4">
                  <c:v>44774</c:v>
                </c:pt>
                <c:pt idx="5">
                  <c:v>44805</c:v>
                </c:pt>
                <c:pt idx="6">
                  <c:v>44835</c:v>
                </c:pt>
                <c:pt idx="7">
                  <c:v>44866</c:v>
                </c:pt>
                <c:pt idx="8">
                  <c:v>44896</c:v>
                </c:pt>
                <c:pt idx="9">
                  <c:v>44927</c:v>
                </c:pt>
                <c:pt idx="10">
                  <c:v>44958</c:v>
                </c:pt>
                <c:pt idx="11">
                  <c:v>44986</c:v>
                </c:pt>
              </c:numCache>
            </c:numRef>
          </c:cat>
          <c:val>
            <c:numRef>
              <c:f>'ips 22 table'!$G$157:$R$157</c:f>
              <c:numCache>
                <c:formatCode>#,##0.00</c:formatCode>
                <c:ptCount val="12"/>
                <c:pt idx="0">
                  <c:v>769305.17004057812</c:v>
                </c:pt>
                <c:pt idx="1">
                  <c:v>914249.97861251771</c:v>
                </c:pt>
                <c:pt idx="2">
                  <c:v>961958.18204081152</c:v>
                </c:pt>
                <c:pt idx="3">
                  <c:v>960898.55859872582</c:v>
                </c:pt>
                <c:pt idx="4">
                  <c:v>962184.33455366502</c:v>
                </c:pt>
                <c:pt idx="5">
                  <c:v>584658.01036523853</c:v>
                </c:pt>
                <c:pt idx="6">
                  <c:v>412564.74239271512</c:v>
                </c:pt>
                <c:pt idx="7">
                  <c:v>184427.91182386511</c:v>
                </c:pt>
                <c:pt idx="8">
                  <c:v>106791.50775636615</c:v>
                </c:pt>
                <c:pt idx="9">
                  <c:v>166103.12831603322</c:v>
                </c:pt>
                <c:pt idx="10">
                  <c:v>273912.26560407376</c:v>
                </c:pt>
                <c:pt idx="11">
                  <c:v>498328.89784103975</c:v>
                </c:pt>
              </c:numCache>
            </c:numRef>
          </c:val>
          <c:extLst>
            <c:ext xmlns:c16="http://schemas.microsoft.com/office/drawing/2014/chart" uri="{C3380CC4-5D6E-409C-BE32-E72D297353CC}">
              <c16:uniqueId val="{00000000-8BE6-4447-A857-8FFB5CC21818}"/>
            </c:ext>
          </c:extLst>
        </c:ser>
        <c:ser>
          <c:idx val="1"/>
          <c:order val="1"/>
          <c:tx>
            <c:strRef>
              <c:f>'ips 22 table'!$F$158</c:f>
              <c:strCache>
                <c:ptCount val="1"/>
                <c:pt idx="0">
                  <c:v>Genertion</c:v>
                </c:pt>
              </c:strCache>
            </c:strRef>
          </c:tx>
          <c:spPr>
            <a:solidFill>
              <a:srgbClr val="25CE7B"/>
            </a:solidFill>
            <a:ln>
              <a:noFill/>
            </a:ln>
            <a:effectLst/>
          </c:spPr>
          <c:invertIfNegative val="0"/>
          <c:cat>
            <c:numRef>
              <c:f>'ips 22 table'!$G$156:$R$156</c:f>
              <c:numCache>
                <c:formatCode>mmm\-yy</c:formatCode>
                <c:ptCount val="12"/>
                <c:pt idx="0">
                  <c:v>44652</c:v>
                </c:pt>
                <c:pt idx="1">
                  <c:v>44682</c:v>
                </c:pt>
                <c:pt idx="2">
                  <c:v>44713</c:v>
                </c:pt>
                <c:pt idx="3">
                  <c:v>44743</c:v>
                </c:pt>
                <c:pt idx="4">
                  <c:v>44774</c:v>
                </c:pt>
                <c:pt idx="5">
                  <c:v>44805</c:v>
                </c:pt>
                <c:pt idx="6">
                  <c:v>44835</c:v>
                </c:pt>
                <c:pt idx="7">
                  <c:v>44866</c:v>
                </c:pt>
                <c:pt idx="8">
                  <c:v>44896</c:v>
                </c:pt>
                <c:pt idx="9">
                  <c:v>44927</c:v>
                </c:pt>
                <c:pt idx="10">
                  <c:v>44958</c:v>
                </c:pt>
                <c:pt idx="11">
                  <c:v>44986</c:v>
                </c:pt>
              </c:numCache>
            </c:numRef>
          </c:cat>
          <c:val>
            <c:numRef>
              <c:f>'ips 22 table'!$G$158:$R$158</c:f>
              <c:numCache>
                <c:formatCode>General</c:formatCode>
                <c:ptCount val="12"/>
                <c:pt idx="0">
                  <c:v>771404.01529164822</c:v>
                </c:pt>
                <c:pt idx="1">
                  <c:v>910870.34185704519</c:v>
                </c:pt>
                <c:pt idx="2">
                  <c:v>958527.49713689892</c:v>
                </c:pt>
                <c:pt idx="3">
                  <c:v>957479.40276036807</c:v>
                </c:pt>
                <c:pt idx="4">
                  <c:v>959291.20722706837</c:v>
                </c:pt>
                <c:pt idx="5">
                  <c:v>582624.60804206529</c:v>
                </c:pt>
                <c:pt idx="6">
                  <c:v>411325.1387013488</c:v>
                </c:pt>
                <c:pt idx="7">
                  <c:v>183758.09655021693</c:v>
                </c:pt>
                <c:pt idx="8">
                  <c:v>106427.38832794492</c:v>
                </c:pt>
                <c:pt idx="9">
                  <c:v>162279.18421663743</c:v>
                </c:pt>
                <c:pt idx="10">
                  <c:v>267515.64649500092</c:v>
                </c:pt>
                <c:pt idx="11">
                  <c:v>484452.01389389148</c:v>
                </c:pt>
              </c:numCache>
            </c:numRef>
          </c:val>
          <c:extLst>
            <c:ext xmlns:c16="http://schemas.microsoft.com/office/drawing/2014/chart" uri="{C3380CC4-5D6E-409C-BE32-E72D297353CC}">
              <c16:uniqueId val="{00000001-8BE6-4447-A857-8FFB5CC21818}"/>
            </c:ext>
          </c:extLst>
        </c:ser>
        <c:dLbls>
          <c:showLegendKey val="0"/>
          <c:showVal val="0"/>
          <c:showCatName val="0"/>
          <c:showSerName val="0"/>
          <c:showPercent val="0"/>
          <c:showBubbleSize val="0"/>
        </c:dLbls>
        <c:gapWidth val="219"/>
        <c:overlap val="-27"/>
        <c:axId val="483923583"/>
        <c:axId val="1178125823"/>
      </c:barChart>
      <c:dateAx>
        <c:axId val="483923583"/>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dirty="0"/>
                  <a:t>Month</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8125823"/>
        <c:crosses val="autoZero"/>
        <c:auto val="1"/>
        <c:lblOffset val="100"/>
        <c:baseTimeUnit val="months"/>
      </c:dateAx>
      <c:valAx>
        <c:axId val="117812582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dirty="0"/>
                  <a:t>kWh</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39235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sz="1600" dirty="0">
                <a:latin typeface="+mn-lt"/>
                <a:cs typeface="Arial" panose="020B0604020202020204" pitchFamily="34" charset="0"/>
              </a:rPr>
              <a:t>RVS 2023/2024 Generation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Tabelle1!$S$8</c:f>
              <c:strCache>
                <c:ptCount val="1"/>
                <c:pt idx="0">
                  <c:v>Forcast</c:v>
                </c:pt>
              </c:strCache>
            </c:strRef>
          </c:tx>
          <c:spPr>
            <a:solidFill>
              <a:srgbClr val="119CAD"/>
            </a:solidFill>
            <a:ln>
              <a:noFill/>
            </a:ln>
            <a:effectLst/>
          </c:spPr>
          <c:invertIfNegative val="0"/>
          <c:cat>
            <c:numRef>
              <c:f>Tabelle1!$R$9:$R$20</c:f>
              <c:numCache>
                <c:formatCode>mmm\-yy</c:formatCode>
                <c:ptCount val="12"/>
                <c:pt idx="0">
                  <c:v>45017</c:v>
                </c:pt>
                <c:pt idx="1">
                  <c:v>45047</c:v>
                </c:pt>
                <c:pt idx="2">
                  <c:v>45078</c:v>
                </c:pt>
                <c:pt idx="3">
                  <c:v>45108</c:v>
                </c:pt>
                <c:pt idx="4">
                  <c:v>45139</c:v>
                </c:pt>
                <c:pt idx="5">
                  <c:v>45170</c:v>
                </c:pt>
                <c:pt idx="6">
                  <c:v>45200</c:v>
                </c:pt>
                <c:pt idx="7">
                  <c:v>45231</c:v>
                </c:pt>
                <c:pt idx="8">
                  <c:v>45261</c:v>
                </c:pt>
                <c:pt idx="9">
                  <c:v>45292</c:v>
                </c:pt>
                <c:pt idx="10">
                  <c:v>45323</c:v>
                </c:pt>
                <c:pt idx="11">
                  <c:v>45352</c:v>
                </c:pt>
              </c:numCache>
            </c:numRef>
          </c:cat>
          <c:val>
            <c:numRef>
              <c:f>Tabelle1!$S$9:$S$20</c:f>
              <c:numCache>
                <c:formatCode>General</c:formatCode>
                <c:ptCount val="12"/>
                <c:pt idx="0">
                  <c:v>2363</c:v>
                </c:pt>
                <c:pt idx="1">
                  <c:v>2565</c:v>
                </c:pt>
                <c:pt idx="2">
                  <c:v>2608</c:v>
                </c:pt>
                <c:pt idx="3">
                  <c:v>2660</c:v>
                </c:pt>
                <c:pt idx="4">
                  <c:v>2225.6999999999998</c:v>
                </c:pt>
                <c:pt idx="5">
                  <c:v>1849</c:v>
                </c:pt>
                <c:pt idx="6">
                  <c:v>1342</c:v>
                </c:pt>
                <c:pt idx="7">
                  <c:v>669</c:v>
                </c:pt>
                <c:pt idx="8">
                  <c:v>361</c:v>
                </c:pt>
                <c:pt idx="9">
                  <c:v>583</c:v>
                </c:pt>
                <c:pt idx="10">
                  <c:v>702</c:v>
                </c:pt>
                <c:pt idx="11">
                  <c:v>1557</c:v>
                </c:pt>
              </c:numCache>
            </c:numRef>
          </c:val>
          <c:extLst>
            <c:ext xmlns:c16="http://schemas.microsoft.com/office/drawing/2014/chart" uri="{C3380CC4-5D6E-409C-BE32-E72D297353CC}">
              <c16:uniqueId val="{00000000-DE32-4382-B1ED-472FDA71A470}"/>
            </c:ext>
          </c:extLst>
        </c:ser>
        <c:ser>
          <c:idx val="1"/>
          <c:order val="1"/>
          <c:tx>
            <c:strRef>
              <c:f>Tabelle1!$T$8</c:f>
              <c:strCache>
                <c:ptCount val="1"/>
                <c:pt idx="0">
                  <c:v>Uplifted Generation</c:v>
                </c:pt>
              </c:strCache>
            </c:strRef>
          </c:tx>
          <c:spPr>
            <a:solidFill>
              <a:srgbClr val="25CE7B"/>
            </a:solidFill>
            <a:ln>
              <a:noFill/>
            </a:ln>
            <a:effectLst/>
          </c:spPr>
          <c:invertIfNegative val="0"/>
          <c:cat>
            <c:numRef>
              <c:f>Tabelle1!$R$9:$R$20</c:f>
              <c:numCache>
                <c:formatCode>mmm\-yy</c:formatCode>
                <c:ptCount val="12"/>
                <c:pt idx="0">
                  <c:v>45017</c:v>
                </c:pt>
                <c:pt idx="1">
                  <c:v>45047</c:v>
                </c:pt>
                <c:pt idx="2">
                  <c:v>45078</c:v>
                </c:pt>
                <c:pt idx="3">
                  <c:v>45108</c:v>
                </c:pt>
                <c:pt idx="4">
                  <c:v>45139</c:v>
                </c:pt>
                <c:pt idx="5">
                  <c:v>45170</c:v>
                </c:pt>
                <c:pt idx="6">
                  <c:v>45200</c:v>
                </c:pt>
                <c:pt idx="7">
                  <c:v>45231</c:v>
                </c:pt>
                <c:pt idx="8">
                  <c:v>45261</c:v>
                </c:pt>
                <c:pt idx="9">
                  <c:v>45292</c:v>
                </c:pt>
                <c:pt idx="10">
                  <c:v>45323</c:v>
                </c:pt>
                <c:pt idx="11">
                  <c:v>45352</c:v>
                </c:pt>
              </c:numCache>
            </c:numRef>
          </c:cat>
          <c:val>
            <c:numRef>
              <c:f>Tabelle1!$T$9:$T$20</c:f>
              <c:numCache>
                <c:formatCode>General</c:formatCode>
                <c:ptCount val="12"/>
                <c:pt idx="0">
                  <c:v>2363</c:v>
                </c:pt>
                <c:pt idx="1">
                  <c:v>2565</c:v>
                </c:pt>
                <c:pt idx="2">
                  <c:v>0</c:v>
                </c:pt>
                <c:pt idx="3">
                  <c:v>2660</c:v>
                </c:pt>
                <c:pt idx="4">
                  <c:v>2225.6999999999998</c:v>
                </c:pt>
                <c:pt idx="5">
                  <c:v>1849</c:v>
                </c:pt>
                <c:pt idx="6">
                  <c:v>1342</c:v>
                </c:pt>
                <c:pt idx="7">
                  <c:v>1120.9290000000001</c:v>
                </c:pt>
                <c:pt idx="8">
                  <c:v>682.41780400000005</c:v>
                </c:pt>
                <c:pt idx="9">
                  <c:v>1048.3150000000001</c:v>
                </c:pt>
                <c:pt idx="10">
                  <c:v>1090.41931</c:v>
                </c:pt>
                <c:pt idx="11">
                  <c:v>1557</c:v>
                </c:pt>
              </c:numCache>
            </c:numRef>
          </c:val>
          <c:extLst>
            <c:ext xmlns:c16="http://schemas.microsoft.com/office/drawing/2014/chart" uri="{C3380CC4-5D6E-409C-BE32-E72D297353CC}">
              <c16:uniqueId val="{00000001-DE32-4382-B1ED-472FDA71A470}"/>
            </c:ext>
          </c:extLst>
        </c:ser>
        <c:dLbls>
          <c:showLegendKey val="0"/>
          <c:showVal val="0"/>
          <c:showCatName val="0"/>
          <c:showSerName val="0"/>
          <c:showPercent val="0"/>
          <c:showBubbleSize val="0"/>
        </c:dLbls>
        <c:gapWidth val="219"/>
        <c:overlap val="-27"/>
        <c:axId val="477232479"/>
        <c:axId val="479838591"/>
      </c:barChart>
      <c:dateAx>
        <c:axId val="47723247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dirty="0"/>
                  <a:t>Month</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9838591"/>
        <c:crosses val="autoZero"/>
        <c:auto val="1"/>
        <c:lblOffset val="100"/>
        <c:baseTimeUnit val="months"/>
      </c:dateAx>
      <c:valAx>
        <c:axId val="47983859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dirty="0" err="1"/>
                  <a:t>mWh</a:t>
                </a:r>
                <a:endParaRPr lang="en-GB"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72324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sz="1600" dirty="0">
                <a:latin typeface="+mn-lt"/>
                <a:cs typeface="Arial" panose="020B0604020202020204" pitchFamily="34" charset="0"/>
              </a:rPr>
              <a:t>Sandford forecast</a:t>
            </a:r>
            <a:r>
              <a:rPr lang="en-GB" sz="1600" baseline="0" dirty="0">
                <a:latin typeface="+mn-lt"/>
                <a:cs typeface="Arial" panose="020B0604020202020204" pitchFamily="34" charset="0"/>
              </a:rPr>
              <a:t> 2023/24</a:t>
            </a:r>
            <a:endParaRPr lang="en-GB" sz="1600" dirty="0">
              <a:latin typeface="+mn-lt"/>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4541950029225387"/>
          <c:y val="0.15635594851317464"/>
          <c:w val="0.82708698650683932"/>
          <c:h val="0.62566529001612348"/>
        </c:manualLayout>
      </c:layout>
      <c:barChart>
        <c:barDir val="col"/>
        <c:grouping val="clustered"/>
        <c:varyColors val="0"/>
        <c:ser>
          <c:idx val="0"/>
          <c:order val="0"/>
          <c:tx>
            <c:strRef>
              <c:f>'sandford table for agm'!$F$2</c:f>
              <c:strCache>
                <c:ptCount val="1"/>
                <c:pt idx="0">
                  <c:v>Operational Forcast</c:v>
                </c:pt>
              </c:strCache>
            </c:strRef>
          </c:tx>
          <c:spPr>
            <a:solidFill>
              <a:srgbClr val="25CE7B"/>
            </a:solidFill>
            <a:ln>
              <a:noFill/>
            </a:ln>
            <a:effectLst/>
          </c:spPr>
          <c:invertIfNegative val="0"/>
          <c:cat>
            <c:numRef>
              <c:f>'sandford table for agm'!$G$1:$R$1</c:f>
              <c:numCache>
                <c:formatCode>mmm\-yy</c:formatCode>
                <c:ptCount val="12"/>
                <c:pt idx="0">
                  <c:v>45017</c:v>
                </c:pt>
                <c:pt idx="1">
                  <c:v>45047</c:v>
                </c:pt>
                <c:pt idx="2">
                  <c:v>45078</c:v>
                </c:pt>
                <c:pt idx="3">
                  <c:v>45108</c:v>
                </c:pt>
                <c:pt idx="4">
                  <c:v>45139</c:v>
                </c:pt>
                <c:pt idx="5">
                  <c:v>45170</c:v>
                </c:pt>
                <c:pt idx="6">
                  <c:v>45200</c:v>
                </c:pt>
                <c:pt idx="7">
                  <c:v>45231</c:v>
                </c:pt>
                <c:pt idx="8">
                  <c:v>45261</c:v>
                </c:pt>
                <c:pt idx="9">
                  <c:v>45292</c:v>
                </c:pt>
                <c:pt idx="10">
                  <c:v>45323</c:v>
                </c:pt>
                <c:pt idx="11">
                  <c:v>45352</c:v>
                </c:pt>
              </c:numCache>
            </c:numRef>
          </c:cat>
          <c:val>
            <c:numRef>
              <c:f>'sandford table for agm'!$G$2:$R$2</c:f>
              <c:numCache>
                <c:formatCode>#,##0.00</c:formatCode>
                <c:ptCount val="12"/>
                <c:pt idx="0">
                  <c:v>326066.42857147998</c:v>
                </c:pt>
                <c:pt idx="1">
                  <c:v>228886.57142863999</c:v>
                </c:pt>
                <c:pt idx="2" formatCode="#,##0">
                  <c:v>126455</c:v>
                </c:pt>
                <c:pt idx="3" formatCode="#,##0">
                  <c:v>92078</c:v>
                </c:pt>
                <c:pt idx="4" formatCode="#,##0">
                  <c:v>95464</c:v>
                </c:pt>
                <c:pt idx="5" formatCode="#,##0">
                  <c:v>69332</c:v>
                </c:pt>
                <c:pt idx="6" formatCode="#,##0">
                  <c:v>129934</c:v>
                </c:pt>
                <c:pt idx="7" formatCode="#,##0">
                  <c:v>167165</c:v>
                </c:pt>
                <c:pt idx="8" formatCode="#,##0">
                  <c:v>220449</c:v>
                </c:pt>
                <c:pt idx="9">
                  <c:v>209985.6</c:v>
                </c:pt>
                <c:pt idx="10" formatCode="#,##0">
                  <c:v>195845</c:v>
                </c:pt>
                <c:pt idx="11">
                  <c:v>224980.9</c:v>
                </c:pt>
              </c:numCache>
            </c:numRef>
          </c:val>
          <c:extLst>
            <c:ext xmlns:c16="http://schemas.microsoft.com/office/drawing/2014/chart" uri="{C3380CC4-5D6E-409C-BE32-E72D297353CC}">
              <c16:uniqueId val="{00000000-3592-4D5C-AC53-43524592D4EB}"/>
            </c:ext>
          </c:extLst>
        </c:ser>
        <c:ser>
          <c:idx val="1"/>
          <c:order val="1"/>
          <c:tx>
            <c:strRef>
              <c:f>'sandford table for agm'!$F$3</c:f>
              <c:strCache>
                <c:ptCount val="1"/>
                <c:pt idx="0">
                  <c:v>Forcast</c:v>
                </c:pt>
              </c:strCache>
            </c:strRef>
          </c:tx>
          <c:spPr>
            <a:solidFill>
              <a:srgbClr val="00748D"/>
            </a:solidFill>
            <a:ln>
              <a:noFill/>
            </a:ln>
            <a:effectLst/>
          </c:spPr>
          <c:invertIfNegative val="0"/>
          <c:cat>
            <c:numRef>
              <c:f>'sandford table for agm'!$G$1:$R$1</c:f>
              <c:numCache>
                <c:formatCode>mmm\-yy</c:formatCode>
                <c:ptCount val="12"/>
                <c:pt idx="0">
                  <c:v>45017</c:v>
                </c:pt>
                <c:pt idx="1">
                  <c:v>45047</c:v>
                </c:pt>
                <c:pt idx="2">
                  <c:v>45078</c:v>
                </c:pt>
                <c:pt idx="3">
                  <c:v>45108</c:v>
                </c:pt>
                <c:pt idx="4">
                  <c:v>45139</c:v>
                </c:pt>
                <c:pt idx="5">
                  <c:v>45170</c:v>
                </c:pt>
                <c:pt idx="6">
                  <c:v>45200</c:v>
                </c:pt>
                <c:pt idx="7">
                  <c:v>45231</c:v>
                </c:pt>
                <c:pt idx="8">
                  <c:v>45261</c:v>
                </c:pt>
                <c:pt idx="9">
                  <c:v>45292</c:v>
                </c:pt>
                <c:pt idx="10">
                  <c:v>45323</c:v>
                </c:pt>
                <c:pt idx="11">
                  <c:v>45352</c:v>
                </c:pt>
              </c:numCache>
            </c:numRef>
          </c:cat>
          <c:val>
            <c:numRef>
              <c:f>'sandford table for agm'!$G$3:$R$3</c:f>
              <c:numCache>
                <c:formatCode>#,##0</c:formatCode>
                <c:ptCount val="12"/>
                <c:pt idx="0">
                  <c:v>167804</c:v>
                </c:pt>
                <c:pt idx="1">
                  <c:v>145244</c:v>
                </c:pt>
                <c:pt idx="2">
                  <c:v>88618</c:v>
                </c:pt>
                <c:pt idx="3">
                  <c:v>59278</c:v>
                </c:pt>
                <c:pt idx="4">
                  <c:v>64930</c:v>
                </c:pt>
                <c:pt idx="5">
                  <c:v>41718</c:v>
                </c:pt>
                <c:pt idx="6">
                  <c:v>103168</c:v>
                </c:pt>
                <c:pt idx="7">
                  <c:v>147216</c:v>
                </c:pt>
                <c:pt idx="8">
                  <c:v>165610</c:v>
                </c:pt>
                <c:pt idx="9">
                  <c:v>193478</c:v>
                </c:pt>
                <c:pt idx="10">
                  <c:v>184146</c:v>
                </c:pt>
                <c:pt idx="11">
                  <c:v>201539</c:v>
                </c:pt>
              </c:numCache>
            </c:numRef>
          </c:val>
          <c:extLst>
            <c:ext xmlns:c16="http://schemas.microsoft.com/office/drawing/2014/chart" uri="{C3380CC4-5D6E-409C-BE32-E72D297353CC}">
              <c16:uniqueId val="{00000001-3592-4D5C-AC53-43524592D4EB}"/>
            </c:ext>
          </c:extLst>
        </c:ser>
        <c:dLbls>
          <c:showLegendKey val="0"/>
          <c:showVal val="0"/>
          <c:showCatName val="0"/>
          <c:showSerName val="0"/>
          <c:showPercent val="0"/>
          <c:showBubbleSize val="0"/>
        </c:dLbls>
        <c:gapWidth val="219"/>
        <c:overlap val="-27"/>
        <c:axId val="816743199"/>
        <c:axId val="1716985391"/>
      </c:barChart>
      <c:dateAx>
        <c:axId val="81674319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Month</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6985391"/>
        <c:crosses val="autoZero"/>
        <c:auto val="1"/>
        <c:lblOffset val="100"/>
        <c:baseTimeUnit val="months"/>
      </c:dateAx>
      <c:valAx>
        <c:axId val="171698539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kWh</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167431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600" baseline="0" dirty="0">
                <a:latin typeface="+mj-lt"/>
                <a:cs typeface="Arial" panose="020B0604020202020204" pitchFamily="34" charset="0"/>
              </a:rPr>
              <a:t>Rooftop Forecast Generation 2024/25</a:t>
            </a:r>
            <a:endParaRPr lang="en-GB" sz="1600" dirty="0">
              <a:latin typeface="+mj-lt"/>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'ips 22 table'!$F$157</c:f>
              <c:strCache>
                <c:ptCount val="1"/>
                <c:pt idx="0">
                  <c:v>Forcast</c:v>
                </c:pt>
              </c:strCache>
            </c:strRef>
          </c:tx>
          <c:spPr>
            <a:solidFill>
              <a:srgbClr val="00748D"/>
            </a:solidFill>
            <a:ln>
              <a:noFill/>
            </a:ln>
            <a:effectLst/>
          </c:spPr>
          <c:invertIfNegative val="0"/>
          <c:cat>
            <c:numRef>
              <c:f>'ips 22 table'!$G$156:$R$156</c:f>
              <c:numCache>
                <c:formatCode>mmm\-yy</c:formatCode>
                <c:ptCount val="12"/>
                <c:pt idx="0">
                  <c:v>45383</c:v>
                </c:pt>
                <c:pt idx="1">
                  <c:v>45413</c:v>
                </c:pt>
                <c:pt idx="2">
                  <c:v>45444</c:v>
                </c:pt>
                <c:pt idx="3">
                  <c:v>45474</c:v>
                </c:pt>
                <c:pt idx="4">
                  <c:v>45505</c:v>
                </c:pt>
                <c:pt idx="5">
                  <c:v>45536</c:v>
                </c:pt>
                <c:pt idx="6">
                  <c:v>45566</c:v>
                </c:pt>
                <c:pt idx="7">
                  <c:v>45597</c:v>
                </c:pt>
                <c:pt idx="8">
                  <c:v>45627</c:v>
                </c:pt>
                <c:pt idx="9">
                  <c:v>45658</c:v>
                </c:pt>
                <c:pt idx="10">
                  <c:v>45689</c:v>
                </c:pt>
                <c:pt idx="11">
                  <c:v>45717</c:v>
                </c:pt>
              </c:numCache>
            </c:numRef>
          </c:cat>
          <c:val>
            <c:numRef>
              <c:f>'ips 22 table'!$G$157:$R$157</c:f>
              <c:numCache>
                <c:formatCode>#,##0.00</c:formatCode>
                <c:ptCount val="12"/>
                <c:pt idx="0">
                  <c:v>769305.17004057812</c:v>
                </c:pt>
                <c:pt idx="1">
                  <c:v>914249.97861251771</c:v>
                </c:pt>
                <c:pt idx="2">
                  <c:v>961958.18204081152</c:v>
                </c:pt>
                <c:pt idx="3">
                  <c:v>960898.55859872582</c:v>
                </c:pt>
                <c:pt idx="4">
                  <c:v>962184.33455366502</c:v>
                </c:pt>
                <c:pt idx="5">
                  <c:v>584658.01036523853</c:v>
                </c:pt>
                <c:pt idx="6">
                  <c:v>412564.74239271512</c:v>
                </c:pt>
                <c:pt idx="7">
                  <c:v>184427.91182386511</c:v>
                </c:pt>
                <c:pt idx="8">
                  <c:v>106791.50775636615</c:v>
                </c:pt>
                <c:pt idx="9">
                  <c:v>166103.12831603322</c:v>
                </c:pt>
                <c:pt idx="10">
                  <c:v>273912.26560407376</c:v>
                </c:pt>
                <c:pt idx="11">
                  <c:v>498328.89784103975</c:v>
                </c:pt>
              </c:numCache>
            </c:numRef>
          </c:val>
          <c:extLst>
            <c:ext xmlns:c16="http://schemas.microsoft.com/office/drawing/2014/chart" uri="{C3380CC4-5D6E-409C-BE32-E72D297353CC}">
              <c16:uniqueId val="{00000000-7021-4BB9-B3D0-E287AE3FA398}"/>
            </c:ext>
          </c:extLst>
        </c:ser>
        <c:ser>
          <c:idx val="1"/>
          <c:order val="1"/>
          <c:tx>
            <c:strRef>
              <c:f>'ips 22 table'!$F$158</c:f>
              <c:strCache>
                <c:ptCount val="1"/>
                <c:pt idx="0">
                  <c:v>Uplifted Forcast</c:v>
                </c:pt>
              </c:strCache>
            </c:strRef>
          </c:tx>
          <c:spPr>
            <a:solidFill>
              <a:srgbClr val="25CE7B"/>
            </a:solidFill>
            <a:ln>
              <a:noFill/>
            </a:ln>
            <a:effectLst/>
          </c:spPr>
          <c:invertIfNegative val="0"/>
          <c:cat>
            <c:numRef>
              <c:f>'ips 22 table'!$G$156:$R$156</c:f>
              <c:numCache>
                <c:formatCode>mmm\-yy</c:formatCode>
                <c:ptCount val="12"/>
                <c:pt idx="0">
                  <c:v>45383</c:v>
                </c:pt>
                <c:pt idx="1">
                  <c:v>45413</c:v>
                </c:pt>
                <c:pt idx="2">
                  <c:v>45444</c:v>
                </c:pt>
                <c:pt idx="3">
                  <c:v>45474</c:v>
                </c:pt>
                <c:pt idx="4">
                  <c:v>45505</c:v>
                </c:pt>
                <c:pt idx="5">
                  <c:v>45536</c:v>
                </c:pt>
                <c:pt idx="6">
                  <c:v>45566</c:v>
                </c:pt>
                <c:pt idx="7">
                  <c:v>45597</c:v>
                </c:pt>
                <c:pt idx="8">
                  <c:v>45627</c:v>
                </c:pt>
                <c:pt idx="9">
                  <c:v>45658</c:v>
                </c:pt>
                <c:pt idx="10">
                  <c:v>45689</c:v>
                </c:pt>
                <c:pt idx="11">
                  <c:v>45717</c:v>
                </c:pt>
              </c:numCache>
            </c:numRef>
          </c:cat>
          <c:val>
            <c:numRef>
              <c:f>'ips 22 table'!$G$158:$R$158</c:f>
              <c:numCache>
                <c:formatCode>#,##0.00</c:formatCode>
                <c:ptCount val="12"/>
                <c:pt idx="0">
                  <c:v>774230.35117108154</c:v>
                </c:pt>
                <c:pt idx="1">
                  <c:v>923959.93551199592</c:v>
                </c:pt>
                <c:pt idx="2">
                  <c:v>980725.14407596784</c:v>
                </c:pt>
                <c:pt idx="3">
                  <c:v>991814.28999656241</c:v>
                </c:pt>
                <c:pt idx="4">
                  <c:v>1002625.0656888756</c:v>
                </c:pt>
                <c:pt idx="5">
                  <c:v>625495.39867637458</c:v>
                </c:pt>
                <c:pt idx="6">
                  <c:v>454609.72081424668</c:v>
                </c:pt>
                <c:pt idx="7">
                  <c:v>218551.52239699988</c:v>
                </c:pt>
                <c:pt idx="8">
                  <c:v>130368.80309467686</c:v>
                </c:pt>
                <c:pt idx="9">
                  <c:v>180129.32946125971</c:v>
                </c:pt>
                <c:pt idx="10">
                  <c:v>280850.87120863731</c:v>
                </c:pt>
                <c:pt idx="11">
                  <c:v>501980.05762952042</c:v>
                </c:pt>
              </c:numCache>
            </c:numRef>
          </c:val>
          <c:extLst>
            <c:ext xmlns:c16="http://schemas.microsoft.com/office/drawing/2014/chart" uri="{C3380CC4-5D6E-409C-BE32-E72D297353CC}">
              <c16:uniqueId val="{00000001-7021-4BB9-B3D0-E287AE3FA398}"/>
            </c:ext>
          </c:extLst>
        </c:ser>
        <c:dLbls>
          <c:showLegendKey val="0"/>
          <c:showVal val="0"/>
          <c:showCatName val="0"/>
          <c:showSerName val="0"/>
          <c:showPercent val="0"/>
          <c:showBubbleSize val="0"/>
        </c:dLbls>
        <c:gapWidth val="219"/>
        <c:overlap val="-27"/>
        <c:axId val="483923583"/>
        <c:axId val="1178125823"/>
      </c:barChart>
      <c:dateAx>
        <c:axId val="483923583"/>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Month</a:t>
                </a:r>
              </a:p>
              <a:p>
                <a:pPr>
                  <a:defRPr/>
                </a:pPr>
                <a:endParaRPr lang="en-GB"/>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8125823"/>
        <c:crosses val="autoZero"/>
        <c:auto val="1"/>
        <c:lblOffset val="100"/>
        <c:baseTimeUnit val="months"/>
      </c:dateAx>
      <c:valAx>
        <c:axId val="117812582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kWh</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39235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2C9ADC-D600-B54C-AAFA-2DE43FEC86ED}" type="doc">
      <dgm:prSet loTypeId="urn:microsoft.com/office/officeart/2008/layout/VerticalCurvedList" loCatId="" qsTypeId="urn:microsoft.com/office/officeart/2005/8/quickstyle/simple1" qsCatId="simple" csTypeId="urn:microsoft.com/office/officeart/2005/8/colors/accent0_3" csCatId="mainScheme" phldr="1"/>
      <dgm:spPr/>
    </dgm:pt>
    <dgm:pt modelId="{003AF657-7CAF-B849-9C15-52B8ABC32D08}">
      <dgm:prSet phldrT="[Text]"/>
      <dgm:spPr>
        <a:solidFill>
          <a:srgbClr val="1A2542"/>
        </a:solidFill>
      </dgm:spPr>
      <dgm:t>
        <a:bodyPr/>
        <a:lstStyle/>
        <a:p>
          <a:r>
            <a:rPr lang="en-GB" b="1" i="0" dirty="0">
              <a:latin typeface="+mn-lt"/>
            </a:rPr>
            <a:t>Flexibility market development</a:t>
          </a:r>
        </a:p>
      </dgm:t>
    </dgm:pt>
    <dgm:pt modelId="{AC60A329-D3B9-F14D-9864-C72F2D3AA1E6}" type="parTrans" cxnId="{2F327A9B-EBDF-074B-A2E1-8DC8BC8C6529}">
      <dgm:prSet/>
      <dgm:spPr/>
      <dgm:t>
        <a:bodyPr/>
        <a:lstStyle/>
        <a:p>
          <a:endParaRPr lang="en-GB" b="1" i="0">
            <a:latin typeface="Quicksand" pitchFamily="2" charset="77"/>
          </a:endParaRPr>
        </a:p>
      </dgm:t>
    </dgm:pt>
    <dgm:pt modelId="{6506C392-F798-9642-B0D1-04842D17C34F}" type="sibTrans" cxnId="{2F327A9B-EBDF-074B-A2E1-8DC8BC8C6529}">
      <dgm:prSet/>
      <dgm:spPr/>
      <dgm:t>
        <a:bodyPr/>
        <a:lstStyle/>
        <a:p>
          <a:endParaRPr lang="en-GB" b="1" i="0">
            <a:latin typeface="Quicksand" pitchFamily="2" charset="77"/>
          </a:endParaRPr>
        </a:p>
      </dgm:t>
    </dgm:pt>
    <dgm:pt modelId="{39BC1A5D-FA15-844A-9506-575BA88EBAEC}">
      <dgm:prSet phldrT="[Text]"/>
      <dgm:spPr>
        <a:solidFill>
          <a:srgbClr val="1A2542"/>
        </a:solidFill>
      </dgm:spPr>
      <dgm:t>
        <a:bodyPr/>
        <a:lstStyle/>
        <a:p>
          <a:r>
            <a:rPr lang="en-GB" b="1" i="0" dirty="0">
              <a:latin typeface="+mn-lt"/>
            </a:rPr>
            <a:t>Investable business models</a:t>
          </a:r>
        </a:p>
      </dgm:t>
    </dgm:pt>
    <dgm:pt modelId="{6C3AEA11-26AE-8141-8F10-E88A2AD87C38}" type="parTrans" cxnId="{D0C930EB-2408-C84C-B9BA-B1113CC807B1}">
      <dgm:prSet/>
      <dgm:spPr/>
      <dgm:t>
        <a:bodyPr/>
        <a:lstStyle/>
        <a:p>
          <a:endParaRPr lang="en-GB" b="1" i="0">
            <a:latin typeface="Quicksand" pitchFamily="2" charset="77"/>
          </a:endParaRPr>
        </a:p>
      </dgm:t>
    </dgm:pt>
    <dgm:pt modelId="{03305DD0-7E31-C941-ADEF-88C77D813711}" type="sibTrans" cxnId="{D0C930EB-2408-C84C-B9BA-B1113CC807B1}">
      <dgm:prSet/>
      <dgm:spPr/>
      <dgm:t>
        <a:bodyPr/>
        <a:lstStyle/>
        <a:p>
          <a:endParaRPr lang="en-GB" b="1" i="0">
            <a:latin typeface="Quicksand" pitchFamily="2" charset="77"/>
          </a:endParaRPr>
        </a:p>
      </dgm:t>
    </dgm:pt>
    <dgm:pt modelId="{6BA09F35-40DC-434D-A80C-1FCD9A942A79}">
      <dgm:prSet phldrT="[Text]"/>
      <dgm:spPr>
        <a:solidFill>
          <a:srgbClr val="1A2542"/>
        </a:solidFill>
      </dgm:spPr>
      <dgm:t>
        <a:bodyPr/>
        <a:lstStyle/>
        <a:p>
          <a:r>
            <a:rPr lang="en-GB" b="1" i="0" dirty="0">
              <a:latin typeface="+mn-lt"/>
            </a:rPr>
            <a:t>Skilled community of people</a:t>
          </a:r>
        </a:p>
      </dgm:t>
    </dgm:pt>
    <dgm:pt modelId="{87C5095F-BC76-1449-9D5F-B044184360F7}" type="parTrans" cxnId="{708B9FB1-3ED0-AC45-B6B1-EEC463ED306F}">
      <dgm:prSet/>
      <dgm:spPr/>
      <dgm:t>
        <a:bodyPr/>
        <a:lstStyle/>
        <a:p>
          <a:endParaRPr lang="en-GB" b="1" i="0">
            <a:latin typeface="Quicksand" pitchFamily="2" charset="77"/>
          </a:endParaRPr>
        </a:p>
      </dgm:t>
    </dgm:pt>
    <dgm:pt modelId="{EE263153-A1E2-AA48-B5EE-F933FCE931C1}" type="sibTrans" cxnId="{708B9FB1-3ED0-AC45-B6B1-EEC463ED306F}">
      <dgm:prSet/>
      <dgm:spPr/>
      <dgm:t>
        <a:bodyPr/>
        <a:lstStyle/>
        <a:p>
          <a:endParaRPr lang="en-GB" b="1" i="0">
            <a:latin typeface="Quicksand" pitchFamily="2" charset="77"/>
          </a:endParaRPr>
        </a:p>
      </dgm:t>
    </dgm:pt>
    <dgm:pt modelId="{AE79CC47-78DB-4F48-A546-73D63BC75688}">
      <dgm:prSet/>
      <dgm:spPr>
        <a:solidFill>
          <a:srgbClr val="1A2542"/>
        </a:solidFill>
      </dgm:spPr>
      <dgm:t>
        <a:bodyPr/>
        <a:lstStyle/>
        <a:p>
          <a:r>
            <a:rPr lang="en-GB" b="1" i="0" dirty="0">
              <a:latin typeface="+mn-lt"/>
            </a:rPr>
            <a:t>Trialling flexibility</a:t>
          </a:r>
        </a:p>
      </dgm:t>
    </dgm:pt>
    <dgm:pt modelId="{59D91005-7A55-EF47-8195-450A430ADD5E}" type="parTrans" cxnId="{C8349DEE-0E8C-4645-905A-775D82DD117D}">
      <dgm:prSet/>
      <dgm:spPr/>
      <dgm:t>
        <a:bodyPr/>
        <a:lstStyle/>
        <a:p>
          <a:endParaRPr lang="en-GB" b="1" i="0">
            <a:latin typeface="Quicksand" pitchFamily="2" charset="77"/>
          </a:endParaRPr>
        </a:p>
      </dgm:t>
    </dgm:pt>
    <dgm:pt modelId="{9BFA1268-3699-4342-857A-8A71E50568BC}" type="sibTrans" cxnId="{C8349DEE-0E8C-4645-905A-775D82DD117D}">
      <dgm:prSet/>
      <dgm:spPr/>
      <dgm:t>
        <a:bodyPr/>
        <a:lstStyle/>
        <a:p>
          <a:endParaRPr lang="en-GB" b="1" i="0">
            <a:latin typeface="Quicksand" pitchFamily="2" charset="77"/>
          </a:endParaRPr>
        </a:p>
      </dgm:t>
    </dgm:pt>
    <dgm:pt modelId="{0136F329-7263-2343-A259-171671DA336A}">
      <dgm:prSet/>
      <dgm:spPr>
        <a:solidFill>
          <a:srgbClr val="1A2542"/>
        </a:solidFill>
      </dgm:spPr>
      <dgm:t>
        <a:bodyPr/>
        <a:lstStyle/>
        <a:p>
          <a:r>
            <a:rPr lang="en-GB" b="1" i="0" dirty="0">
              <a:latin typeface="+mn-lt"/>
            </a:rPr>
            <a:t>Mapping for Local Area Energy Plans</a:t>
          </a:r>
        </a:p>
      </dgm:t>
    </dgm:pt>
    <dgm:pt modelId="{DA27AFDA-07EF-3749-BF97-25AC4A99FEFA}" type="parTrans" cxnId="{14C94097-9772-E34A-81AC-9039E4C9261E}">
      <dgm:prSet/>
      <dgm:spPr/>
      <dgm:t>
        <a:bodyPr/>
        <a:lstStyle/>
        <a:p>
          <a:endParaRPr lang="en-GB" b="1" i="0">
            <a:latin typeface="Quicksand" pitchFamily="2" charset="77"/>
          </a:endParaRPr>
        </a:p>
      </dgm:t>
    </dgm:pt>
    <dgm:pt modelId="{E6F1ACD2-24B3-3D40-803F-54D81FE64A29}" type="sibTrans" cxnId="{14C94097-9772-E34A-81AC-9039E4C9261E}">
      <dgm:prSet/>
      <dgm:spPr/>
      <dgm:t>
        <a:bodyPr/>
        <a:lstStyle/>
        <a:p>
          <a:endParaRPr lang="en-GB" b="1" i="0">
            <a:latin typeface="Quicksand" pitchFamily="2" charset="77"/>
          </a:endParaRPr>
        </a:p>
      </dgm:t>
    </dgm:pt>
    <dgm:pt modelId="{7F775C30-DC31-AC4F-A3B2-6EC4B4716E14}" type="pres">
      <dgm:prSet presAssocID="{EC2C9ADC-D600-B54C-AAFA-2DE43FEC86ED}" presName="Name0" presStyleCnt="0">
        <dgm:presLayoutVars>
          <dgm:chMax val="7"/>
          <dgm:chPref val="7"/>
          <dgm:dir/>
        </dgm:presLayoutVars>
      </dgm:prSet>
      <dgm:spPr/>
    </dgm:pt>
    <dgm:pt modelId="{C2382164-20A7-3749-9EC5-927E38E30D7B}" type="pres">
      <dgm:prSet presAssocID="{EC2C9ADC-D600-B54C-AAFA-2DE43FEC86ED}" presName="Name1" presStyleCnt="0"/>
      <dgm:spPr/>
    </dgm:pt>
    <dgm:pt modelId="{7C1B8EBF-C331-D54F-9E3A-50D706969BC0}" type="pres">
      <dgm:prSet presAssocID="{EC2C9ADC-D600-B54C-AAFA-2DE43FEC86ED}" presName="cycle" presStyleCnt="0"/>
      <dgm:spPr/>
    </dgm:pt>
    <dgm:pt modelId="{40E06E14-3CD5-F743-BC54-2D5D5E9E8522}" type="pres">
      <dgm:prSet presAssocID="{EC2C9ADC-D600-B54C-AAFA-2DE43FEC86ED}" presName="srcNode" presStyleLbl="node1" presStyleIdx="0" presStyleCnt="5"/>
      <dgm:spPr/>
    </dgm:pt>
    <dgm:pt modelId="{403396BA-A082-B944-8639-01B31908EF62}" type="pres">
      <dgm:prSet presAssocID="{EC2C9ADC-D600-B54C-AAFA-2DE43FEC86ED}" presName="conn" presStyleLbl="parChTrans1D2" presStyleIdx="0" presStyleCnt="1"/>
      <dgm:spPr/>
    </dgm:pt>
    <dgm:pt modelId="{9DB89E53-44AA-664F-BE1C-D2984C6F4F57}" type="pres">
      <dgm:prSet presAssocID="{EC2C9ADC-D600-B54C-AAFA-2DE43FEC86ED}" presName="extraNode" presStyleLbl="node1" presStyleIdx="0" presStyleCnt="5"/>
      <dgm:spPr/>
    </dgm:pt>
    <dgm:pt modelId="{762007E3-1EB3-6A40-805F-016ECE052218}" type="pres">
      <dgm:prSet presAssocID="{EC2C9ADC-D600-B54C-AAFA-2DE43FEC86ED}" presName="dstNode" presStyleLbl="node1" presStyleIdx="0" presStyleCnt="5"/>
      <dgm:spPr/>
    </dgm:pt>
    <dgm:pt modelId="{070542FA-7ECC-464E-B97E-0A08899CBBFD}" type="pres">
      <dgm:prSet presAssocID="{003AF657-7CAF-B849-9C15-52B8ABC32D08}" presName="text_1" presStyleLbl="node1" presStyleIdx="0" presStyleCnt="5">
        <dgm:presLayoutVars>
          <dgm:bulletEnabled val="1"/>
        </dgm:presLayoutVars>
      </dgm:prSet>
      <dgm:spPr/>
    </dgm:pt>
    <dgm:pt modelId="{669F19AA-EDF0-9D42-89A1-1B0A094549C0}" type="pres">
      <dgm:prSet presAssocID="{003AF657-7CAF-B849-9C15-52B8ABC32D08}" presName="accent_1" presStyleCnt="0"/>
      <dgm:spPr/>
    </dgm:pt>
    <dgm:pt modelId="{04008815-A8A1-2F47-92B7-47C662B66246}" type="pres">
      <dgm:prSet presAssocID="{003AF657-7CAF-B849-9C15-52B8ABC32D08}" presName="accentRepeatNode" presStyleLbl="solidFgAcc1" presStyleIdx="0" presStyleCnt="5"/>
      <dgm:spPr>
        <a:solidFill>
          <a:schemeClr val="bg1"/>
        </a:solidFill>
        <a:ln>
          <a:solidFill>
            <a:srgbClr val="FF9300"/>
          </a:solidFill>
        </a:ln>
      </dgm:spPr>
    </dgm:pt>
    <dgm:pt modelId="{B5313030-34AE-2B4A-B50A-46B7E38B21C9}" type="pres">
      <dgm:prSet presAssocID="{39BC1A5D-FA15-844A-9506-575BA88EBAEC}" presName="text_2" presStyleLbl="node1" presStyleIdx="1" presStyleCnt="5">
        <dgm:presLayoutVars>
          <dgm:bulletEnabled val="1"/>
        </dgm:presLayoutVars>
      </dgm:prSet>
      <dgm:spPr/>
    </dgm:pt>
    <dgm:pt modelId="{5FCCB9E5-5B23-0843-A25D-7378A97AB396}" type="pres">
      <dgm:prSet presAssocID="{39BC1A5D-FA15-844A-9506-575BA88EBAEC}" presName="accent_2" presStyleCnt="0"/>
      <dgm:spPr/>
    </dgm:pt>
    <dgm:pt modelId="{E0B094D3-0E83-F245-9ED8-129024D917AB}" type="pres">
      <dgm:prSet presAssocID="{39BC1A5D-FA15-844A-9506-575BA88EBAEC}" presName="accentRepeatNode" presStyleLbl="solidFgAcc1" presStyleIdx="1" presStyleCnt="5"/>
      <dgm:spPr>
        <a:solidFill>
          <a:schemeClr val="bg1"/>
        </a:solidFill>
        <a:ln>
          <a:solidFill>
            <a:srgbClr val="FF9300"/>
          </a:solidFill>
        </a:ln>
      </dgm:spPr>
    </dgm:pt>
    <dgm:pt modelId="{A11BE9BE-6007-3342-B753-AF97E4E14B78}" type="pres">
      <dgm:prSet presAssocID="{6BA09F35-40DC-434D-A80C-1FCD9A942A79}" presName="text_3" presStyleLbl="node1" presStyleIdx="2" presStyleCnt="5">
        <dgm:presLayoutVars>
          <dgm:bulletEnabled val="1"/>
        </dgm:presLayoutVars>
      </dgm:prSet>
      <dgm:spPr/>
    </dgm:pt>
    <dgm:pt modelId="{EF243EA0-1662-0B45-AB2A-FE82F7BE519D}" type="pres">
      <dgm:prSet presAssocID="{6BA09F35-40DC-434D-A80C-1FCD9A942A79}" presName="accent_3" presStyleCnt="0"/>
      <dgm:spPr/>
    </dgm:pt>
    <dgm:pt modelId="{055A3CF5-A65D-6E43-9945-B5C0CEBD25E7}" type="pres">
      <dgm:prSet presAssocID="{6BA09F35-40DC-434D-A80C-1FCD9A942A79}" presName="accentRepeatNode" presStyleLbl="solidFgAcc1" presStyleIdx="2" presStyleCnt="5"/>
      <dgm:spPr>
        <a:solidFill>
          <a:schemeClr val="bg1"/>
        </a:solidFill>
        <a:ln>
          <a:solidFill>
            <a:srgbClr val="FF9300"/>
          </a:solidFill>
        </a:ln>
      </dgm:spPr>
    </dgm:pt>
    <dgm:pt modelId="{533E812B-04B1-A64C-913A-023BA95F8880}" type="pres">
      <dgm:prSet presAssocID="{AE79CC47-78DB-4F48-A546-73D63BC75688}" presName="text_4" presStyleLbl="node1" presStyleIdx="3" presStyleCnt="5">
        <dgm:presLayoutVars>
          <dgm:bulletEnabled val="1"/>
        </dgm:presLayoutVars>
      </dgm:prSet>
      <dgm:spPr/>
    </dgm:pt>
    <dgm:pt modelId="{84A9EDD2-8F0E-FA4C-85A2-A5F05D1B97B0}" type="pres">
      <dgm:prSet presAssocID="{AE79CC47-78DB-4F48-A546-73D63BC75688}" presName="accent_4" presStyleCnt="0"/>
      <dgm:spPr/>
    </dgm:pt>
    <dgm:pt modelId="{E2940D5D-D083-2D4B-83AA-6F0C2B13E2D5}" type="pres">
      <dgm:prSet presAssocID="{AE79CC47-78DB-4F48-A546-73D63BC75688}" presName="accentRepeatNode" presStyleLbl="solidFgAcc1" presStyleIdx="3" presStyleCnt="5"/>
      <dgm:spPr>
        <a:solidFill>
          <a:schemeClr val="bg1"/>
        </a:solidFill>
        <a:ln>
          <a:solidFill>
            <a:srgbClr val="FF9300"/>
          </a:solidFill>
        </a:ln>
      </dgm:spPr>
    </dgm:pt>
    <dgm:pt modelId="{4378CC97-1CF6-B34D-B422-92FFA142E8A1}" type="pres">
      <dgm:prSet presAssocID="{0136F329-7263-2343-A259-171671DA336A}" presName="text_5" presStyleLbl="node1" presStyleIdx="4" presStyleCnt="5">
        <dgm:presLayoutVars>
          <dgm:bulletEnabled val="1"/>
        </dgm:presLayoutVars>
      </dgm:prSet>
      <dgm:spPr/>
    </dgm:pt>
    <dgm:pt modelId="{D5DC01FB-3FEC-894A-813F-17E79B199880}" type="pres">
      <dgm:prSet presAssocID="{0136F329-7263-2343-A259-171671DA336A}" presName="accent_5" presStyleCnt="0"/>
      <dgm:spPr/>
    </dgm:pt>
    <dgm:pt modelId="{AF43B032-B928-6B40-A8ED-21EA019F688F}" type="pres">
      <dgm:prSet presAssocID="{0136F329-7263-2343-A259-171671DA336A}" presName="accentRepeatNode" presStyleLbl="solidFgAcc1" presStyleIdx="4" presStyleCnt="5"/>
      <dgm:spPr>
        <a:solidFill>
          <a:schemeClr val="bg1"/>
        </a:solidFill>
        <a:ln>
          <a:solidFill>
            <a:srgbClr val="FF9300"/>
          </a:solidFill>
        </a:ln>
      </dgm:spPr>
    </dgm:pt>
  </dgm:ptLst>
  <dgm:cxnLst>
    <dgm:cxn modelId="{91FE1907-F42E-E54B-A1D6-282E948D63EE}" type="presOf" srcId="{6506C392-F798-9642-B0D1-04842D17C34F}" destId="{403396BA-A082-B944-8639-01B31908EF62}" srcOrd="0" destOrd="0" presId="urn:microsoft.com/office/officeart/2008/layout/VerticalCurvedList"/>
    <dgm:cxn modelId="{F7483028-2A7D-3841-8E3E-BF96969D76D4}" type="presOf" srcId="{6BA09F35-40DC-434D-A80C-1FCD9A942A79}" destId="{A11BE9BE-6007-3342-B753-AF97E4E14B78}" srcOrd="0" destOrd="0" presId="urn:microsoft.com/office/officeart/2008/layout/VerticalCurvedList"/>
    <dgm:cxn modelId="{D21A043B-978C-2242-A9EB-868CE9F9DDF0}" type="presOf" srcId="{39BC1A5D-FA15-844A-9506-575BA88EBAEC}" destId="{B5313030-34AE-2B4A-B50A-46B7E38B21C9}" srcOrd="0" destOrd="0" presId="urn:microsoft.com/office/officeart/2008/layout/VerticalCurvedList"/>
    <dgm:cxn modelId="{EE350061-E5A1-654B-99F4-7CBC04998F7E}" type="presOf" srcId="{003AF657-7CAF-B849-9C15-52B8ABC32D08}" destId="{070542FA-7ECC-464E-B97E-0A08899CBBFD}" srcOrd="0" destOrd="0" presId="urn:microsoft.com/office/officeart/2008/layout/VerticalCurvedList"/>
    <dgm:cxn modelId="{14C94097-9772-E34A-81AC-9039E4C9261E}" srcId="{EC2C9ADC-D600-B54C-AAFA-2DE43FEC86ED}" destId="{0136F329-7263-2343-A259-171671DA336A}" srcOrd="4" destOrd="0" parTransId="{DA27AFDA-07EF-3749-BF97-25AC4A99FEFA}" sibTransId="{E6F1ACD2-24B3-3D40-803F-54D81FE64A29}"/>
    <dgm:cxn modelId="{2F327A9B-EBDF-074B-A2E1-8DC8BC8C6529}" srcId="{EC2C9ADC-D600-B54C-AAFA-2DE43FEC86ED}" destId="{003AF657-7CAF-B849-9C15-52B8ABC32D08}" srcOrd="0" destOrd="0" parTransId="{AC60A329-D3B9-F14D-9864-C72F2D3AA1E6}" sibTransId="{6506C392-F798-9642-B0D1-04842D17C34F}"/>
    <dgm:cxn modelId="{884DC2A1-D748-D148-A6A6-A0426729685A}" type="presOf" srcId="{AE79CC47-78DB-4F48-A546-73D63BC75688}" destId="{533E812B-04B1-A64C-913A-023BA95F8880}" srcOrd="0" destOrd="0" presId="urn:microsoft.com/office/officeart/2008/layout/VerticalCurvedList"/>
    <dgm:cxn modelId="{047885AC-A59F-D845-9421-3806EAB4AEE6}" type="presOf" srcId="{0136F329-7263-2343-A259-171671DA336A}" destId="{4378CC97-1CF6-B34D-B422-92FFA142E8A1}" srcOrd="0" destOrd="0" presId="urn:microsoft.com/office/officeart/2008/layout/VerticalCurvedList"/>
    <dgm:cxn modelId="{2A5FD0AE-88A4-3B47-9C8E-1F8DEE324FBE}" type="presOf" srcId="{EC2C9ADC-D600-B54C-AAFA-2DE43FEC86ED}" destId="{7F775C30-DC31-AC4F-A3B2-6EC4B4716E14}" srcOrd="0" destOrd="0" presId="urn:microsoft.com/office/officeart/2008/layout/VerticalCurvedList"/>
    <dgm:cxn modelId="{708B9FB1-3ED0-AC45-B6B1-EEC463ED306F}" srcId="{EC2C9ADC-D600-B54C-AAFA-2DE43FEC86ED}" destId="{6BA09F35-40DC-434D-A80C-1FCD9A942A79}" srcOrd="2" destOrd="0" parTransId="{87C5095F-BC76-1449-9D5F-B044184360F7}" sibTransId="{EE263153-A1E2-AA48-B5EE-F933FCE931C1}"/>
    <dgm:cxn modelId="{D0C930EB-2408-C84C-B9BA-B1113CC807B1}" srcId="{EC2C9ADC-D600-B54C-AAFA-2DE43FEC86ED}" destId="{39BC1A5D-FA15-844A-9506-575BA88EBAEC}" srcOrd="1" destOrd="0" parTransId="{6C3AEA11-26AE-8141-8F10-E88A2AD87C38}" sibTransId="{03305DD0-7E31-C941-ADEF-88C77D813711}"/>
    <dgm:cxn modelId="{C8349DEE-0E8C-4645-905A-775D82DD117D}" srcId="{EC2C9ADC-D600-B54C-AAFA-2DE43FEC86ED}" destId="{AE79CC47-78DB-4F48-A546-73D63BC75688}" srcOrd="3" destOrd="0" parTransId="{59D91005-7A55-EF47-8195-450A430ADD5E}" sibTransId="{9BFA1268-3699-4342-857A-8A71E50568BC}"/>
    <dgm:cxn modelId="{6C2D7940-E449-FC4E-A035-D42BA82B5A70}" type="presParOf" srcId="{7F775C30-DC31-AC4F-A3B2-6EC4B4716E14}" destId="{C2382164-20A7-3749-9EC5-927E38E30D7B}" srcOrd="0" destOrd="0" presId="urn:microsoft.com/office/officeart/2008/layout/VerticalCurvedList"/>
    <dgm:cxn modelId="{54379C3F-6FB1-A446-9D5C-9E0FE6BEF4B2}" type="presParOf" srcId="{C2382164-20A7-3749-9EC5-927E38E30D7B}" destId="{7C1B8EBF-C331-D54F-9E3A-50D706969BC0}" srcOrd="0" destOrd="0" presId="urn:microsoft.com/office/officeart/2008/layout/VerticalCurvedList"/>
    <dgm:cxn modelId="{DF626C7D-8744-094B-8CF0-E5A4D3A6B547}" type="presParOf" srcId="{7C1B8EBF-C331-D54F-9E3A-50D706969BC0}" destId="{40E06E14-3CD5-F743-BC54-2D5D5E9E8522}" srcOrd="0" destOrd="0" presId="urn:microsoft.com/office/officeart/2008/layout/VerticalCurvedList"/>
    <dgm:cxn modelId="{68D2F299-22D3-7F47-A822-6B5301E05857}" type="presParOf" srcId="{7C1B8EBF-C331-D54F-9E3A-50D706969BC0}" destId="{403396BA-A082-B944-8639-01B31908EF62}" srcOrd="1" destOrd="0" presId="urn:microsoft.com/office/officeart/2008/layout/VerticalCurvedList"/>
    <dgm:cxn modelId="{4D4F54B0-E178-7349-88C2-3BC9B101B770}" type="presParOf" srcId="{7C1B8EBF-C331-D54F-9E3A-50D706969BC0}" destId="{9DB89E53-44AA-664F-BE1C-D2984C6F4F57}" srcOrd="2" destOrd="0" presId="urn:microsoft.com/office/officeart/2008/layout/VerticalCurvedList"/>
    <dgm:cxn modelId="{ADE7D34D-D0AE-A642-9DF7-72A0DA9CC287}" type="presParOf" srcId="{7C1B8EBF-C331-D54F-9E3A-50D706969BC0}" destId="{762007E3-1EB3-6A40-805F-016ECE052218}" srcOrd="3" destOrd="0" presId="urn:microsoft.com/office/officeart/2008/layout/VerticalCurvedList"/>
    <dgm:cxn modelId="{7B6C9583-7A4B-A44C-A2E5-78707900246B}" type="presParOf" srcId="{C2382164-20A7-3749-9EC5-927E38E30D7B}" destId="{070542FA-7ECC-464E-B97E-0A08899CBBFD}" srcOrd="1" destOrd="0" presId="urn:microsoft.com/office/officeart/2008/layout/VerticalCurvedList"/>
    <dgm:cxn modelId="{C95C3F24-3721-A14F-AA2D-8C6E804C6580}" type="presParOf" srcId="{C2382164-20A7-3749-9EC5-927E38E30D7B}" destId="{669F19AA-EDF0-9D42-89A1-1B0A094549C0}" srcOrd="2" destOrd="0" presId="urn:microsoft.com/office/officeart/2008/layout/VerticalCurvedList"/>
    <dgm:cxn modelId="{8C306B9B-C331-0E4E-B64C-B7076F83DF44}" type="presParOf" srcId="{669F19AA-EDF0-9D42-89A1-1B0A094549C0}" destId="{04008815-A8A1-2F47-92B7-47C662B66246}" srcOrd="0" destOrd="0" presId="urn:microsoft.com/office/officeart/2008/layout/VerticalCurvedList"/>
    <dgm:cxn modelId="{3A63ABC0-B148-864E-A523-1092EE6DC781}" type="presParOf" srcId="{C2382164-20A7-3749-9EC5-927E38E30D7B}" destId="{B5313030-34AE-2B4A-B50A-46B7E38B21C9}" srcOrd="3" destOrd="0" presId="urn:microsoft.com/office/officeart/2008/layout/VerticalCurvedList"/>
    <dgm:cxn modelId="{5D44DC44-45F1-6843-BE4E-D07AAF015157}" type="presParOf" srcId="{C2382164-20A7-3749-9EC5-927E38E30D7B}" destId="{5FCCB9E5-5B23-0843-A25D-7378A97AB396}" srcOrd="4" destOrd="0" presId="urn:microsoft.com/office/officeart/2008/layout/VerticalCurvedList"/>
    <dgm:cxn modelId="{F39E77CA-4FE4-2548-893D-335126AAE4DA}" type="presParOf" srcId="{5FCCB9E5-5B23-0843-A25D-7378A97AB396}" destId="{E0B094D3-0E83-F245-9ED8-129024D917AB}" srcOrd="0" destOrd="0" presId="urn:microsoft.com/office/officeart/2008/layout/VerticalCurvedList"/>
    <dgm:cxn modelId="{757B589D-A335-9744-BD48-6888FF94FBB8}" type="presParOf" srcId="{C2382164-20A7-3749-9EC5-927E38E30D7B}" destId="{A11BE9BE-6007-3342-B753-AF97E4E14B78}" srcOrd="5" destOrd="0" presId="urn:microsoft.com/office/officeart/2008/layout/VerticalCurvedList"/>
    <dgm:cxn modelId="{3C8969EB-CA57-2A4B-B209-A00F04312919}" type="presParOf" srcId="{C2382164-20A7-3749-9EC5-927E38E30D7B}" destId="{EF243EA0-1662-0B45-AB2A-FE82F7BE519D}" srcOrd="6" destOrd="0" presId="urn:microsoft.com/office/officeart/2008/layout/VerticalCurvedList"/>
    <dgm:cxn modelId="{CE4F5454-798E-4C4D-8CD3-0926E48CBE7D}" type="presParOf" srcId="{EF243EA0-1662-0B45-AB2A-FE82F7BE519D}" destId="{055A3CF5-A65D-6E43-9945-B5C0CEBD25E7}" srcOrd="0" destOrd="0" presId="urn:microsoft.com/office/officeart/2008/layout/VerticalCurvedList"/>
    <dgm:cxn modelId="{653C1E86-4A5D-304F-BF38-6C58597BF20A}" type="presParOf" srcId="{C2382164-20A7-3749-9EC5-927E38E30D7B}" destId="{533E812B-04B1-A64C-913A-023BA95F8880}" srcOrd="7" destOrd="0" presId="urn:microsoft.com/office/officeart/2008/layout/VerticalCurvedList"/>
    <dgm:cxn modelId="{F463CB46-41CF-2949-93D6-AC4133907F94}" type="presParOf" srcId="{C2382164-20A7-3749-9EC5-927E38E30D7B}" destId="{84A9EDD2-8F0E-FA4C-85A2-A5F05D1B97B0}" srcOrd="8" destOrd="0" presId="urn:microsoft.com/office/officeart/2008/layout/VerticalCurvedList"/>
    <dgm:cxn modelId="{AFA3A426-AC9E-044C-A509-475CB88C86B0}" type="presParOf" srcId="{84A9EDD2-8F0E-FA4C-85A2-A5F05D1B97B0}" destId="{E2940D5D-D083-2D4B-83AA-6F0C2B13E2D5}" srcOrd="0" destOrd="0" presId="urn:microsoft.com/office/officeart/2008/layout/VerticalCurvedList"/>
    <dgm:cxn modelId="{98F235E2-4E40-7845-8F3E-2CDB3BD3A334}" type="presParOf" srcId="{C2382164-20A7-3749-9EC5-927E38E30D7B}" destId="{4378CC97-1CF6-B34D-B422-92FFA142E8A1}" srcOrd="9" destOrd="0" presId="urn:microsoft.com/office/officeart/2008/layout/VerticalCurvedList"/>
    <dgm:cxn modelId="{CB75D661-A7AC-D941-ABFD-786F7DCD1608}" type="presParOf" srcId="{C2382164-20A7-3749-9EC5-927E38E30D7B}" destId="{D5DC01FB-3FEC-894A-813F-17E79B199880}" srcOrd="10" destOrd="0" presId="urn:microsoft.com/office/officeart/2008/layout/VerticalCurvedList"/>
    <dgm:cxn modelId="{99BCEE57-82BE-5546-9B10-144EF4E666DE}" type="presParOf" srcId="{D5DC01FB-3FEC-894A-813F-17E79B199880}" destId="{AF43B032-B928-6B40-A8ED-21EA019F688F}" srcOrd="0" destOrd="0" presId="urn:microsoft.com/office/officeart/2008/layout/VerticalCurv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3396BA-A082-B944-8639-01B31908EF62}">
      <dsp:nvSpPr>
        <dsp:cNvPr id="0" name=""/>
        <dsp:cNvSpPr/>
      </dsp:nvSpPr>
      <dsp:spPr>
        <a:xfrm>
          <a:off x="-4491442" y="-688765"/>
          <a:ext cx="5350585" cy="5350585"/>
        </a:xfrm>
        <a:prstGeom prst="blockArc">
          <a:avLst>
            <a:gd name="adj1" fmla="val 18900000"/>
            <a:gd name="adj2" fmla="val 2700000"/>
            <a:gd name="adj3" fmla="val 404"/>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0542FA-7ECC-464E-B97E-0A08899CBBFD}">
      <dsp:nvSpPr>
        <dsp:cNvPr id="0" name=""/>
        <dsp:cNvSpPr/>
      </dsp:nvSpPr>
      <dsp:spPr>
        <a:xfrm>
          <a:off x="376134" y="248236"/>
          <a:ext cx="5529697" cy="496790"/>
        </a:xfrm>
        <a:prstGeom prst="rect">
          <a:avLst/>
        </a:prstGeom>
        <a:solidFill>
          <a:srgbClr val="1A2542"/>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328" tIns="66040" rIns="66040" bIns="66040" numCol="1" spcCol="1270" anchor="ctr" anchorCtr="0">
          <a:noAutofit/>
        </a:bodyPr>
        <a:lstStyle/>
        <a:p>
          <a:pPr marL="0" lvl="0" indent="0" algn="l" defTabSz="1155700">
            <a:lnSpc>
              <a:spcPct val="90000"/>
            </a:lnSpc>
            <a:spcBef>
              <a:spcPct val="0"/>
            </a:spcBef>
            <a:spcAft>
              <a:spcPct val="35000"/>
            </a:spcAft>
            <a:buNone/>
          </a:pPr>
          <a:r>
            <a:rPr lang="en-GB" sz="2600" b="1" i="0" kern="1200" dirty="0">
              <a:latin typeface="+mn-lt"/>
            </a:rPr>
            <a:t>Flexibility market development</a:t>
          </a:r>
        </a:p>
      </dsp:txBody>
      <dsp:txXfrm>
        <a:off x="376134" y="248236"/>
        <a:ext cx="5529697" cy="496790"/>
      </dsp:txXfrm>
    </dsp:sp>
    <dsp:sp modelId="{04008815-A8A1-2F47-92B7-47C662B66246}">
      <dsp:nvSpPr>
        <dsp:cNvPr id="0" name=""/>
        <dsp:cNvSpPr/>
      </dsp:nvSpPr>
      <dsp:spPr>
        <a:xfrm>
          <a:off x="65640" y="186137"/>
          <a:ext cx="620988" cy="620988"/>
        </a:xfrm>
        <a:prstGeom prst="ellipse">
          <a:avLst/>
        </a:prstGeom>
        <a:solidFill>
          <a:schemeClr val="bg1"/>
        </a:solidFill>
        <a:ln w="12700" cap="flat" cmpd="sng" algn="ctr">
          <a:solidFill>
            <a:srgbClr val="FF9300"/>
          </a:solidFill>
          <a:prstDash val="solid"/>
          <a:miter lim="800000"/>
        </a:ln>
        <a:effectLst/>
      </dsp:spPr>
      <dsp:style>
        <a:lnRef idx="2">
          <a:scrgbClr r="0" g="0" b="0"/>
        </a:lnRef>
        <a:fillRef idx="1">
          <a:scrgbClr r="0" g="0" b="0"/>
        </a:fillRef>
        <a:effectRef idx="0">
          <a:scrgbClr r="0" g="0" b="0"/>
        </a:effectRef>
        <a:fontRef idx="minor"/>
      </dsp:style>
    </dsp:sp>
    <dsp:sp modelId="{B5313030-34AE-2B4A-B50A-46B7E38B21C9}">
      <dsp:nvSpPr>
        <dsp:cNvPr id="0" name=""/>
        <dsp:cNvSpPr/>
      </dsp:nvSpPr>
      <dsp:spPr>
        <a:xfrm>
          <a:off x="732120" y="993184"/>
          <a:ext cx="5173711" cy="496790"/>
        </a:xfrm>
        <a:prstGeom prst="rect">
          <a:avLst/>
        </a:prstGeom>
        <a:solidFill>
          <a:srgbClr val="1A2542"/>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328" tIns="66040" rIns="66040" bIns="66040" numCol="1" spcCol="1270" anchor="ctr" anchorCtr="0">
          <a:noAutofit/>
        </a:bodyPr>
        <a:lstStyle/>
        <a:p>
          <a:pPr marL="0" lvl="0" indent="0" algn="l" defTabSz="1155700">
            <a:lnSpc>
              <a:spcPct val="90000"/>
            </a:lnSpc>
            <a:spcBef>
              <a:spcPct val="0"/>
            </a:spcBef>
            <a:spcAft>
              <a:spcPct val="35000"/>
            </a:spcAft>
            <a:buNone/>
          </a:pPr>
          <a:r>
            <a:rPr lang="en-GB" sz="2600" b="1" i="0" kern="1200" dirty="0">
              <a:latin typeface="+mn-lt"/>
            </a:rPr>
            <a:t>Investable business models</a:t>
          </a:r>
        </a:p>
      </dsp:txBody>
      <dsp:txXfrm>
        <a:off x="732120" y="993184"/>
        <a:ext cx="5173711" cy="496790"/>
      </dsp:txXfrm>
    </dsp:sp>
    <dsp:sp modelId="{E0B094D3-0E83-F245-9ED8-129024D917AB}">
      <dsp:nvSpPr>
        <dsp:cNvPr id="0" name=""/>
        <dsp:cNvSpPr/>
      </dsp:nvSpPr>
      <dsp:spPr>
        <a:xfrm>
          <a:off x="421625" y="931085"/>
          <a:ext cx="620988" cy="620988"/>
        </a:xfrm>
        <a:prstGeom prst="ellipse">
          <a:avLst/>
        </a:prstGeom>
        <a:solidFill>
          <a:schemeClr val="bg1"/>
        </a:solidFill>
        <a:ln w="12700" cap="flat" cmpd="sng" algn="ctr">
          <a:solidFill>
            <a:srgbClr val="FF9300"/>
          </a:solidFill>
          <a:prstDash val="solid"/>
          <a:miter lim="800000"/>
        </a:ln>
        <a:effectLst/>
      </dsp:spPr>
      <dsp:style>
        <a:lnRef idx="2">
          <a:scrgbClr r="0" g="0" b="0"/>
        </a:lnRef>
        <a:fillRef idx="1">
          <a:scrgbClr r="0" g="0" b="0"/>
        </a:fillRef>
        <a:effectRef idx="0">
          <a:scrgbClr r="0" g="0" b="0"/>
        </a:effectRef>
        <a:fontRef idx="minor"/>
      </dsp:style>
    </dsp:sp>
    <dsp:sp modelId="{A11BE9BE-6007-3342-B753-AF97E4E14B78}">
      <dsp:nvSpPr>
        <dsp:cNvPr id="0" name=""/>
        <dsp:cNvSpPr/>
      </dsp:nvSpPr>
      <dsp:spPr>
        <a:xfrm>
          <a:off x="841379" y="1738132"/>
          <a:ext cx="5064452" cy="496790"/>
        </a:xfrm>
        <a:prstGeom prst="rect">
          <a:avLst/>
        </a:prstGeom>
        <a:solidFill>
          <a:srgbClr val="1A2542"/>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328" tIns="66040" rIns="66040" bIns="66040" numCol="1" spcCol="1270" anchor="ctr" anchorCtr="0">
          <a:noAutofit/>
        </a:bodyPr>
        <a:lstStyle/>
        <a:p>
          <a:pPr marL="0" lvl="0" indent="0" algn="l" defTabSz="1155700">
            <a:lnSpc>
              <a:spcPct val="90000"/>
            </a:lnSpc>
            <a:spcBef>
              <a:spcPct val="0"/>
            </a:spcBef>
            <a:spcAft>
              <a:spcPct val="35000"/>
            </a:spcAft>
            <a:buNone/>
          </a:pPr>
          <a:r>
            <a:rPr lang="en-GB" sz="2600" b="1" i="0" kern="1200" dirty="0">
              <a:latin typeface="+mn-lt"/>
            </a:rPr>
            <a:t>Skilled community of people</a:t>
          </a:r>
        </a:p>
      </dsp:txBody>
      <dsp:txXfrm>
        <a:off x="841379" y="1738132"/>
        <a:ext cx="5064452" cy="496790"/>
      </dsp:txXfrm>
    </dsp:sp>
    <dsp:sp modelId="{055A3CF5-A65D-6E43-9945-B5C0CEBD25E7}">
      <dsp:nvSpPr>
        <dsp:cNvPr id="0" name=""/>
        <dsp:cNvSpPr/>
      </dsp:nvSpPr>
      <dsp:spPr>
        <a:xfrm>
          <a:off x="530884" y="1676033"/>
          <a:ext cx="620988" cy="620988"/>
        </a:xfrm>
        <a:prstGeom prst="ellipse">
          <a:avLst/>
        </a:prstGeom>
        <a:solidFill>
          <a:schemeClr val="bg1"/>
        </a:solidFill>
        <a:ln w="12700" cap="flat" cmpd="sng" algn="ctr">
          <a:solidFill>
            <a:srgbClr val="FF9300"/>
          </a:solidFill>
          <a:prstDash val="solid"/>
          <a:miter lim="800000"/>
        </a:ln>
        <a:effectLst/>
      </dsp:spPr>
      <dsp:style>
        <a:lnRef idx="2">
          <a:scrgbClr r="0" g="0" b="0"/>
        </a:lnRef>
        <a:fillRef idx="1">
          <a:scrgbClr r="0" g="0" b="0"/>
        </a:fillRef>
        <a:effectRef idx="0">
          <a:scrgbClr r="0" g="0" b="0"/>
        </a:effectRef>
        <a:fontRef idx="minor"/>
      </dsp:style>
    </dsp:sp>
    <dsp:sp modelId="{533E812B-04B1-A64C-913A-023BA95F8880}">
      <dsp:nvSpPr>
        <dsp:cNvPr id="0" name=""/>
        <dsp:cNvSpPr/>
      </dsp:nvSpPr>
      <dsp:spPr>
        <a:xfrm>
          <a:off x="732120" y="2483079"/>
          <a:ext cx="5173711" cy="496790"/>
        </a:xfrm>
        <a:prstGeom prst="rect">
          <a:avLst/>
        </a:prstGeom>
        <a:solidFill>
          <a:srgbClr val="1A2542"/>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328" tIns="66040" rIns="66040" bIns="66040" numCol="1" spcCol="1270" anchor="ctr" anchorCtr="0">
          <a:noAutofit/>
        </a:bodyPr>
        <a:lstStyle/>
        <a:p>
          <a:pPr marL="0" lvl="0" indent="0" algn="l" defTabSz="1155700">
            <a:lnSpc>
              <a:spcPct val="90000"/>
            </a:lnSpc>
            <a:spcBef>
              <a:spcPct val="0"/>
            </a:spcBef>
            <a:spcAft>
              <a:spcPct val="35000"/>
            </a:spcAft>
            <a:buNone/>
          </a:pPr>
          <a:r>
            <a:rPr lang="en-GB" sz="2600" b="1" i="0" kern="1200" dirty="0">
              <a:latin typeface="+mn-lt"/>
            </a:rPr>
            <a:t>Trialling flexibility</a:t>
          </a:r>
        </a:p>
      </dsp:txBody>
      <dsp:txXfrm>
        <a:off x="732120" y="2483079"/>
        <a:ext cx="5173711" cy="496790"/>
      </dsp:txXfrm>
    </dsp:sp>
    <dsp:sp modelId="{E2940D5D-D083-2D4B-83AA-6F0C2B13E2D5}">
      <dsp:nvSpPr>
        <dsp:cNvPr id="0" name=""/>
        <dsp:cNvSpPr/>
      </dsp:nvSpPr>
      <dsp:spPr>
        <a:xfrm>
          <a:off x="421625" y="2420981"/>
          <a:ext cx="620988" cy="620988"/>
        </a:xfrm>
        <a:prstGeom prst="ellipse">
          <a:avLst/>
        </a:prstGeom>
        <a:solidFill>
          <a:schemeClr val="bg1"/>
        </a:solidFill>
        <a:ln w="12700" cap="flat" cmpd="sng" algn="ctr">
          <a:solidFill>
            <a:srgbClr val="FF9300"/>
          </a:solidFill>
          <a:prstDash val="solid"/>
          <a:miter lim="800000"/>
        </a:ln>
        <a:effectLst/>
      </dsp:spPr>
      <dsp:style>
        <a:lnRef idx="2">
          <a:scrgbClr r="0" g="0" b="0"/>
        </a:lnRef>
        <a:fillRef idx="1">
          <a:scrgbClr r="0" g="0" b="0"/>
        </a:fillRef>
        <a:effectRef idx="0">
          <a:scrgbClr r="0" g="0" b="0"/>
        </a:effectRef>
        <a:fontRef idx="minor"/>
      </dsp:style>
    </dsp:sp>
    <dsp:sp modelId="{4378CC97-1CF6-B34D-B422-92FFA142E8A1}">
      <dsp:nvSpPr>
        <dsp:cNvPr id="0" name=""/>
        <dsp:cNvSpPr/>
      </dsp:nvSpPr>
      <dsp:spPr>
        <a:xfrm>
          <a:off x="376134" y="3228027"/>
          <a:ext cx="5529697" cy="496790"/>
        </a:xfrm>
        <a:prstGeom prst="rect">
          <a:avLst/>
        </a:prstGeom>
        <a:solidFill>
          <a:srgbClr val="1A2542"/>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328" tIns="66040" rIns="66040" bIns="66040" numCol="1" spcCol="1270" anchor="ctr" anchorCtr="0">
          <a:noAutofit/>
        </a:bodyPr>
        <a:lstStyle/>
        <a:p>
          <a:pPr marL="0" lvl="0" indent="0" algn="l" defTabSz="1155700">
            <a:lnSpc>
              <a:spcPct val="90000"/>
            </a:lnSpc>
            <a:spcBef>
              <a:spcPct val="0"/>
            </a:spcBef>
            <a:spcAft>
              <a:spcPct val="35000"/>
            </a:spcAft>
            <a:buNone/>
          </a:pPr>
          <a:r>
            <a:rPr lang="en-GB" sz="2600" b="1" i="0" kern="1200" dirty="0">
              <a:latin typeface="+mn-lt"/>
            </a:rPr>
            <a:t>Mapping for Local Area Energy Plans</a:t>
          </a:r>
        </a:p>
      </dsp:txBody>
      <dsp:txXfrm>
        <a:off x="376134" y="3228027"/>
        <a:ext cx="5529697" cy="496790"/>
      </dsp:txXfrm>
    </dsp:sp>
    <dsp:sp modelId="{AF43B032-B928-6B40-A8ED-21EA019F688F}">
      <dsp:nvSpPr>
        <dsp:cNvPr id="0" name=""/>
        <dsp:cNvSpPr/>
      </dsp:nvSpPr>
      <dsp:spPr>
        <a:xfrm>
          <a:off x="65640" y="3165928"/>
          <a:ext cx="620988" cy="620988"/>
        </a:xfrm>
        <a:prstGeom prst="ellipse">
          <a:avLst/>
        </a:prstGeom>
        <a:solidFill>
          <a:schemeClr val="bg1"/>
        </a:solidFill>
        <a:ln w="12700" cap="flat" cmpd="sng" algn="ctr">
          <a:solidFill>
            <a:srgbClr val="FF930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FE861C-486B-4E18-A0E9-A790238A915C}" type="datetimeFigureOut">
              <a:rPr lang="en-US" smtClean="0"/>
              <a:t>10/3/2023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811066-0135-4CAA-8AD4-89A97190AC0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811066-0135-4CAA-8AD4-89A97190AC00}" type="slidenum">
              <a:rPr lang="en-US" smtClean="0"/>
              <a:t>1</a:t>
            </a:fld>
            <a:endParaRPr lang="en-US"/>
          </a:p>
        </p:txBody>
      </p:sp>
    </p:spTree>
    <p:extLst>
      <p:ext uri="{BB962C8B-B14F-4D97-AF65-F5344CB8AC3E}">
        <p14:creationId xmlns:p14="http://schemas.microsoft.com/office/powerpoint/2010/main" val="929058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811066-0135-4CAA-8AD4-89A97190AC00}" type="slidenum">
              <a:rPr lang="en-US" smtClean="0"/>
              <a:t>2</a:t>
            </a:fld>
            <a:endParaRPr lang="en-US"/>
          </a:p>
        </p:txBody>
      </p:sp>
    </p:spTree>
    <p:extLst>
      <p:ext uri="{BB962C8B-B14F-4D97-AF65-F5344CB8AC3E}">
        <p14:creationId xmlns:p14="http://schemas.microsoft.com/office/powerpoint/2010/main" val="3123535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address: cover main housekeeping bits inc. keep muted, ask questions in chat, vote </a:t>
            </a:r>
            <a:r>
              <a:rPr lang="en-US"/>
              <a:t>live using Zoom poll, </a:t>
            </a:r>
          </a:p>
        </p:txBody>
      </p:sp>
      <p:sp>
        <p:nvSpPr>
          <p:cNvPr id="4" name="Slide Number Placeholder 3"/>
          <p:cNvSpPr>
            <a:spLocks noGrp="1"/>
          </p:cNvSpPr>
          <p:nvPr>
            <p:ph type="sldNum" sz="quarter" idx="5"/>
          </p:nvPr>
        </p:nvSpPr>
        <p:spPr/>
        <p:txBody>
          <a:bodyPr/>
          <a:lstStyle/>
          <a:p>
            <a:fld id="{DB40FD3A-746B-1D40-83FD-76D10316798B}" type="slidenum">
              <a:rPr lang="en-US" smtClean="0"/>
              <a:pPr/>
              <a:t>3</a:t>
            </a:fld>
            <a:endParaRPr lang="en-US"/>
          </a:p>
        </p:txBody>
      </p:sp>
    </p:spTree>
    <p:extLst>
      <p:ext uri="{BB962C8B-B14F-4D97-AF65-F5344CB8AC3E}">
        <p14:creationId xmlns:p14="http://schemas.microsoft.com/office/powerpoint/2010/main" val="4173686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a:t>When the Hub started up our focus was to get more renewable generation. </a:t>
            </a:r>
            <a:endParaRPr lang="en-US"/>
          </a:p>
          <a:p>
            <a:endParaRPr lang="en-US" dirty="0"/>
          </a:p>
          <a:p>
            <a:r>
              <a:rPr lang="en-US" dirty="0"/>
              <a:t>It was about saying: we want clean energy and if you (the sector and the politicians) won't deliver it, we will!</a:t>
            </a:r>
            <a:endParaRPr lang="en-US" dirty="0">
              <a:ea typeface="Calibri"/>
              <a:cs typeface="Calibri"/>
            </a:endParaRPr>
          </a:p>
          <a:p>
            <a:endParaRPr lang="en-US" dirty="0">
              <a:ea typeface="Calibri"/>
              <a:cs typeface="Calibri"/>
            </a:endParaRPr>
          </a:p>
          <a:p>
            <a:r>
              <a:rPr lang="en-US" dirty="0">
                <a:ea typeface="Calibri"/>
                <a:cs typeface="Calibri"/>
              </a:rPr>
              <a:t>The challenge has moved on.</a:t>
            </a:r>
          </a:p>
          <a:p>
            <a:endParaRPr lang="en-US" dirty="0">
              <a:ea typeface="Calibri"/>
              <a:cs typeface="Calibri"/>
            </a:endParaRPr>
          </a:p>
          <a:p>
            <a:r>
              <a:rPr lang="en-US" dirty="0">
                <a:ea typeface="Calibri"/>
                <a:cs typeface="Calibri"/>
              </a:rPr>
              <a:t>We still need a system powered by renewables. But just adding more generation isn't enough.</a:t>
            </a:r>
          </a:p>
          <a:p>
            <a:endParaRPr lang="en-US" dirty="0">
              <a:ea typeface="Calibri"/>
              <a:cs typeface="Calibri"/>
            </a:endParaRPr>
          </a:p>
          <a:p>
            <a:r>
              <a:rPr lang="en-US" dirty="0">
                <a:ea typeface="Calibri"/>
                <a:cs typeface="Calibri"/>
              </a:rPr>
              <a:t>Heat and Transport need to transition to heat pumps and electric vehicles.</a:t>
            </a:r>
          </a:p>
          <a:p>
            <a:endParaRPr lang="en-US" dirty="0">
              <a:ea typeface="Calibri"/>
              <a:cs typeface="Calibri"/>
            </a:endParaRPr>
          </a:p>
          <a:p>
            <a:r>
              <a:rPr lang="en-US" dirty="0">
                <a:ea typeface="Calibri"/>
                <a:cs typeface="Calibri"/>
              </a:rPr>
              <a:t>That huge change will happen at the edge of the grid.</a:t>
            </a:r>
            <a:endParaRPr lang="en-US" dirty="0"/>
          </a:p>
          <a:p>
            <a:endParaRPr lang="en-US" dirty="0">
              <a:ea typeface="Calibri"/>
              <a:cs typeface="Calibri"/>
            </a:endParaRPr>
          </a:p>
          <a:p>
            <a:r>
              <a:rPr lang="en-US" dirty="0">
                <a:ea typeface="Calibri"/>
                <a:cs typeface="Calibri"/>
              </a:rPr>
              <a:t>Even though switching away from fossil fuels will reduce the total amount of energy needed, this change implies a huge increase in the amount of energy in the form of electricity required.</a:t>
            </a:r>
          </a:p>
          <a:p>
            <a:endParaRPr lang="en-US" dirty="0">
              <a:ea typeface="Calibri"/>
              <a:cs typeface="Calibri"/>
            </a:endParaRPr>
          </a:p>
          <a:p>
            <a:r>
              <a:rPr lang="en-US" dirty="0">
                <a:ea typeface="Calibri"/>
                <a:cs typeface="Calibri"/>
              </a:rPr>
              <a:t>So to make this happen we not only need to enable communities to adopt these new technologies, we need to address the fact that our electricity network isn't set up to support this yet.</a:t>
            </a:r>
          </a:p>
          <a:p>
            <a:endParaRPr lang="en-US" dirty="0">
              <a:ea typeface="Calibri"/>
              <a:cs typeface="Calibri"/>
            </a:endParaRPr>
          </a:p>
          <a:p>
            <a:r>
              <a:rPr lang="en-US" dirty="0">
                <a:ea typeface="Calibri"/>
                <a:cs typeface="Calibri"/>
              </a:rPr>
              <a:t>That is for two reasons: </a:t>
            </a:r>
          </a:p>
          <a:p>
            <a:r>
              <a:rPr lang="en-US" dirty="0">
                <a:ea typeface="Calibri"/>
                <a:cs typeface="Calibri"/>
              </a:rPr>
              <a:t>1) our system still assumes the majority of generation isn't going to be located at the grid edge; </a:t>
            </a:r>
          </a:p>
          <a:p>
            <a:r>
              <a:rPr lang="en-US" dirty="0">
                <a:ea typeface="Calibri"/>
                <a:cs typeface="Calibri"/>
              </a:rPr>
              <a:t>and 2) because the cables aren't big enough to bring the electricity, that we need, in from elsewhere.</a:t>
            </a:r>
          </a:p>
          <a:p>
            <a:endParaRPr lang="en-US" dirty="0">
              <a:ea typeface="Calibri"/>
              <a:cs typeface="Calibri"/>
            </a:endParaRPr>
          </a:p>
          <a:p>
            <a:r>
              <a:rPr lang="en-US">
                <a:ea typeface="Calibri"/>
                <a:cs typeface="Calibri"/>
              </a:rPr>
              <a:t>The solution doesn't have to just be about spending lots of money to upgrade the wires. Technology can allow us to coordinate local generation, storage and use of electricity at the grid edge.</a:t>
            </a:r>
          </a:p>
          <a:p>
            <a:endParaRPr lang="en-US" dirty="0">
              <a:ea typeface="Calibri"/>
              <a:cs typeface="Calibri"/>
            </a:endParaRPr>
          </a:p>
          <a:p>
            <a:r>
              <a:rPr lang="en-US" dirty="0">
                <a:ea typeface="Calibri"/>
                <a:cs typeface="Calibri"/>
              </a:rPr>
              <a:t>Making that happen has the potential to </a:t>
            </a:r>
          </a:p>
          <a:p>
            <a:pPr marL="171450" indent="-171450">
              <a:buFont typeface="Calibri"/>
              <a:buChar char="-"/>
            </a:pPr>
            <a:r>
              <a:rPr lang="en-US" dirty="0">
                <a:ea typeface="Calibri"/>
                <a:cs typeface="Calibri"/>
              </a:rPr>
              <a:t>accelerate how fast we </a:t>
            </a:r>
            <a:r>
              <a:rPr lang="en-US" err="1">
                <a:ea typeface="Calibri"/>
                <a:cs typeface="Calibri"/>
              </a:rPr>
              <a:t>decarbonise</a:t>
            </a:r>
            <a:r>
              <a:rPr lang="en-US">
                <a:ea typeface="Calibri"/>
                <a:cs typeface="Calibri"/>
              </a:rPr>
              <a:t>; </a:t>
            </a:r>
          </a:p>
          <a:p>
            <a:pPr marL="171450" indent="-171450">
              <a:buFont typeface="Calibri"/>
              <a:buChar char="-"/>
            </a:pPr>
            <a:r>
              <a:rPr lang="en-US" dirty="0">
                <a:ea typeface="Calibri"/>
                <a:cs typeface="Calibri"/>
              </a:rPr>
              <a:t>enable us to do so in time to meet climate targets, </a:t>
            </a:r>
          </a:p>
          <a:p>
            <a:pPr marL="171450" indent="-171450">
              <a:buFont typeface="Calibri"/>
              <a:buChar char="-"/>
            </a:pPr>
            <a:r>
              <a:rPr lang="en-US" dirty="0">
                <a:ea typeface="Calibri"/>
                <a:cs typeface="Calibri"/>
              </a:rPr>
              <a:t>and all with the possibility that we can keep the benefits local, and deliver a fairer energy system.</a:t>
            </a:r>
            <a:endParaRPr lang="en-US">
              <a:ea typeface="Calibri"/>
              <a:cs typeface="Calibri"/>
            </a:endParaRPr>
          </a:p>
          <a:p>
            <a:pPr marL="171450" indent="-171450">
              <a:buFont typeface="Calibri"/>
              <a:buChar char="-"/>
            </a:pPr>
            <a:endParaRPr lang="en-US" dirty="0">
              <a:ea typeface="Calibri"/>
              <a:cs typeface="Calibri"/>
            </a:endParaRPr>
          </a:p>
          <a:p>
            <a:r>
              <a:rPr lang="en-US" dirty="0">
                <a:ea typeface="Calibri"/>
                <a:cs typeface="Calibri"/>
              </a:rPr>
              <a:t>This is the challenge that our Smart Energy Systems innovation </a:t>
            </a:r>
            <a:r>
              <a:rPr lang="en-US" dirty="0" err="1">
                <a:ea typeface="Calibri"/>
                <a:cs typeface="Calibri"/>
              </a:rPr>
              <a:t>programme</a:t>
            </a:r>
            <a:r>
              <a:rPr lang="en-US" dirty="0">
                <a:ea typeface="Calibri"/>
                <a:cs typeface="Calibri"/>
              </a:rPr>
              <a:t> is trying to find solutions for.</a:t>
            </a:r>
          </a:p>
          <a:p>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13F0367D-080A-48B0-AAEE-BA5A604440FC}" type="slidenum">
              <a:rPr lang="en-GB" smtClean="0"/>
              <a:t>15</a:t>
            </a:fld>
            <a:endParaRPr lang="en-GB"/>
          </a:p>
        </p:txBody>
      </p:sp>
    </p:spTree>
    <p:extLst>
      <p:ext uri="{BB962C8B-B14F-4D97-AF65-F5344CB8AC3E}">
        <p14:creationId xmlns:p14="http://schemas.microsoft.com/office/powerpoint/2010/main" val="4110402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lnSpc>
                <a:spcPct val="90000"/>
              </a:lnSpc>
              <a:spcBef>
                <a:spcPts val="1000"/>
              </a:spcBef>
            </a:pPr>
            <a:r>
              <a:rPr lang="en-US" dirty="0">
                <a:ea typeface="Calibri"/>
                <a:cs typeface="Calibri"/>
              </a:rPr>
              <a:t>A big part of our journey has be Project LEO – a four year project led by SSEN and which Low Carbon Hub was at the heart of.</a:t>
            </a:r>
            <a:endParaRPr lang="en-US" dirty="0"/>
          </a:p>
          <a:p>
            <a:pPr>
              <a:lnSpc>
                <a:spcPct val="90000"/>
              </a:lnSpc>
              <a:spcBef>
                <a:spcPts val="1000"/>
              </a:spcBef>
            </a:pPr>
            <a:endParaRPr lang="en-US" b="1" dirty="0">
              <a:ea typeface="Calibri"/>
              <a:cs typeface="Calibri"/>
            </a:endParaRPr>
          </a:p>
          <a:p>
            <a:pPr>
              <a:lnSpc>
                <a:spcPct val="90000"/>
              </a:lnSpc>
              <a:spcBef>
                <a:spcPts val="1000"/>
              </a:spcBef>
            </a:pPr>
            <a:endParaRPr lang="en-US" b="1" dirty="0">
              <a:ea typeface="Calibri"/>
              <a:cs typeface="Calibri"/>
            </a:endParaRPr>
          </a:p>
          <a:p>
            <a:pPr marL="285750" indent="-285750">
              <a:lnSpc>
                <a:spcPct val="90000"/>
              </a:lnSpc>
              <a:spcBef>
                <a:spcPts val="1000"/>
              </a:spcBef>
              <a:buFont typeface="Arial"/>
              <a:buChar char="•"/>
            </a:pPr>
            <a:r>
              <a:rPr lang="en-US" dirty="0">
                <a:ea typeface="Calibri"/>
                <a:cs typeface="Calibri"/>
              </a:rPr>
              <a:t>At the heart of LEO was the desire to work out how turning generation and demand for electricity up or down could help our local network operator to keep the lights on when, for example, they were forecasting that evening demand would overload a substation. </a:t>
            </a:r>
          </a:p>
          <a:p>
            <a:pPr marL="285750" indent="-285750">
              <a:lnSpc>
                <a:spcPct val="90000"/>
              </a:lnSpc>
              <a:spcBef>
                <a:spcPts val="1000"/>
              </a:spcBef>
              <a:buFont typeface="Arial"/>
              <a:buChar char="•"/>
            </a:pPr>
            <a:r>
              <a:rPr lang="en-US" dirty="0">
                <a:ea typeface="Calibri"/>
                <a:cs typeface="Calibri"/>
              </a:rPr>
              <a:t>This is an increasing challenge for them as the amount of renewables increases, making it harder to forecast need far enough in advance to plan and deliver upgrades to substations.</a:t>
            </a:r>
          </a:p>
          <a:p>
            <a:pPr marL="285750" indent="-285750">
              <a:lnSpc>
                <a:spcPct val="90000"/>
              </a:lnSpc>
              <a:spcBef>
                <a:spcPts val="1000"/>
              </a:spcBef>
              <a:buFont typeface="Arial"/>
              <a:buChar char="•"/>
            </a:pPr>
            <a:r>
              <a:rPr lang="en-US"/>
              <a:t>Many of you will have experience of flexibility services from last winter when it was possible to be rewarded by your Supplier or an </a:t>
            </a:r>
            <a:r>
              <a:rPr lang="en-US" err="1"/>
              <a:t>organisation</a:t>
            </a:r>
            <a:r>
              <a:rPr lang="en-US"/>
              <a:t> like </a:t>
            </a:r>
            <a:r>
              <a:rPr lang="en-US" err="1"/>
              <a:t>Equiwatt</a:t>
            </a:r>
            <a:r>
              <a:rPr lang="en-US"/>
              <a:t> for reducing your energy when asked to do so. The services we were testing were like this, but instead of addressing national network management challenges, they focused on local network challenges.</a:t>
            </a:r>
            <a:endParaRPr lang="en-US" dirty="0"/>
          </a:p>
          <a:p>
            <a:pPr marL="285750" indent="-285750">
              <a:buFont typeface="Arial"/>
              <a:buChar char="•"/>
            </a:pPr>
            <a:r>
              <a:rPr lang="en-US" dirty="0">
                <a:ea typeface="Calibri"/>
                <a:cs typeface="Calibri"/>
              </a:rPr>
              <a:t>We wanted to test whether the income from delivering those "flexibility services" could make more renewable generation viable – which we did with our own portfolio of assets</a:t>
            </a:r>
          </a:p>
          <a:p>
            <a:pPr marL="285750" indent="-285750">
              <a:lnSpc>
                <a:spcPct val="90000"/>
              </a:lnSpc>
              <a:spcBef>
                <a:spcPts val="1000"/>
              </a:spcBef>
              <a:buFont typeface="Arial"/>
              <a:buChar char="•"/>
            </a:pPr>
            <a:r>
              <a:rPr lang="en-US" dirty="0">
                <a:ea typeface="Calibri"/>
                <a:cs typeface="Calibri"/>
              </a:rPr>
              <a:t>And we wanted to find out how these kinds of services might play a part in helping communities meet their energy needs in a clean, affordable and fair way.</a:t>
            </a:r>
            <a:endParaRPr lang="en-US" dirty="0"/>
          </a:p>
          <a:p>
            <a:pPr marL="285750" indent="-285750">
              <a:lnSpc>
                <a:spcPct val="90000"/>
              </a:lnSpc>
              <a:spcBef>
                <a:spcPts val="1000"/>
              </a:spcBef>
              <a:buFont typeface="Arial"/>
              <a:buChar char="•"/>
            </a:pPr>
            <a:r>
              <a:rPr lang="en-US" dirty="0">
                <a:ea typeface="Calibri"/>
                <a:cs typeface="Calibri"/>
              </a:rPr>
              <a:t>We did that through six Smart and Fair </a:t>
            </a:r>
            <a:r>
              <a:rPr lang="en-US" dirty="0" err="1">
                <a:ea typeface="Calibri"/>
                <a:cs typeface="Calibri"/>
              </a:rPr>
              <a:t>Neighbourhood</a:t>
            </a:r>
            <a:r>
              <a:rPr lang="en-US" dirty="0">
                <a:ea typeface="Calibri"/>
                <a:cs typeface="Calibri"/>
              </a:rPr>
              <a:t> projects with some of our community shareholders.</a:t>
            </a:r>
          </a:p>
          <a:p>
            <a:pPr marL="285750" indent="-285750">
              <a:lnSpc>
                <a:spcPct val="90000"/>
              </a:lnSpc>
              <a:spcBef>
                <a:spcPts val="1000"/>
              </a:spcBef>
              <a:buFont typeface="Arial"/>
              <a:buChar char="•"/>
            </a:pPr>
            <a:endParaRPr lang="en-US" dirty="0">
              <a:ea typeface="Calibri"/>
              <a:cs typeface="Calibri"/>
            </a:endParaRPr>
          </a:p>
          <a:p>
            <a:endParaRPr lang="en-GB" sz="1200" dirty="0"/>
          </a:p>
        </p:txBody>
      </p:sp>
      <p:sp>
        <p:nvSpPr>
          <p:cNvPr id="4" name="Slide Number Placeholder 3"/>
          <p:cNvSpPr>
            <a:spLocks noGrp="1"/>
          </p:cNvSpPr>
          <p:nvPr>
            <p:ph type="sldNum" sz="quarter" idx="5"/>
          </p:nvPr>
        </p:nvSpPr>
        <p:spPr/>
        <p:txBody>
          <a:bodyPr/>
          <a:lstStyle/>
          <a:p>
            <a:fld id="{106888B9-FEF4-4C3F-97E3-642D719D85D7}" type="slidenum">
              <a:rPr lang="en-GB" smtClean="0"/>
              <a:t>16</a:t>
            </a:fld>
            <a:endParaRPr lang="en-GB"/>
          </a:p>
        </p:txBody>
      </p:sp>
    </p:spTree>
    <p:extLst>
      <p:ext uri="{BB962C8B-B14F-4D97-AF65-F5344CB8AC3E}">
        <p14:creationId xmlns:p14="http://schemas.microsoft.com/office/powerpoint/2010/main" val="1244698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t>I can't go through everything that we learned in these four years, but I'd like to give a </a:t>
            </a:r>
            <a:r>
              <a:rPr lang="en-US" dirty="0" err="1"/>
              <a:t>flavour</a:t>
            </a:r>
            <a:r>
              <a:rPr lang="en-US" dirty="0"/>
              <a:t> of why it was a success, what we've learned and how that is shaping our work going forwards.</a:t>
            </a:r>
          </a:p>
          <a:p>
            <a:pPr>
              <a:lnSpc>
                <a:spcPct val="90000"/>
              </a:lnSpc>
              <a:spcBef>
                <a:spcPts val="1000"/>
              </a:spcBef>
            </a:pPr>
            <a:endParaRPr lang="en-US" dirty="0"/>
          </a:p>
          <a:p>
            <a:pPr marL="285750" indent="-285750">
              <a:lnSpc>
                <a:spcPct val="90000"/>
              </a:lnSpc>
              <a:spcBef>
                <a:spcPts val="1000"/>
              </a:spcBef>
              <a:buFont typeface="Arial,Sans-Serif"/>
              <a:buChar char="•"/>
            </a:pPr>
            <a:r>
              <a:rPr lang="en-US" dirty="0"/>
              <a:t>We learned how to talk about flexibility much better. It was really hard to engage our trial, Smart and Fair </a:t>
            </a:r>
            <a:r>
              <a:rPr lang="en-US" dirty="0" err="1"/>
              <a:t>Neighbourhood</a:t>
            </a:r>
            <a:r>
              <a:rPr lang="en-US" dirty="0"/>
              <a:t> communities at the beginning, but by the end they were better than us at describing what it means.</a:t>
            </a:r>
          </a:p>
          <a:p>
            <a:pPr marL="285750" indent="-285750">
              <a:lnSpc>
                <a:spcPct val="90000"/>
              </a:lnSpc>
              <a:spcBef>
                <a:spcPts val="1000"/>
              </a:spcBef>
              <a:buFont typeface="Arial,Sans-Serif"/>
              <a:buChar char="•"/>
            </a:pPr>
            <a:r>
              <a:rPr lang="en-US" dirty="0"/>
              <a:t>Actively managing generation flexibly has high transaction costs at the moment, without significant automation delivery of these services to the network operator they don't improve the investment case for community-scale renewables</a:t>
            </a:r>
          </a:p>
          <a:p>
            <a:pPr marL="285750" indent="-285750">
              <a:lnSpc>
                <a:spcPct val="90000"/>
              </a:lnSpc>
              <a:spcBef>
                <a:spcPts val="1000"/>
              </a:spcBef>
              <a:buFont typeface="Arial,Sans-Serif"/>
              <a:buChar char="•"/>
            </a:pPr>
            <a:r>
              <a:rPr lang="en-US" dirty="0">
                <a:ea typeface="Calibri"/>
                <a:cs typeface="Calibri"/>
              </a:rPr>
              <a:t>When we started working with our Smart and Fair communities, we looked at different ways to define what we meant by local – community-based, geographical, democratic as well as energy system. Our experience in Eynsham is that a primary substation area is a good starting point for planning for local </a:t>
            </a:r>
            <a:r>
              <a:rPr lang="en-US" dirty="0" err="1">
                <a:ea typeface="Calibri"/>
                <a:cs typeface="Calibri"/>
              </a:rPr>
              <a:t>decarbonisation</a:t>
            </a:r>
            <a:r>
              <a:rPr lang="en-US" dirty="0">
                <a:ea typeface="Calibri"/>
                <a:cs typeface="Calibri"/>
              </a:rPr>
              <a:t>.</a:t>
            </a:r>
            <a:endParaRPr lang="en-US" dirty="0"/>
          </a:p>
          <a:p>
            <a:pPr marL="285750" indent="-285750">
              <a:lnSpc>
                <a:spcPct val="90000"/>
              </a:lnSpc>
              <a:spcBef>
                <a:spcPts val="1000"/>
              </a:spcBef>
              <a:buFont typeface="Arial,Sans-Serif"/>
              <a:buChar char="•"/>
            </a:pPr>
            <a:r>
              <a:rPr lang="en-US" dirty="0">
                <a:ea typeface="Calibri"/>
                <a:cs typeface="Calibri"/>
              </a:rPr>
              <a:t>In each of our Smart and Fair projects, a role emerged for Low Carbon Hub that we are calling "grid edge coordinator": to develop ideas for </a:t>
            </a:r>
            <a:r>
              <a:rPr lang="en-US" dirty="0" err="1">
                <a:ea typeface="Calibri"/>
                <a:cs typeface="Calibri"/>
              </a:rPr>
              <a:t>decarbonisation</a:t>
            </a:r>
            <a:r>
              <a:rPr lang="en-US" dirty="0">
                <a:ea typeface="Calibri"/>
                <a:cs typeface="Calibri"/>
              </a:rPr>
              <a:t> projects through the early stages of feasibility and towards a business case, it takes a commercially-minded, nimble </a:t>
            </a:r>
            <a:r>
              <a:rPr lang="en-US" dirty="0" err="1">
                <a:ea typeface="Calibri"/>
                <a:cs typeface="Calibri"/>
              </a:rPr>
              <a:t>organisation</a:t>
            </a:r>
            <a:r>
              <a:rPr lang="en-US" dirty="0">
                <a:ea typeface="Calibri"/>
                <a:cs typeface="Calibri"/>
              </a:rPr>
              <a:t> that is free to explore ideas with the people and </a:t>
            </a:r>
            <a:r>
              <a:rPr lang="en-US" dirty="0" err="1">
                <a:ea typeface="Calibri"/>
                <a:cs typeface="Calibri"/>
              </a:rPr>
              <a:t>organisations</a:t>
            </a:r>
            <a:r>
              <a:rPr lang="en-US" dirty="0">
                <a:ea typeface="Calibri"/>
                <a:cs typeface="Calibri"/>
              </a:rPr>
              <a:t> who might eventually deliver, own and/or operate those projects. The role goes beyond what the network operator and local government can typically do – either because of regulation or capacity; but it relies heavily upon working with them and translating their planning responsibilities into action.</a:t>
            </a:r>
            <a:endParaRPr lang="en-US" dirty="0"/>
          </a:p>
          <a:p>
            <a:pPr marL="171450" indent="-171450">
              <a:buFont typeface="Arial"/>
              <a:buChar char="•"/>
            </a:pPr>
            <a:r>
              <a:rPr lang="en-US"/>
              <a:t>A key output of Project LEO is the concept of a Smart Community Energy Scheme.</a:t>
            </a:r>
            <a:endParaRPr lang="en-US" dirty="0"/>
          </a:p>
          <a:p>
            <a:pPr marL="171450" indent="-171450">
              <a:buFont typeface="Arial"/>
              <a:buChar char="•"/>
            </a:pPr>
            <a:r>
              <a:rPr lang="en-US" dirty="0"/>
              <a:t>Put at a very high level: it is a service that enables participants to coordinate their generation, consumption and storage of energy. Participants could be households, businesses and operators of community energy generation projects.</a:t>
            </a:r>
          </a:p>
          <a:p>
            <a:pPr marL="285750" indent="-285750">
              <a:lnSpc>
                <a:spcPct val="90000"/>
              </a:lnSpc>
              <a:spcBef>
                <a:spcPts val="1000"/>
              </a:spcBef>
              <a:buFont typeface="Arial,Sans-Serif"/>
              <a:buChar char="•"/>
            </a:pPr>
            <a:endParaRPr lang="en-US" dirty="0">
              <a:ea typeface="Calibri"/>
              <a:cs typeface="Calibri"/>
            </a:endParaRPr>
          </a:p>
          <a:p>
            <a:pPr>
              <a:lnSpc>
                <a:spcPct val="90000"/>
              </a:lnSpc>
              <a:spcBef>
                <a:spcPts val="1000"/>
              </a:spcBef>
            </a:pPr>
            <a:endParaRPr lang="en-US" dirty="0"/>
          </a:p>
          <a:p>
            <a:pPr>
              <a:lnSpc>
                <a:spcPct val="90000"/>
              </a:lnSpc>
              <a:spcBef>
                <a:spcPts val="1000"/>
              </a:spcBef>
            </a:pPr>
            <a:r>
              <a:rPr lang="en-US" dirty="0"/>
              <a:t>This project would not have happen without LCH – our generation assets and our battery were the basis for most of the early trials – and so our profile and ability to influence policy development has increased accordingly</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17</a:t>
            </a:fld>
            <a:endParaRPr lang="en-US"/>
          </a:p>
        </p:txBody>
      </p:sp>
    </p:spTree>
    <p:extLst>
      <p:ext uri="{BB962C8B-B14F-4D97-AF65-F5344CB8AC3E}">
        <p14:creationId xmlns:p14="http://schemas.microsoft.com/office/powerpoint/2010/main" val="3462726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ea typeface="Calibri"/>
                <a:cs typeface="Calibri"/>
              </a:rPr>
              <a:t>Think about: </a:t>
            </a:r>
            <a:r>
              <a:rPr lang="en-GB" dirty="0"/>
              <a:t>Look at grid edge video – simplify, think about benefits and what it might mean for people – and </a:t>
            </a:r>
            <a:r>
              <a:rPr lang="en-GB" dirty="0" err="1"/>
              <a:t>FOx</a:t>
            </a:r>
            <a:r>
              <a:rPr lang="en-GB" dirty="0"/>
              <a:t>/LEO-N would enable us to continue the work with strong collaborative partnerships we've already built</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18</a:t>
            </a:fld>
            <a:endParaRPr lang="en-US"/>
          </a:p>
        </p:txBody>
      </p:sp>
    </p:spTree>
    <p:extLst>
      <p:ext uri="{BB962C8B-B14F-4D97-AF65-F5344CB8AC3E}">
        <p14:creationId xmlns:p14="http://schemas.microsoft.com/office/powerpoint/2010/main" val="1274015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811066-0135-4CAA-8AD4-89A97190AC00}" type="slidenum">
              <a:rPr lang="en-US" smtClean="0"/>
              <a:t>19</a:t>
            </a:fld>
            <a:endParaRPr lang="en-US"/>
          </a:p>
        </p:txBody>
      </p:sp>
    </p:spTree>
    <p:extLst>
      <p:ext uri="{BB962C8B-B14F-4D97-AF65-F5344CB8AC3E}">
        <p14:creationId xmlns:p14="http://schemas.microsoft.com/office/powerpoint/2010/main" val="804530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dirty="0">
                <a:ln>
                  <a:noFill/>
                </a:ln>
                <a:solidFill>
                  <a:srgbClr val="00748D"/>
                </a:solidFill>
                <a:effectLst/>
              </a:rPr>
              <a:t>Our network of low carbon community groups continued to grow – we welcomed three new groups to Low Carbon Hub – bringing the total to 41.</a:t>
            </a:r>
            <a:br>
              <a:rPr kumimoji="0" lang="en-US" altLang="en-US" sz="1200" b="0" i="0" u="none" strike="noStrike" cap="none" normalizeH="0" baseline="0" dirty="0">
                <a:ln>
                  <a:noFill/>
                </a:ln>
                <a:solidFill>
                  <a:srgbClr val="00748D"/>
                </a:solidFill>
                <a:effectLst/>
              </a:rPr>
            </a:br>
            <a:r>
              <a:rPr kumimoji="0" lang="en-US" altLang="en-US" sz="1200" b="0" i="0" u="none" strike="noStrike" cap="none" normalizeH="0" baseline="0" dirty="0">
                <a:ln>
                  <a:noFill/>
                </a:ln>
                <a:solidFill>
                  <a:srgbClr val="00748D"/>
                </a:solidFill>
                <a:effectLst/>
              </a:rPr>
              <a:t>Historically, the groups in our network held a £1 share in the Low Carbon Hub CIC. </a:t>
            </a:r>
            <a:br>
              <a:rPr kumimoji="0" lang="en-US" altLang="en-US" sz="1200" b="0" i="0" u="none" strike="noStrike" cap="none" normalizeH="0" baseline="0" dirty="0">
                <a:ln>
                  <a:noFill/>
                </a:ln>
                <a:solidFill>
                  <a:srgbClr val="00748D"/>
                </a:solidFill>
                <a:effectLst/>
              </a:rPr>
            </a:br>
            <a:r>
              <a:rPr kumimoji="0" lang="en-US" altLang="en-US" sz="1200" b="0" i="0" u="none" strike="noStrike" cap="none" normalizeH="0" baseline="0" dirty="0">
                <a:ln>
                  <a:noFill/>
                </a:ln>
                <a:solidFill>
                  <a:srgbClr val="00748D"/>
                </a:solidFill>
                <a:effectLst/>
              </a:rPr>
              <a:t>As part of the CIC and IPS consolidation we invited all the community groups who held a share in the CIC to exchange it for a share in the IPS – so today is the first IPS AGM where community groups have voting rights during the IPS AGM.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0" i="0" u="none" strike="noStrike" cap="none" normalizeH="0" baseline="0" dirty="0">
              <a:ln>
                <a:noFill/>
              </a:ln>
              <a:solidFill>
                <a:srgbClr val="00748D"/>
              </a:solidFill>
              <a:effectLst/>
              <a:ea typeface="Calibri"/>
              <a:cs typeface="Calibri"/>
            </a:endParaRPr>
          </a:p>
          <a:p>
            <a:pPr marL="0" lvl="0" indent="0" algn="l" rtl="0">
              <a:spcBef>
                <a:spcPts val="0"/>
              </a:spcBef>
              <a:spcAft>
                <a:spcPts val="0"/>
              </a:spcAft>
              <a:buNone/>
            </a:pPr>
            <a:endParaRPr dirty="0"/>
          </a:p>
        </p:txBody>
      </p:sp>
      <p:sp>
        <p:nvSpPr>
          <p:cNvPr id="126" name="Google Shape;126;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 Low Carbon Hub is built around a ‘double carbon cut’ model . The renewables we own and manage create green electricity (carbon cut number one) – and a sustainable income stream to support further community action on climate change (the second carbon cut.)</a:t>
            </a:r>
            <a:endParaRPr dirty="0"/>
          </a:p>
          <a:p>
            <a:pPr marL="0" lvl="0" indent="0" algn="l" rtl="0">
              <a:spcBef>
                <a:spcPts val="0"/>
              </a:spcBef>
              <a:spcAft>
                <a:spcPts val="0"/>
              </a:spcAft>
              <a:buNone/>
            </a:pPr>
            <a:r>
              <a:rPr lang="en-US" dirty="0"/>
              <a:t> </a:t>
            </a:r>
            <a:endParaRPr dirty="0"/>
          </a:p>
          <a:p>
            <a:pPr marL="0" lvl="0" indent="0" algn="l" rtl="0">
              <a:spcBef>
                <a:spcPts val="0"/>
              </a:spcBef>
              <a:spcAft>
                <a:spcPts val="0"/>
              </a:spcAft>
              <a:buNone/>
            </a:pPr>
            <a:r>
              <a:rPr lang="en-US" dirty="0"/>
              <a:t>The income is further bolstered by a number of different income streams: </a:t>
            </a:r>
            <a:endParaRPr dirty="0"/>
          </a:p>
          <a:p>
            <a:pPr marL="0" lvl="0" indent="0" algn="l" rtl="0">
              <a:spcBef>
                <a:spcPts val="0"/>
              </a:spcBef>
              <a:spcAft>
                <a:spcPts val="0"/>
              </a:spcAft>
              <a:buNone/>
            </a:pPr>
            <a:r>
              <a:rPr lang="en-US" dirty="0"/>
              <a:t>-- donations from organisations such as Westmill Solar </a:t>
            </a:r>
            <a:endParaRPr dirty="0"/>
          </a:p>
          <a:p>
            <a:pPr marL="0" lvl="0" indent="0" algn="l" rtl="0">
              <a:spcBef>
                <a:spcPts val="0"/>
              </a:spcBef>
              <a:spcAft>
                <a:spcPts val="0"/>
              </a:spcAft>
              <a:buNone/>
            </a:pPr>
            <a:r>
              <a:rPr lang="en-US" dirty="0"/>
              <a:t>-- Income from the two CIC-owned installations (Eynsham) </a:t>
            </a:r>
            <a:endParaRPr dirty="0"/>
          </a:p>
          <a:p>
            <a:pPr marL="0" lvl="0" indent="0" algn="l" rtl="0">
              <a:spcBef>
                <a:spcPts val="0"/>
              </a:spcBef>
              <a:spcAft>
                <a:spcPts val="0"/>
              </a:spcAft>
              <a:buNone/>
            </a:pPr>
            <a:r>
              <a:rPr lang="en-US" dirty="0"/>
              <a:t>-- Additional grants and contracts such as the ERDF-funding to support the </a:t>
            </a:r>
            <a:r>
              <a:rPr lang="en-US" dirty="0" err="1"/>
              <a:t>OxFutures</a:t>
            </a:r>
            <a:r>
              <a:rPr lang="en-US" dirty="0"/>
              <a:t> partnership and Innovate UK grant funding for Project LEO.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Together, these additional sources of income significantly increase the funding available for community benefit – and the scale of the activity we can deliver. </a:t>
            </a:r>
          </a:p>
          <a:p>
            <a:pPr marL="0" lvl="0" indent="0" algn="l" rtl="0">
              <a:spcBef>
                <a:spcPts val="0"/>
              </a:spcBef>
              <a:spcAft>
                <a:spcPts val="0"/>
              </a:spcAft>
              <a:buNone/>
            </a:pPr>
            <a:endParaRPr dirty="0"/>
          </a:p>
        </p:txBody>
      </p:sp>
      <p:sp>
        <p:nvSpPr>
          <p:cNvPr id="136" name="Google Shape;136;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200" b="0" i="0" u="none" strike="noStrike" cap="none" normalizeH="0" baseline="0" dirty="0">
                <a:ln>
                  <a:noFill/>
                </a:ln>
                <a:solidFill>
                  <a:srgbClr val="00748D"/>
                </a:solidFill>
                <a:effectLst/>
                <a:latin typeface="Calibri"/>
                <a:ea typeface="Calibri"/>
                <a:cs typeface="Calibri"/>
              </a:rPr>
              <a:t>This funding enabled us to deliver a wider range of </a:t>
            </a:r>
            <a:r>
              <a:rPr kumimoji="0" lang="en-US" altLang="en-US" sz="1200" b="0" i="0" u="none" strike="noStrike" cap="none" normalizeH="0" baseline="0" dirty="0" err="1">
                <a:ln>
                  <a:noFill/>
                </a:ln>
                <a:solidFill>
                  <a:srgbClr val="00748D"/>
                </a:solidFill>
                <a:effectLst/>
                <a:latin typeface="Calibri"/>
                <a:ea typeface="Calibri"/>
                <a:cs typeface="Calibri"/>
              </a:rPr>
              <a:t>programmes</a:t>
            </a:r>
            <a:r>
              <a:rPr kumimoji="0" lang="en-US" altLang="en-US" sz="1200" b="0" i="0" u="none" strike="noStrike" cap="none" normalizeH="0" baseline="0" dirty="0">
                <a:ln>
                  <a:noFill/>
                </a:ln>
                <a:solidFill>
                  <a:srgbClr val="00748D"/>
                </a:solidFill>
                <a:effectLst/>
                <a:latin typeface="Calibri"/>
                <a:ea typeface="Calibri"/>
                <a:cs typeface="Calibri"/>
              </a:rPr>
              <a: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200" b="0" i="0" u="none" strike="noStrike" cap="none" normalizeH="0" baseline="0" dirty="0">
                <a:ln>
                  <a:noFill/>
                </a:ln>
                <a:solidFill>
                  <a:srgbClr val="00748D"/>
                </a:solidFill>
                <a:effectLst/>
                <a:latin typeface="Calibri"/>
                <a:ea typeface="Calibri"/>
                <a:cs typeface="Calibri"/>
              </a:rPr>
              <a:t>Grants </a:t>
            </a:r>
            <a:r>
              <a:rPr kumimoji="0" lang="en-US" altLang="en-US" sz="1200" b="0" i="0" u="none" strike="noStrike" cap="none" normalizeH="0" baseline="0" dirty="0" err="1">
                <a:ln>
                  <a:noFill/>
                </a:ln>
                <a:solidFill>
                  <a:srgbClr val="00748D"/>
                </a:solidFill>
                <a:effectLst/>
                <a:latin typeface="Calibri"/>
                <a:ea typeface="Calibri"/>
                <a:cs typeface="Calibri"/>
              </a:rPr>
              <a:t>programmes</a:t>
            </a:r>
            <a:r>
              <a:rPr kumimoji="0" lang="en-US" altLang="en-US" sz="1200" b="0" i="0" u="none" strike="noStrike" cap="none" normalizeH="0" baseline="0" dirty="0">
                <a:ln>
                  <a:noFill/>
                </a:ln>
                <a:solidFill>
                  <a:srgbClr val="00748D"/>
                </a:solidFill>
                <a:effectLst/>
                <a:latin typeface="Calibri"/>
                <a:ea typeface="Calibri"/>
                <a:cs typeface="Calibri"/>
              </a:rPr>
              <a:t> supporting the work of Local low Carbon Groups</a:t>
            </a:r>
            <a:br>
              <a:rPr kumimoji="0" lang="en-US" altLang="en-US" sz="1200" b="0" i="0" u="none" strike="noStrike" cap="none" normalizeH="0" baseline="0" dirty="0">
                <a:ln>
                  <a:noFill/>
                </a:ln>
                <a:solidFill>
                  <a:srgbClr val="00748D"/>
                </a:solidFill>
                <a:effectLst/>
                <a:latin typeface="Calibri"/>
                <a:ea typeface="Calibri"/>
                <a:cs typeface="Calibri"/>
              </a:rPr>
            </a:br>
            <a:r>
              <a:rPr kumimoji="0" lang="en-US" altLang="en-US" sz="1200" b="0" i="0" u="none" strike="noStrike" cap="none" normalizeH="0" baseline="0" dirty="0">
                <a:ln>
                  <a:noFill/>
                </a:ln>
                <a:solidFill>
                  <a:srgbClr val="00748D"/>
                </a:solidFill>
                <a:effectLst/>
                <a:latin typeface="Calibri"/>
                <a:ea typeface="Calibri"/>
                <a:cs typeface="Calibri"/>
              </a:rPr>
              <a:t>Our helpdesk offers support and advice</a:t>
            </a:r>
            <a:br>
              <a:rPr kumimoji="0" lang="en-US" altLang="en-US" sz="1200" b="0" i="0" u="none" strike="noStrike" cap="none" normalizeH="0" baseline="0" dirty="0">
                <a:ln>
                  <a:noFill/>
                </a:ln>
                <a:solidFill>
                  <a:srgbClr val="00748D"/>
                </a:solidFill>
                <a:effectLst/>
                <a:latin typeface="Calibri"/>
                <a:ea typeface="Calibri"/>
                <a:cs typeface="Calibri"/>
              </a:rPr>
            </a:br>
            <a:r>
              <a:rPr kumimoji="0" lang="en-US" altLang="en-US" sz="1200" b="0" i="0" u="none" strike="noStrike" cap="none" normalizeH="0" baseline="0" dirty="0">
                <a:ln>
                  <a:noFill/>
                </a:ln>
                <a:solidFill>
                  <a:srgbClr val="00748D"/>
                </a:solidFill>
                <a:effectLst/>
                <a:latin typeface="Calibri"/>
                <a:ea typeface="Calibri"/>
                <a:cs typeface="Calibri"/>
              </a:rPr>
              <a:t>We’ve worked in partnership with local experts to support energy efficiency for homes, schools, organisations and business es</a:t>
            </a:r>
            <a:br>
              <a:rPr kumimoji="0" lang="en-US" altLang="en-US" sz="1200" b="0" i="0" u="none" strike="noStrike" cap="none" normalizeH="0" baseline="0" dirty="0">
                <a:ln>
                  <a:noFill/>
                </a:ln>
                <a:solidFill>
                  <a:srgbClr val="00748D"/>
                </a:solidFill>
                <a:effectLst/>
                <a:latin typeface="Calibri"/>
                <a:ea typeface="Calibri"/>
                <a:cs typeface="Calibri"/>
              </a:rPr>
            </a:br>
            <a:r>
              <a:rPr lang="en-US" altLang="en-US" sz="1200" b="0" i="0" u="none" strike="noStrike" cap="none" normalizeH="0" baseline="0" dirty="0">
                <a:ln>
                  <a:noFill/>
                </a:ln>
                <a:solidFill>
                  <a:srgbClr val="00748D"/>
                </a:solidFill>
                <a:effectLst/>
                <a:latin typeface="Calibri"/>
                <a:ea typeface="Calibri"/>
                <a:cs typeface="Calibri"/>
              </a:rPr>
              <a:t>And of course, innovation at the grid edge, through Project LEO which Mairi has already told us about</a:t>
            </a:r>
            <a:br>
              <a:rPr lang="en-US" altLang="en-US" sz="1200" b="0" i="0" u="none" strike="noStrike" cap="none" normalizeH="0" baseline="0" dirty="0">
                <a:ln>
                  <a:noFill/>
                </a:ln>
                <a:solidFill>
                  <a:srgbClr val="00748D"/>
                </a:solidFill>
                <a:effectLst/>
                <a:latin typeface="Calibri"/>
                <a:ea typeface="Calibri"/>
                <a:cs typeface="Calibri"/>
              </a:rPr>
            </a:br>
            <a:br>
              <a:rPr lang="en-US" altLang="en-US" sz="1200" b="0" i="0" u="none" strike="noStrike" cap="none" normalizeH="0" baseline="0" dirty="0">
                <a:ln>
                  <a:noFill/>
                </a:ln>
                <a:solidFill>
                  <a:srgbClr val="00748D"/>
                </a:solidFill>
                <a:effectLst/>
                <a:latin typeface="Calibri"/>
                <a:ea typeface="Calibri"/>
                <a:cs typeface="Calibri"/>
              </a:rPr>
            </a:br>
            <a:r>
              <a:rPr lang="en-US" altLang="en-US" sz="1200" b="0" i="0" u="none" strike="noStrike" cap="none" normalizeH="0" baseline="0" dirty="0">
                <a:ln>
                  <a:noFill/>
                </a:ln>
                <a:solidFill>
                  <a:srgbClr val="00748D"/>
                </a:solidFill>
                <a:effectLst/>
                <a:latin typeface="Calibri"/>
                <a:ea typeface="Calibri"/>
                <a:cs typeface="Calibri"/>
              </a:rPr>
              <a:t>The Low carbon hub’s community group network play a crucial part in the success of these activities – and I now want to focus on three areas that show just how key these groups are to our work.</a:t>
            </a:r>
            <a:br>
              <a:rPr lang="en-US" altLang="en-US" sz="1200" b="0" i="0" u="none" strike="noStrike" cap="none" normalizeH="0" baseline="0" dirty="0">
                <a:ln>
                  <a:noFill/>
                </a:ln>
                <a:solidFill>
                  <a:srgbClr val="00748D"/>
                </a:solidFill>
                <a:effectLst/>
                <a:latin typeface="Calibri"/>
                <a:ea typeface="Calibri"/>
                <a:cs typeface="Calibri"/>
              </a:rPr>
            </a:br>
            <a:endParaRPr lang="en-US" altLang="en-US" sz="1200" b="0" i="0" u="none" strike="noStrike" cap="none" normalizeH="0" baseline="0" dirty="0">
              <a:ln>
                <a:noFill/>
              </a:ln>
              <a:solidFill>
                <a:srgbClr val="00748D"/>
              </a:solidFill>
              <a:effectLst/>
              <a:latin typeface="Calibri"/>
              <a:ea typeface="Calibri"/>
              <a:cs typeface="Calibri"/>
            </a:endParaRPr>
          </a:p>
          <a:p>
            <a:endParaRPr lang="en-GB" dirty="0"/>
          </a:p>
        </p:txBody>
      </p:sp>
      <p:sp>
        <p:nvSpPr>
          <p:cNvPr id="4" name="Slide Number Placeholder 3"/>
          <p:cNvSpPr>
            <a:spLocks noGrp="1"/>
          </p:cNvSpPr>
          <p:nvPr>
            <p:ph type="sldNum" sz="quarter" idx="5"/>
          </p:nvPr>
        </p:nvSpPr>
        <p:spPr/>
        <p:txBody>
          <a:bodyPr/>
          <a:lstStyle/>
          <a:p>
            <a:fld id="{DF811066-0135-4CAA-8AD4-89A97190AC00}" type="slidenum">
              <a:rPr lang="en-US" smtClean="0"/>
              <a:t>22</a:t>
            </a:fld>
            <a:endParaRPr lang="en-US"/>
          </a:p>
        </p:txBody>
      </p:sp>
    </p:spTree>
    <p:extLst>
      <p:ext uri="{BB962C8B-B14F-4D97-AF65-F5344CB8AC3E}">
        <p14:creationId xmlns:p14="http://schemas.microsoft.com/office/powerpoint/2010/main" val="2085573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algn="l"/>
            <a:r>
              <a:rPr lang="en-GB" sz="1400" dirty="0">
                <a:solidFill>
                  <a:srgbClr val="00748D"/>
                </a:solidFill>
                <a:latin typeface="+mn-lt"/>
                <a:ea typeface="+mj-lt"/>
                <a:cs typeface="+mj-lt"/>
              </a:rPr>
              <a:t>First:   </a:t>
            </a:r>
          </a:p>
          <a:p>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Our community grants</a:t>
            </a:r>
            <a:r>
              <a:rPr lang="en-GB" sz="1800" i="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a:effectLst/>
                <a:latin typeface="_=s"/>
                <a:ea typeface="Calibri" panose="020F0502020204030204" pitchFamily="34" charset="0"/>
                <a:cs typeface="_=s"/>
              </a:rPr>
              <a:t>programme has supported carbon-cutting grassroots activities</a:t>
            </a:r>
            <a:r>
              <a:rPr lang="en-GB" sz="1800" i="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of groups across the county. The 9 grants we awarded this year grants supported low carbon</a:t>
            </a:r>
            <a:r>
              <a:rPr lang="en-GB" sz="1800" i="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a:effectLst/>
                <a:latin typeface="_=s"/>
                <a:ea typeface="Calibri" panose="020F0502020204030204" pitchFamily="34" charset="0"/>
                <a:cs typeface="_=s"/>
              </a:rPr>
              <a:t>transport solutions including the installation of an EV charging</a:t>
            </a:r>
            <a:r>
              <a:rPr lang="en-GB" sz="1800" i="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a:effectLst/>
                <a:latin typeface="_=s"/>
                <a:ea typeface="Calibri" panose="020F0502020204030204" pitchFamily="34" charset="0"/>
                <a:cs typeface="_=s"/>
              </a:rPr>
              <a:t>point at a community centre, a community e-cargo bike</a:t>
            </a:r>
            <a:r>
              <a:rPr lang="en-GB" sz="1800" i="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a:effectLst/>
                <a:latin typeface="_=s"/>
                <a:ea typeface="Calibri" panose="020F0502020204030204" pitchFamily="34" charset="0"/>
                <a:cs typeface="_=s"/>
              </a:rPr>
              <a:t>scheme, and promoting active travel to school. We also funded a range of energy efficiency activities, supporting thermal imaging in Thame, </a:t>
            </a:r>
            <a:r>
              <a:rPr lang="en-GB" sz="1800" i="1" dirty="0" err="1">
                <a:effectLst/>
                <a:latin typeface="_=s"/>
                <a:ea typeface="Calibri" panose="020F0502020204030204" pitchFamily="34" charset="0"/>
                <a:cs typeface="_=s"/>
              </a:rPr>
              <a:t>Draughtbusting</a:t>
            </a:r>
            <a:r>
              <a:rPr lang="en-GB" sz="1800" i="1" dirty="0">
                <a:effectLst/>
                <a:latin typeface="_=s"/>
                <a:ea typeface="Calibri" panose="020F0502020204030204" pitchFamily="34" charset="0"/>
                <a:cs typeface="_=s"/>
              </a:rPr>
              <a:t> in Wantage and the Oxford wide Energy Savings Home initiative. </a:t>
            </a:r>
          </a:p>
          <a:p>
            <a:pPr algn="l"/>
            <a:endParaRPr lang="en-GB" sz="1800" dirty="0">
              <a:solidFill>
                <a:schemeClr val="tx1"/>
              </a:solidFill>
              <a:effectLst/>
              <a:latin typeface="Calibri" panose="020F0502020204030204" pitchFamily="34" charset="0"/>
              <a:ea typeface="+mj-lt"/>
              <a:cs typeface="Times New Roman" panose="02020603050405020304" pitchFamily="18" charset="0"/>
            </a:endParaRPr>
          </a:p>
          <a:p>
            <a:pPr algn="l"/>
            <a:r>
              <a:rPr lang="en-GB" sz="1800" dirty="0">
                <a:solidFill>
                  <a:schemeClr val="tx1"/>
                </a:solidFill>
                <a:effectLst/>
                <a:latin typeface="Calibri" panose="020F0502020204030204" pitchFamily="34" charset="0"/>
                <a:ea typeface="+mj-lt"/>
                <a:cs typeface="Times New Roman" panose="02020603050405020304" pitchFamily="18" charset="0"/>
              </a:rPr>
              <a:t>Bit more detail on grants as background:</a:t>
            </a:r>
          </a:p>
          <a:p>
            <a:pPr algn="l"/>
            <a:endParaRPr lang="en-GB" sz="1800" dirty="0">
              <a:solidFill>
                <a:schemeClr val="tx1"/>
              </a:solidFill>
              <a:effectLst/>
              <a:latin typeface="Calibri" panose="020F0502020204030204" pitchFamily="34" charset="0"/>
              <a:ea typeface="+mj-lt"/>
              <a:cs typeface="Times New Roman" panose="02020603050405020304" pitchFamily="18" charset="0"/>
            </a:endParaRPr>
          </a:p>
          <a:p>
            <a:pPr fontAlgn="base"/>
            <a:r>
              <a:rPr lang="en-US" sz="1800" b="1" dirty="0">
                <a:solidFill>
                  <a:srgbClr val="000000"/>
                </a:solidFill>
                <a:effectLst/>
                <a:latin typeface="Calibri" panose="020F0502020204030204" pitchFamily="34" charset="0"/>
                <a:ea typeface="Times New Roman" panose="02020603050405020304" pitchFamily="18" charset="0"/>
              </a:rPr>
              <a:t>Large Grants </a:t>
            </a:r>
            <a:r>
              <a:rPr lang="en-US" sz="1800" b="1" dirty="0" err="1">
                <a:solidFill>
                  <a:srgbClr val="000000"/>
                </a:solidFill>
                <a:effectLst/>
                <a:latin typeface="Calibri" panose="020F0502020204030204" pitchFamily="34" charset="0"/>
                <a:ea typeface="Times New Roman" panose="02020603050405020304" pitchFamily="18" charset="0"/>
              </a:rPr>
              <a:t>Programme</a:t>
            </a:r>
            <a:r>
              <a:rPr lang="en-US" sz="1800" b="1" dirty="0">
                <a:solidFill>
                  <a:srgbClr val="000000"/>
                </a:solidFill>
                <a:effectLst/>
                <a:latin typeface="Calibri" panose="020F0502020204030204" pitchFamily="34" charset="0"/>
                <a:ea typeface="Times New Roman" panose="02020603050405020304" pitchFamily="18" charset="0"/>
              </a:rPr>
              <a:t> </a:t>
            </a:r>
            <a:r>
              <a:rPr lang="en-GB" sz="1800" dirty="0">
                <a:solidFill>
                  <a:srgbClr val="000000"/>
                </a:solidFill>
                <a:effectLst/>
                <a:latin typeface="Calibri" panose="020F0502020204030204" pitchFamily="34" charset="0"/>
                <a:ea typeface="Times New Roman" panose="02020603050405020304" pitchFamily="18" charset="0"/>
              </a:rPr>
              <a:t>      </a:t>
            </a:r>
            <a:r>
              <a:rPr lang="en-US" sz="1800" b="1" dirty="0">
                <a:solidFill>
                  <a:srgbClr val="000000"/>
                </a:solidFill>
                <a:effectLst/>
                <a:latin typeface="Calibri" panose="020F0502020204030204" pitchFamily="34" charset="0"/>
                <a:ea typeface="Times New Roman" panose="02020603050405020304" pitchFamily="18" charset="0"/>
              </a:rPr>
              <a:t>£22,296</a:t>
            </a:r>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fontAlgn="base"/>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fontAlgn="base"/>
            <a:r>
              <a:rPr lang="en-US" sz="1800" dirty="0">
                <a:solidFill>
                  <a:srgbClr val="000000"/>
                </a:solidFill>
                <a:effectLst/>
                <a:latin typeface="Calibri" panose="020F0502020204030204" pitchFamily="34" charset="0"/>
                <a:ea typeface="Times New Roman" panose="02020603050405020304" pitchFamily="18" charset="0"/>
              </a:rPr>
              <a:t>£5000 </a:t>
            </a:r>
            <a:r>
              <a:rPr lang="en-GB" sz="1800" dirty="0">
                <a:solidFill>
                  <a:srgbClr val="000000"/>
                </a:solidFill>
                <a:effectLst/>
                <a:latin typeface="Calibri" panose="020F0502020204030204" pitchFamily="34" charset="0"/>
                <a:ea typeface="Times New Roman" panose="02020603050405020304" pitchFamily="18" charset="0"/>
              </a:rPr>
              <a:t>	</a:t>
            </a:r>
            <a:r>
              <a:rPr lang="en-US" sz="1800" dirty="0">
                <a:solidFill>
                  <a:srgbClr val="000000"/>
                </a:solidFill>
                <a:effectLst/>
                <a:latin typeface="Calibri" panose="020F0502020204030204" pitchFamily="34" charset="0"/>
                <a:ea typeface="Times New Roman" panose="02020603050405020304" pitchFamily="18" charset="0"/>
              </a:rPr>
              <a:t>Low Carbon Oxford North and Communities for Zero Carbon Oxford for Energy  </a:t>
            </a:r>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indent="457200" fontAlgn="base"/>
            <a:r>
              <a:rPr lang="en-US" sz="1800" dirty="0">
                <a:solidFill>
                  <a:srgbClr val="000000"/>
                </a:solidFill>
                <a:effectLst/>
                <a:latin typeface="Calibri" panose="020F0502020204030204" pitchFamily="34" charset="0"/>
                <a:ea typeface="Times New Roman" panose="02020603050405020304" pitchFamily="18" charset="0"/>
              </a:rPr>
              <a:t>Saving Homes 2023 </a:t>
            </a:r>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fontAlgn="base"/>
            <a:r>
              <a:rPr lang="en-US" sz="1800" dirty="0">
                <a:solidFill>
                  <a:srgbClr val="000000"/>
                </a:solidFill>
                <a:effectLst/>
                <a:latin typeface="Calibri" panose="020F0502020204030204" pitchFamily="34" charset="0"/>
                <a:ea typeface="Times New Roman" panose="02020603050405020304" pitchFamily="18" charset="0"/>
              </a:rPr>
              <a:t>£5000 </a:t>
            </a:r>
            <a:r>
              <a:rPr lang="en-GB" sz="1800" dirty="0">
                <a:solidFill>
                  <a:srgbClr val="000000"/>
                </a:solidFill>
                <a:effectLst/>
                <a:latin typeface="Calibri" panose="020F0502020204030204" pitchFamily="34" charset="0"/>
                <a:ea typeface="Times New Roman" panose="02020603050405020304" pitchFamily="18" charset="0"/>
              </a:rPr>
              <a:t>	</a:t>
            </a:r>
            <a:r>
              <a:rPr lang="en-US" sz="1800" dirty="0">
                <a:solidFill>
                  <a:srgbClr val="000000"/>
                </a:solidFill>
                <a:effectLst/>
                <a:latin typeface="Calibri" panose="020F0502020204030204" pitchFamily="34" charset="0"/>
                <a:ea typeface="Times New Roman" panose="02020603050405020304" pitchFamily="18" charset="0"/>
              </a:rPr>
              <a:t>Low Carbon West Oxford for Electric Cargo Bike Hire in West Oxford </a:t>
            </a:r>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fontAlgn="base"/>
            <a:r>
              <a:rPr lang="en-US" sz="1800" dirty="0">
                <a:solidFill>
                  <a:srgbClr val="000000"/>
                </a:solidFill>
                <a:effectLst/>
                <a:latin typeface="Calibri" panose="020F0502020204030204" pitchFamily="34" charset="0"/>
                <a:ea typeface="Times New Roman" panose="02020603050405020304" pitchFamily="18" charset="0"/>
              </a:rPr>
              <a:t>£5000 </a:t>
            </a:r>
            <a:r>
              <a:rPr lang="en-GB" sz="1800" dirty="0">
                <a:solidFill>
                  <a:srgbClr val="000000"/>
                </a:solidFill>
                <a:effectLst/>
                <a:latin typeface="Calibri" panose="020F0502020204030204" pitchFamily="34" charset="0"/>
                <a:ea typeface="Times New Roman" panose="02020603050405020304" pitchFamily="18" charset="0"/>
              </a:rPr>
              <a:t>	</a:t>
            </a:r>
            <a:r>
              <a:rPr lang="en-US" sz="1800" dirty="0">
                <a:solidFill>
                  <a:srgbClr val="000000"/>
                </a:solidFill>
                <a:effectLst/>
                <a:latin typeface="Calibri" panose="020F0502020204030204" pitchFamily="34" charset="0"/>
                <a:ea typeface="Times New Roman" panose="02020603050405020304" pitchFamily="18" charset="0"/>
              </a:rPr>
              <a:t>Sustainable Harwell for the Installation of Solar PV &amp; Batteries at Harwell Village </a:t>
            </a:r>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indent="457200" fontAlgn="base"/>
            <a:r>
              <a:rPr lang="en-US" sz="1800" dirty="0">
                <a:solidFill>
                  <a:srgbClr val="000000"/>
                </a:solidFill>
                <a:effectLst/>
                <a:latin typeface="Calibri" panose="020F0502020204030204" pitchFamily="34" charset="0"/>
                <a:ea typeface="Times New Roman" panose="02020603050405020304" pitchFamily="18" charset="0"/>
              </a:rPr>
              <a:t>Hall &amp; The </a:t>
            </a:r>
            <a:r>
              <a:rPr lang="en-US" sz="1800" dirty="0" err="1">
                <a:solidFill>
                  <a:srgbClr val="000000"/>
                </a:solidFill>
                <a:effectLst/>
                <a:latin typeface="Calibri" panose="020F0502020204030204" pitchFamily="34" charset="0"/>
                <a:ea typeface="Times New Roman" panose="02020603050405020304" pitchFamily="18" charset="0"/>
              </a:rPr>
              <a:t>Harwellian</a:t>
            </a:r>
            <a:r>
              <a:rPr lang="en-US" sz="1800" dirty="0">
                <a:solidFill>
                  <a:srgbClr val="000000"/>
                </a:solidFill>
                <a:effectLst/>
                <a:latin typeface="Calibri" panose="020F0502020204030204" pitchFamily="34" charset="0"/>
                <a:ea typeface="Times New Roman" panose="02020603050405020304" pitchFamily="18" charset="0"/>
              </a:rPr>
              <a:t> Sports &amp; Social Club </a:t>
            </a:r>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fontAlgn="base"/>
            <a:r>
              <a:rPr lang="en-US" sz="1800" dirty="0">
                <a:solidFill>
                  <a:srgbClr val="000000"/>
                </a:solidFill>
                <a:effectLst/>
                <a:latin typeface="Calibri" panose="020F0502020204030204" pitchFamily="34" charset="0"/>
                <a:ea typeface="Times New Roman" panose="02020603050405020304" pitchFamily="18" charset="0"/>
              </a:rPr>
              <a:t>£4541</a:t>
            </a:r>
            <a:r>
              <a:rPr lang="en-GB" sz="1800" dirty="0">
                <a:solidFill>
                  <a:srgbClr val="000000"/>
                </a:solidFill>
                <a:effectLst/>
                <a:latin typeface="Calibri" panose="020F0502020204030204" pitchFamily="34" charset="0"/>
                <a:ea typeface="Times New Roman" panose="02020603050405020304" pitchFamily="18" charset="0"/>
              </a:rPr>
              <a:t>	</a:t>
            </a:r>
            <a:r>
              <a:rPr lang="en-US" sz="1800" dirty="0">
                <a:solidFill>
                  <a:srgbClr val="000000"/>
                </a:solidFill>
                <a:effectLst/>
                <a:latin typeface="Calibri" panose="020F0502020204030204" pitchFamily="34" charset="0"/>
                <a:ea typeface="Times New Roman" panose="02020603050405020304" pitchFamily="18" charset="0"/>
              </a:rPr>
              <a:t>Sustainable Wantage for Strategic Promotion of Active Travel in Wantage</a:t>
            </a:r>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fontAlgn="base"/>
            <a:r>
              <a:rPr lang="en-US" sz="1800" dirty="0">
                <a:solidFill>
                  <a:srgbClr val="000000"/>
                </a:solidFill>
                <a:effectLst/>
                <a:latin typeface="Calibri" panose="020F0502020204030204" pitchFamily="34" charset="0"/>
                <a:ea typeface="Times New Roman" panose="02020603050405020304" pitchFamily="18" charset="0"/>
              </a:rPr>
              <a:t>£2774 </a:t>
            </a:r>
            <a:r>
              <a:rPr lang="en-GB" sz="1800" dirty="0">
                <a:solidFill>
                  <a:srgbClr val="000000"/>
                </a:solidFill>
                <a:effectLst/>
                <a:latin typeface="Calibri" panose="020F0502020204030204" pitchFamily="34" charset="0"/>
                <a:ea typeface="Times New Roman" panose="02020603050405020304" pitchFamily="18" charset="0"/>
              </a:rPr>
              <a:t>	</a:t>
            </a:r>
            <a:r>
              <a:rPr lang="en-US" sz="1800" dirty="0" err="1">
                <a:solidFill>
                  <a:srgbClr val="000000"/>
                </a:solidFill>
                <a:effectLst/>
                <a:latin typeface="Calibri" panose="020F0502020204030204" pitchFamily="34" charset="0"/>
                <a:ea typeface="Times New Roman" panose="02020603050405020304" pitchFamily="18" charset="0"/>
              </a:rPr>
              <a:t>Thame</a:t>
            </a:r>
            <a:r>
              <a:rPr lang="en-US" sz="1800" dirty="0">
                <a:solidFill>
                  <a:srgbClr val="000000"/>
                </a:solidFill>
                <a:effectLst/>
                <a:latin typeface="Calibri" panose="020F0502020204030204" pitchFamily="34" charset="0"/>
                <a:ea typeface="Times New Roman" panose="02020603050405020304" pitchFamily="18" charset="0"/>
              </a:rPr>
              <a:t> Green Living for </a:t>
            </a:r>
            <a:r>
              <a:rPr lang="en-US" sz="1800" dirty="0" err="1">
                <a:solidFill>
                  <a:srgbClr val="000000"/>
                </a:solidFill>
                <a:effectLst/>
                <a:latin typeface="Calibri" panose="020F0502020204030204" pitchFamily="34" charset="0"/>
                <a:ea typeface="Times New Roman" panose="02020603050405020304" pitchFamily="18" charset="0"/>
              </a:rPr>
              <a:t>Cosy</a:t>
            </a:r>
            <a:r>
              <a:rPr lang="en-US" sz="1800" dirty="0">
                <a:solidFill>
                  <a:srgbClr val="000000"/>
                </a:solidFill>
                <a:effectLst/>
                <a:latin typeface="Calibri" panose="020F0502020204030204" pitchFamily="34" charset="0"/>
                <a:ea typeface="Times New Roman" panose="02020603050405020304" pitchFamily="18" charset="0"/>
              </a:rPr>
              <a:t> </a:t>
            </a:r>
            <a:r>
              <a:rPr lang="en-US" sz="1800" dirty="0" err="1">
                <a:solidFill>
                  <a:srgbClr val="000000"/>
                </a:solidFill>
                <a:effectLst/>
                <a:latin typeface="Calibri" panose="020F0502020204030204" pitchFamily="34" charset="0"/>
                <a:ea typeface="Times New Roman" panose="02020603050405020304" pitchFamily="18" charset="0"/>
              </a:rPr>
              <a:t>Thame</a:t>
            </a:r>
            <a:r>
              <a:rPr lang="en-US" sz="1800" dirty="0">
                <a:solidFill>
                  <a:srgbClr val="000000"/>
                </a:solidFill>
                <a:effectLst/>
                <a:latin typeface="Calibri" panose="020F0502020204030204" pitchFamily="34" charset="0"/>
                <a:ea typeface="Times New Roman" panose="02020603050405020304" pitchFamily="18" charset="0"/>
              </a:rPr>
              <a:t> Thermal Imaging Project</a:t>
            </a:r>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fontAlgn="base"/>
            <a:r>
              <a:rPr lang="en-GB" sz="1800" dirty="0">
                <a:solidFill>
                  <a:srgbClr val="4472C4"/>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fontAlgn="base"/>
            <a:r>
              <a:rPr lang="en-US" sz="1800" b="1" dirty="0">
                <a:solidFill>
                  <a:srgbClr val="000000"/>
                </a:solidFill>
                <a:effectLst/>
                <a:latin typeface="Calibri" panose="020F0502020204030204" pitchFamily="34" charset="0"/>
                <a:ea typeface="Times New Roman" panose="02020603050405020304" pitchFamily="18" charset="0"/>
              </a:rPr>
              <a:t>Small Grants </a:t>
            </a:r>
            <a:r>
              <a:rPr lang="en-US" sz="1800" b="1" dirty="0" err="1">
                <a:solidFill>
                  <a:srgbClr val="000000"/>
                </a:solidFill>
                <a:effectLst/>
                <a:latin typeface="Calibri" panose="020F0502020204030204" pitchFamily="34" charset="0"/>
                <a:ea typeface="Times New Roman" panose="02020603050405020304" pitchFamily="18" charset="0"/>
              </a:rPr>
              <a:t>Programme</a:t>
            </a:r>
            <a:r>
              <a:rPr lang="en-US" sz="1800" b="1" dirty="0">
                <a:solidFill>
                  <a:srgbClr val="000000"/>
                </a:solidFill>
                <a:effectLst/>
                <a:latin typeface="Calibri" panose="020F0502020204030204" pitchFamily="34" charset="0"/>
                <a:ea typeface="Times New Roman" panose="02020603050405020304" pitchFamily="18" charset="0"/>
              </a:rPr>
              <a:t> </a:t>
            </a:r>
            <a:r>
              <a:rPr lang="en-GB" sz="1800" dirty="0">
                <a:solidFill>
                  <a:srgbClr val="000000"/>
                </a:solidFill>
                <a:effectLst/>
                <a:latin typeface="Calibri" panose="020F0502020204030204" pitchFamily="34" charset="0"/>
                <a:ea typeface="Times New Roman" panose="02020603050405020304" pitchFamily="18" charset="0"/>
              </a:rPr>
              <a:t>      </a:t>
            </a:r>
            <a:r>
              <a:rPr lang="en-US" sz="1800" b="1" dirty="0">
                <a:solidFill>
                  <a:srgbClr val="000000"/>
                </a:solidFill>
                <a:effectLst/>
                <a:latin typeface="Calibri" panose="020F0502020204030204" pitchFamily="34" charset="0"/>
                <a:ea typeface="Times New Roman" panose="02020603050405020304" pitchFamily="18" charset="0"/>
              </a:rPr>
              <a:t>£2,000</a:t>
            </a:r>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fontAlgn="base"/>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fontAlgn="base"/>
            <a:r>
              <a:rPr lang="en-US" sz="1800" dirty="0">
                <a:solidFill>
                  <a:srgbClr val="000000"/>
                </a:solidFill>
                <a:effectLst/>
                <a:latin typeface="Calibri" panose="020F0502020204030204" pitchFamily="34" charset="0"/>
                <a:ea typeface="Times New Roman" panose="02020603050405020304" pitchFamily="18" charset="0"/>
              </a:rPr>
              <a:t>£500</a:t>
            </a:r>
            <a:r>
              <a:rPr lang="en-GB" sz="1800" dirty="0">
                <a:solidFill>
                  <a:srgbClr val="000000"/>
                </a:solidFill>
                <a:effectLst/>
                <a:latin typeface="Calibri" panose="020F0502020204030204" pitchFamily="34" charset="0"/>
                <a:ea typeface="Times New Roman" panose="02020603050405020304" pitchFamily="18" charset="0"/>
              </a:rPr>
              <a:t>	</a:t>
            </a:r>
            <a:r>
              <a:rPr lang="en-US" sz="1800" dirty="0">
                <a:solidFill>
                  <a:srgbClr val="000000"/>
                </a:solidFill>
                <a:effectLst/>
                <a:latin typeface="Calibri" panose="020F0502020204030204" pitchFamily="34" charset="0"/>
                <a:ea typeface="Times New Roman" panose="02020603050405020304" pitchFamily="18" charset="0"/>
              </a:rPr>
              <a:t>Low Carbon Marston toward community outreach and energy advice</a:t>
            </a:r>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fontAlgn="base"/>
            <a:r>
              <a:rPr lang="en-US" sz="1800" dirty="0">
                <a:solidFill>
                  <a:srgbClr val="000000"/>
                </a:solidFill>
                <a:effectLst/>
                <a:latin typeface="Calibri" panose="020F0502020204030204" pitchFamily="34" charset="0"/>
                <a:ea typeface="Times New Roman" panose="02020603050405020304" pitchFamily="18" charset="0"/>
              </a:rPr>
              <a:t>£500</a:t>
            </a:r>
            <a:r>
              <a:rPr lang="en-GB" sz="1800" dirty="0">
                <a:solidFill>
                  <a:srgbClr val="000000"/>
                </a:solidFill>
                <a:effectLst/>
                <a:latin typeface="Calibri" panose="020F0502020204030204" pitchFamily="34" charset="0"/>
                <a:ea typeface="Times New Roman" panose="02020603050405020304" pitchFamily="18" charset="0"/>
              </a:rPr>
              <a:t>	</a:t>
            </a:r>
            <a:r>
              <a:rPr lang="en-US" sz="1800" dirty="0">
                <a:solidFill>
                  <a:srgbClr val="000000"/>
                </a:solidFill>
                <a:effectLst/>
                <a:latin typeface="Calibri" panose="020F0502020204030204" pitchFamily="34" charset="0"/>
                <a:ea typeface="Times New Roman" panose="02020603050405020304" pitchFamily="18" charset="0"/>
              </a:rPr>
              <a:t>Low Carbon Oxford North towards promoting active and safe routs to school, to </a:t>
            </a:r>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indent="457200" fontAlgn="base"/>
            <a:r>
              <a:rPr lang="en-US" sz="1800" dirty="0">
                <a:solidFill>
                  <a:srgbClr val="000000"/>
                </a:solidFill>
                <a:effectLst/>
                <a:latin typeface="Calibri" panose="020F0502020204030204" pitchFamily="34" charset="0"/>
                <a:ea typeface="Times New Roman" panose="02020603050405020304" pitchFamily="18" charset="0"/>
              </a:rPr>
              <a:t>reduce car traffic</a:t>
            </a:r>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fontAlgn="base"/>
            <a:r>
              <a:rPr lang="en-US" sz="1800" dirty="0">
                <a:solidFill>
                  <a:srgbClr val="000000"/>
                </a:solidFill>
                <a:effectLst/>
                <a:latin typeface="Calibri" panose="020F0502020204030204" pitchFamily="34" charset="0"/>
                <a:ea typeface="Times New Roman" panose="02020603050405020304" pitchFamily="18" charset="0"/>
              </a:rPr>
              <a:t>£500</a:t>
            </a:r>
            <a:r>
              <a:rPr lang="en-GB" sz="1800" dirty="0">
                <a:solidFill>
                  <a:srgbClr val="000000"/>
                </a:solidFill>
                <a:effectLst/>
                <a:latin typeface="Calibri" panose="020F0502020204030204" pitchFamily="34" charset="0"/>
                <a:ea typeface="Times New Roman" panose="02020603050405020304" pitchFamily="18" charset="0"/>
              </a:rPr>
              <a:t>	</a:t>
            </a:r>
            <a:r>
              <a:rPr lang="en-US" sz="1800" dirty="0">
                <a:solidFill>
                  <a:srgbClr val="000000"/>
                </a:solidFill>
                <a:effectLst/>
                <a:latin typeface="Calibri" panose="020F0502020204030204" pitchFamily="34" charset="0"/>
                <a:ea typeface="Times New Roman" panose="02020603050405020304" pitchFamily="18" charset="0"/>
              </a:rPr>
              <a:t>Sustainable Kirtlington towards the installation of an EV charging point at the </a:t>
            </a:r>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indent="457200" fontAlgn="base"/>
            <a:r>
              <a:rPr lang="en-US" sz="1800" dirty="0">
                <a:solidFill>
                  <a:srgbClr val="000000"/>
                </a:solidFill>
                <a:effectLst/>
                <a:latin typeface="Calibri" panose="020F0502020204030204" pitchFamily="34" charset="0"/>
                <a:ea typeface="Times New Roman" panose="02020603050405020304" pitchFamily="18" charset="0"/>
              </a:rPr>
              <a:t>village hall</a:t>
            </a:r>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fontAlgn="base"/>
            <a:r>
              <a:rPr lang="en-US" sz="1800" dirty="0">
                <a:solidFill>
                  <a:srgbClr val="000000"/>
                </a:solidFill>
                <a:effectLst/>
                <a:latin typeface="Calibri" panose="020F0502020204030204" pitchFamily="34" charset="0"/>
                <a:ea typeface="Times New Roman" panose="02020603050405020304" pitchFamily="18" charset="0"/>
              </a:rPr>
              <a:t>£500</a:t>
            </a:r>
            <a:r>
              <a:rPr lang="en-GB" sz="1800" dirty="0">
                <a:solidFill>
                  <a:srgbClr val="000000"/>
                </a:solidFill>
                <a:effectLst/>
                <a:latin typeface="Calibri" panose="020F0502020204030204" pitchFamily="34" charset="0"/>
                <a:ea typeface="Times New Roman" panose="02020603050405020304" pitchFamily="18" charset="0"/>
              </a:rPr>
              <a:t>	</a:t>
            </a:r>
            <a:r>
              <a:rPr lang="en-US" sz="1800" dirty="0">
                <a:solidFill>
                  <a:srgbClr val="000000"/>
                </a:solidFill>
                <a:effectLst/>
                <a:latin typeface="Calibri" panose="020F0502020204030204" pitchFamily="34" charset="0"/>
                <a:ea typeface="Times New Roman" panose="02020603050405020304" pitchFamily="18" charset="0"/>
              </a:rPr>
              <a:t>Sustainable Wantage towards tools and equipment to support their </a:t>
            </a:r>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indent="457200" fontAlgn="base"/>
            <a:r>
              <a:rPr lang="en-US" sz="1800" dirty="0" err="1">
                <a:solidFill>
                  <a:srgbClr val="000000"/>
                </a:solidFill>
                <a:effectLst/>
                <a:latin typeface="Calibri" panose="020F0502020204030204" pitchFamily="34" charset="0"/>
                <a:ea typeface="Times New Roman" panose="02020603050405020304" pitchFamily="18" charset="0"/>
              </a:rPr>
              <a:t>draughtbusting</a:t>
            </a:r>
            <a:r>
              <a:rPr lang="en-US" sz="1800" dirty="0">
                <a:solidFill>
                  <a:srgbClr val="000000"/>
                </a:solidFill>
                <a:effectLst/>
                <a:latin typeface="Calibri" panose="020F0502020204030204" pitchFamily="34" charset="0"/>
                <a:ea typeface="Times New Roman" panose="02020603050405020304" pitchFamily="18" charset="0"/>
              </a:rPr>
              <a:t> service</a:t>
            </a:r>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algn="l"/>
            <a:endParaRPr lang="en-GB" sz="1800" dirty="0">
              <a:solidFill>
                <a:schemeClr val="tx1"/>
              </a:solidFill>
              <a:effectLst/>
              <a:latin typeface="Calibri" panose="020F0502020204030204" pitchFamily="34" charset="0"/>
              <a:ea typeface="+mj-lt"/>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23</a:t>
            </a:fld>
            <a:endParaRPr lang="en-US"/>
          </a:p>
        </p:txBody>
      </p:sp>
    </p:spTree>
    <p:extLst>
      <p:ext uri="{BB962C8B-B14F-4D97-AF65-F5344CB8AC3E}">
        <p14:creationId xmlns:p14="http://schemas.microsoft.com/office/powerpoint/2010/main" val="1530744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a:spcBef>
                <a:spcPct val="0"/>
              </a:spcBef>
            </a:pPr>
            <a:endParaRPr lang="en-US" sz="1200" b="1" dirty="0">
              <a:solidFill>
                <a:srgbClr val="00748D"/>
              </a:solidFill>
              <a:latin typeface="TW Cen MT"/>
              <a:cs typeface="Calibri"/>
            </a:endParaRPr>
          </a:p>
          <a:p>
            <a:pPr fontAlgn="base"/>
            <a:r>
              <a:rPr lang="en-US" sz="1200" b="1" dirty="0">
                <a:solidFill>
                  <a:srgbClr val="00748D"/>
                </a:solidFill>
                <a:latin typeface="TW Cen MT"/>
                <a:cs typeface="Calibri"/>
              </a:rPr>
              <a:t>A new </a:t>
            </a:r>
            <a:r>
              <a:rPr lang="en-US" sz="1200" b="1" dirty="0" err="1">
                <a:solidFill>
                  <a:srgbClr val="00748D"/>
                </a:solidFill>
                <a:latin typeface="TW Cen MT"/>
                <a:cs typeface="Calibri"/>
              </a:rPr>
              <a:t>programme</a:t>
            </a:r>
            <a:r>
              <a:rPr lang="en-US" sz="1200" b="1" dirty="0">
                <a:solidFill>
                  <a:srgbClr val="00748D"/>
                </a:solidFill>
                <a:latin typeface="TW Cen MT"/>
                <a:cs typeface="Calibri"/>
              </a:rPr>
              <a:t> for 2022/23 was our </a:t>
            </a:r>
            <a:r>
              <a:rPr lang="en-US" sz="1800" dirty="0">
                <a:solidFill>
                  <a:srgbClr val="000000"/>
                </a:solidFill>
                <a:effectLst/>
                <a:latin typeface="Calibri" panose="020F0502020204030204" pitchFamily="34" charset="0"/>
                <a:ea typeface="Times New Roman" panose="02020603050405020304" pitchFamily="18" charset="0"/>
              </a:rPr>
              <a:t>Energy Advice </a:t>
            </a:r>
            <a:r>
              <a:rPr lang="en-US" sz="1800" dirty="0" err="1">
                <a:solidFill>
                  <a:srgbClr val="000000"/>
                </a:solidFill>
                <a:effectLst/>
                <a:latin typeface="Calibri" panose="020F0502020204030204" pitchFamily="34" charset="0"/>
                <a:ea typeface="Times New Roman" panose="02020603050405020304" pitchFamily="18" charset="0"/>
              </a:rPr>
              <a:t>Programme</a:t>
            </a:r>
            <a:r>
              <a:rPr lang="en-US" sz="1800" dirty="0">
                <a:solidFill>
                  <a:srgbClr val="000000"/>
                </a:solidFill>
                <a:effectLst/>
                <a:latin typeface="Calibri" panose="020F0502020204030204" pitchFamily="34" charset="0"/>
                <a:ea typeface="Times New Roman" panose="02020603050405020304" pitchFamily="18" charset="0"/>
              </a:rPr>
              <a:t> which was set up in response to the energy crisis. The scheme provides volunteer energy champions from Oxfordshire Low Carbon Community Groups with an ‘energy advice stall in a box’ plus training to enable them to offer energy advice within their communities. </a:t>
            </a:r>
            <a:r>
              <a:rPr lang="en-GB" sz="1800" dirty="0">
                <a:solidFill>
                  <a:srgbClr val="000000"/>
                </a:solidFill>
                <a:effectLst/>
                <a:latin typeface="Calibri" panose="020F0502020204030204" pitchFamily="34" charset="0"/>
                <a:ea typeface="Times New Roman" panose="02020603050405020304" pitchFamily="18" charset="0"/>
              </a:rPr>
              <a:t> </a:t>
            </a:r>
          </a:p>
          <a:p>
            <a:pPr fontAlgn="base"/>
            <a:endParaRPr lang="en-GB" sz="1800" dirty="0">
              <a:solidFill>
                <a:srgbClr val="000000"/>
              </a:solidFill>
              <a:effectLst/>
              <a:latin typeface="Calibri" panose="020F0502020204030204" pitchFamily="34" charset="0"/>
              <a:ea typeface="Times New Roman" panose="02020603050405020304" pitchFamily="18" charset="0"/>
            </a:endParaRPr>
          </a:p>
          <a:p>
            <a:r>
              <a:rPr lang="en-GB" sz="2800" i="1" dirty="0">
                <a:solidFill>
                  <a:srgbClr val="51FF98"/>
                </a:solidFill>
                <a:effectLst/>
                <a:latin typeface="Helvetica" pitchFamily="2" charset="0"/>
              </a:rPr>
              <a:t>In total we trained Energy champions from</a:t>
            </a:r>
            <a:r>
              <a:rPr lang="en-GB" sz="2800" i="0" dirty="0">
                <a:solidFill>
                  <a:srgbClr val="51FF98"/>
                </a:solidFill>
                <a:effectLst/>
                <a:latin typeface="Helvetica" pitchFamily="2" charset="0"/>
              </a:rPr>
              <a:t> </a:t>
            </a:r>
            <a:r>
              <a:rPr lang="en-GB" sz="2800" i="1" dirty="0">
                <a:solidFill>
                  <a:srgbClr val="51FF98"/>
                </a:solidFill>
                <a:effectLst/>
                <a:latin typeface="Helvetica" pitchFamily="2" charset="0"/>
              </a:rPr>
              <a:t>14 community groups. </a:t>
            </a:r>
            <a:r>
              <a:rPr lang="en-GB" sz="2800" i="0" dirty="0">
                <a:solidFill>
                  <a:srgbClr val="51FF98"/>
                </a:solidFill>
                <a:effectLst/>
                <a:latin typeface="Helvetica" pitchFamily="2" charset="0"/>
              </a:rPr>
              <a:t> </a:t>
            </a:r>
            <a:r>
              <a:rPr lang="en-GB" sz="2800" i="1" dirty="0">
                <a:solidFill>
                  <a:srgbClr val="51FF98"/>
                </a:solidFill>
                <a:effectLst/>
                <a:latin typeface="Helvetica" pitchFamily="2" charset="0"/>
              </a:rPr>
              <a:t>Between them they had almost 800 conversations with householders looking for wide ranging energy advice, and attended 90 community</a:t>
            </a:r>
            <a:r>
              <a:rPr lang="en-GB" sz="2800" i="0" dirty="0">
                <a:solidFill>
                  <a:srgbClr val="51FF98"/>
                </a:solidFill>
                <a:effectLst/>
                <a:latin typeface="Helvetica" pitchFamily="2" charset="0"/>
              </a:rPr>
              <a:t> </a:t>
            </a:r>
            <a:r>
              <a:rPr lang="en-GB" sz="2800" i="1" dirty="0">
                <a:solidFill>
                  <a:srgbClr val="51FF98"/>
                </a:solidFill>
                <a:effectLst/>
                <a:latin typeface="Helvetica" pitchFamily="2" charset="0"/>
              </a:rPr>
              <a:t>event.</a:t>
            </a:r>
            <a:br>
              <a:rPr lang="en-GB" sz="2800" i="1" dirty="0">
                <a:solidFill>
                  <a:srgbClr val="51FF98"/>
                </a:solidFill>
                <a:effectLst/>
                <a:latin typeface="Helvetica" pitchFamily="2" charset="0"/>
              </a:rPr>
            </a:br>
            <a:br>
              <a:rPr lang="en-GB" sz="2800" i="1" dirty="0">
                <a:solidFill>
                  <a:srgbClr val="51FF98"/>
                </a:solidFill>
                <a:effectLst/>
                <a:latin typeface="Helvetica" pitchFamily="2" charset="0"/>
              </a:rPr>
            </a:br>
            <a:r>
              <a:rPr lang="en-GB" sz="1800" dirty="0">
                <a:solidFill>
                  <a:srgbClr val="4471C4"/>
                </a:solidFill>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a:spcBef>
                <a:spcPct val="0"/>
              </a:spcBef>
            </a:pPr>
            <a:endParaRPr lang="en-US" sz="1200" b="1" dirty="0">
              <a:solidFill>
                <a:srgbClr val="00748D"/>
              </a:solidFill>
              <a:latin typeface="TW Cen MT"/>
              <a:cs typeface="Calibri"/>
            </a:endParaRPr>
          </a:p>
          <a:p>
            <a:pPr>
              <a:spcBef>
                <a:spcPct val="0"/>
              </a:spcBef>
            </a:pPr>
            <a:endParaRPr lang="en-US" sz="1200" b="1" dirty="0">
              <a:solidFill>
                <a:srgbClr val="00748D"/>
              </a:solidFill>
              <a:latin typeface="TW Cen MT"/>
              <a:cs typeface="Calibri"/>
            </a:endParaRPr>
          </a:p>
          <a:p>
            <a:pPr>
              <a:spcBef>
                <a:spcPct val="0"/>
              </a:spcBef>
            </a:pPr>
            <a:endParaRPr lang="en-US" sz="1200" b="1" dirty="0">
              <a:solidFill>
                <a:srgbClr val="00748D"/>
              </a:solidFill>
              <a:latin typeface="TW Cen MT"/>
              <a:cs typeface="Calibri"/>
            </a:endParaRPr>
          </a:p>
          <a:p>
            <a:pPr>
              <a:spcBef>
                <a:spcPct val="0"/>
              </a:spcBef>
            </a:pPr>
            <a:r>
              <a:rPr lang="en-US" sz="1200" b="1" dirty="0">
                <a:solidFill>
                  <a:srgbClr val="00748D"/>
                </a:solidFill>
                <a:latin typeface="TW Cen MT"/>
                <a:cs typeface="Calibri"/>
              </a:rPr>
              <a:t>The Energy Advice Stall in a box contains:</a:t>
            </a:r>
            <a:endParaRPr lang="en-US" sz="1200" dirty="0">
              <a:solidFill>
                <a:srgbClr val="00748D"/>
              </a:solidFill>
              <a:latin typeface="Calibri"/>
              <a:ea typeface="Calibri"/>
              <a:cs typeface="Calibri"/>
            </a:endParaRPr>
          </a:p>
          <a:p>
            <a:pPr marL="285750" indent="-285750">
              <a:spcBef>
                <a:spcPct val="0"/>
              </a:spcBef>
              <a:buFont typeface="Arial"/>
              <a:buChar char="•"/>
            </a:pPr>
            <a:r>
              <a:rPr lang="en-US" sz="1200" dirty="0">
                <a:solidFill>
                  <a:srgbClr val="00748D"/>
                </a:solidFill>
                <a:latin typeface="Calibri"/>
                <a:cs typeface="Calibri"/>
              </a:rPr>
              <a:t>A pop-up banner.</a:t>
            </a:r>
            <a:endParaRPr lang="en-US" sz="1200" dirty="0">
              <a:solidFill>
                <a:srgbClr val="00748D"/>
              </a:solidFill>
              <a:latin typeface="Calibri"/>
              <a:ea typeface="Calibri"/>
              <a:cs typeface="Calibri"/>
            </a:endParaRPr>
          </a:p>
          <a:p>
            <a:pPr marL="285750" indent="-285750">
              <a:spcBef>
                <a:spcPct val="0"/>
              </a:spcBef>
              <a:buFont typeface="Arial"/>
              <a:buChar char="•"/>
            </a:pPr>
            <a:r>
              <a:rPr lang="en-US" sz="1200" dirty="0">
                <a:solidFill>
                  <a:srgbClr val="00748D"/>
                </a:solidFill>
                <a:latin typeface="Calibri"/>
                <a:cs typeface="Calibri"/>
              </a:rPr>
              <a:t>Energy advice reference folder and housewarming guides.</a:t>
            </a:r>
            <a:endParaRPr lang="en-US" sz="1200" dirty="0">
              <a:solidFill>
                <a:srgbClr val="00748D"/>
              </a:solidFill>
              <a:latin typeface="Calibri"/>
              <a:ea typeface="Calibri"/>
              <a:cs typeface="Calibri"/>
            </a:endParaRPr>
          </a:p>
          <a:p>
            <a:pPr marL="285750" indent="-285750">
              <a:spcBef>
                <a:spcPct val="0"/>
              </a:spcBef>
              <a:buFont typeface="Arial"/>
              <a:buChar char="•"/>
            </a:pPr>
            <a:r>
              <a:rPr lang="en-US" sz="1200" dirty="0">
                <a:solidFill>
                  <a:srgbClr val="00748D"/>
                </a:solidFill>
                <a:latin typeface="Calibri"/>
                <a:cs typeface="Calibri"/>
              </a:rPr>
              <a:t>Displays stands with insulation samples.</a:t>
            </a:r>
            <a:endParaRPr lang="en-US" sz="1200" dirty="0">
              <a:solidFill>
                <a:srgbClr val="00748D"/>
              </a:solidFill>
              <a:latin typeface="Calibri"/>
              <a:ea typeface="Calibri"/>
              <a:cs typeface="Calibri"/>
            </a:endParaRPr>
          </a:p>
          <a:p>
            <a:pPr marL="285750" indent="-285750">
              <a:spcBef>
                <a:spcPct val="0"/>
              </a:spcBef>
              <a:buFont typeface="Arial"/>
              <a:buChar char="•"/>
            </a:pPr>
            <a:r>
              <a:rPr lang="en-US" sz="1200" dirty="0">
                <a:solidFill>
                  <a:srgbClr val="00748D"/>
                </a:solidFill>
                <a:latin typeface="Calibri"/>
                <a:cs typeface="Calibri"/>
              </a:rPr>
              <a:t>Other draught-busting samples including:</a:t>
            </a:r>
            <a:br>
              <a:rPr lang="en-US" sz="1200" dirty="0">
                <a:solidFill>
                  <a:srgbClr val="00748D"/>
                </a:solidFill>
              </a:rPr>
            </a:br>
            <a:r>
              <a:rPr lang="en-US" sz="1200" dirty="0">
                <a:solidFill>
                  <a:srgbClr val="00748D"/>
                </a:solidFill>
                <a:latin typeface="Calibri"/>
                <a:cs typeface="Calibri"/>
              </a:rPr>
              <a:t>·      Letterbox draught excluder</a:t>
            </a:r>
            <a:br>
              <a:rPr lang="en-US" sz="1200" dirty="0">
                <a:solidFill>
                  <a:srgbClr val="00748D"/>
                </a:solidFill>
              </a:rPr>
            </a:br>
            <a:r>
              <a:rPr lang="en-US" sz="1200" dirty="0">
                <a:solidFill>
                  <a:srgbClr val="00748D"/>
                </a:solidFill>
                <a:latin typeface="Calibri"/>
                <a:cs typeface="Calibri"/>
              </a:rPr>
              <a:t>·      Window clingfilm insulation</a:t>
            </a:r>
            <a:br>
              <a:rPr lang="en-US" sz="1200" dirty="0">
                <a:solidFill>
                  <a:srgbClr val="00748D"/>
                </a:solidFill>
              </a:rPr>
            </a:br>
            <a:r>
              <a:rPr lang="en-US" sz="1200" dirty="0">
                <a:solidFill>
                  <a:srgbClr val="00748D"/>
                </a:solidFill>
                <a:latin typeface="Calibri"/>
                <a:cs typeface="Calibri"/>
              </a:rPr>
              <a:t>·      Cloth draught excluder</a:t>
            </a:r>
            <a:br>
              <a:rPr lang="en-US" sz="1200" dirty="0">
                <a:solidFill>
                  <a:srgbClr val="00748D"/>
                </a:solidFill>
              </a:rPr>
            </a:br>
            <a:r>
              <a:rPr lang="en-US" sz="1200" dirty="0">
                <a:solidFill>
                  <a:srgbClr val="00748D"/>
                </a:solidFill>
                <a:latin typeface="Calibri"/>
                <a:cs typeface="Calibri"/>
              </a:rPr>
              <a:t>·      Radiator foil</a:t>
            </a:r>
            <a:endParaRPr lang="en-US" sz="1200" dirty="0">
              <a:solidFill>
                <a:srgbClr val="00748D"/>
              </a:solidFill>
              <a:latin typeface="Calibri"/>
              <a:ea typeface="Calibri"/>
              <a:cs typeface="Calibri"/>
            </a:endParaRPr>
          </a:p>
          <a:p>
            <a:pPr marL="285750" indent="-285750">
              <a:spcBef>
                <a:spcPct val="0"/>
              </a:spcBef>
              <a:buFont typeface="Arial"/>
              <a:buChar char="•"/>
            </a:pPr>
            <a:r>
              <a:rPr lang="en-US" sz="1200" dirty="0">
                <a:solidFill>
                  <a:srgbClr val="00748D"/>
                </a:solidFill>
                <a:latin typeface="Calibri"/>
                <a:cs typeface="Calibri"/>
              </a:rPr>
              <a:t>Other example materials such as a meter key, radiator key, and room thermometer.</a:t>
            </a:r>
            <a:endParaRPr lang="en-US" sz="1200" dirty="0">
              <a:solidFill>
                <a:srgbClr val="00748D"/>
              </a:solidFill>
              <a:latin typeface="Calibri"/>
              <a:ea typeface="Calibri"/>
              <a:cs typeface="Calibri"/>
            </a:endParaRPr>
          </a:p>
          <a:p>
            <a:pPr marL="285750" indent="-285750">
              <a:spcBef>
                <a:spcPct val="0"/>
              </a:spcBef>
              <a:buFont typeface="Arial"/>
              <a:buChar char="•"/>
            </a:pPr>
            <a:r>
              <a:rPr lang="en-US" sz="1200" dirty="0">
                <a:solidFill>
                  <a:srgbClr val="00748D"/>
                </a:solidFill>
                <a:latin typeface="Calibri"/>
                <a:cs typeface="Calibri"/>
              </a:rPr>
              <a:t>Giveaways for people to try at home.</a:t>
            </a:r>
            <a:endParaRPr lang="en-US" sz="1200" dirty="0">
              <a:solidFill>
                <a:srgbClr val="00748D"/>
              </a:solidFill>
              <a:latin typeface="Calibri"/>
              <a:ea typeface="Calibri"/>
              <a:cs typeface="Calibri"/>
            </a:endParaRPr>
          </a:p>
          <a:p>
            <a:pPr marL="285750" indent="-285750">
              <a:spcBef>
                <a:spcPct val="0"/>
              </a:spcBef>
              <a:buFont typeface="Arial"/>
              <a:buChar char="•"/>
            </a:pPr>
            <a:r>
              <a:rPr lang="en-US" sz="1200" dirty="0">
                <a:solidFill>
                  <a:srgbClr val="00748D"/>
                </a:solidFill>
                <a:latin typeface="Calibri"/>
                <a:cs typeface="Calibri"/>
              </a:rPr>
              <a:t>The warmer winter checklist.</a:t>
            </a:r>
            <a:endParaRPr lang="en-US" sz="1200" dirty="0">
              <a:solidFill>
                <a:srgbClr val="00748D"/>
              </a:solidFill>
              <a:latin typeface="Calibri"/>
              <a:ea typeface="Calibri"/>
              <a:cs typeface="Calibri"/>
            </a:endParaRPr>
          </a:p>
          <a:p>
            <a:pPr marL="285750" indent="-285750">
              <a:spcBef>
                <a:spcPct val="0"/>
              </a:spcBef>
              <a:buFont typeface="Arial"/>
              <a:buChar char="•"/>
            </a:pPr>
            <a:r>
              <a:rPr lang="en-US" sz="1200" dirty="0">
                <a:solidFill>
                  <a:srgbClr val="00748D"/>
                </a:solidFill>
                <a:latin typeface="Calibri"/>
                <a:cs typeface="Calibri"/>
              </a:rPr>
              <a:t>A range of leaflets on topics such as grants and local services</a:t>
            </a:r>
            <a:endParaRPr lang="en-US" sz="1200" dirty="0">
              <a:solidFill>
                <a:srgbClr val="00748D"/>
              </a:solidFill>
              <a:latin typeface="Calibri"/>
              <a:ea typeface="Calibri"/>
              <a:cs typeface="Calibri"/>
            </a:endParaRPr>
          </a:p>
          <a:p>
            <a:pPr marL="285750" indent="-285750">
              <a:spcBef>
                <a:spcPct val="0"/>
              </a:spcBef>
              <a:buFont typeface="Arial"/>
              <a:buChar char="•"/>
            </a:pPr>
            <a:r>
              <a:rPr lang="en-US" sz="1200" dirty="0">
                <a:solidFill>
                  <a:srgbClr val="00748D"/>
                </a:solidFill>
                <a:latin typeface="Calibri"/>
                <a:cs typeface="Calibri"/>
              </a:rPr>
              <a:t>A tablecloth, clipboard, and a pen.</a:t>
            </a:r>
            <a:endParaRPr lang="en-US" sz="1200" dirty="0">
              <a:solidFill>
                <a:srgbClr val="00748D"/>
              </a:solidFill>
              <a:latin typeface="Calibri"/>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DF811066-0135-4CAA-8AD4-89A97190AC00}" type="slidenum">
              <a:rPr lang="en-US" smtClean="0"/>
              <a:t>24</a:t>
            </a:fld>
            <a:endParaRPr lang="en-US"/>
          </a:p>
        </p:txBody>
      </p:sp>
    </p:spTree>
    <p:extLst>
      <p:ext uri="{BB962C8B-B14F-4D97-AF65-F5344CB8AC3E}">
        <p14:creationId xmlns:p14="http://schemas.microsoft.com/office/powerpoint/2010/main" val="3756190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GB" i="1" dirty="0">
                <a:effectLst/>
                <a:latin typeface="Helvetica" pitchFamily="2" charset="0"/>
              </a:rPr>
              <a:t>Communities have also  been at the heart of our innovation work.  </a:t>
            </a:r>
            <a:br>
              <a:rPr lang="en-GB" i="1" dirty="0">
                <a:effectLst/>
                <a:latin typeface="Helvetica" pitchFamily="2" charset="0"/>
              </a:rPr>
            </a:br>
            <a:r>
              <a:rPr lang="en-GB" i="1" dirty="0">
                <a:effectLst/>
                <a:latin typeface="Helvetica" pitchFamily="2" charset="0"/>
              </a:rPr>
              <a:t>The six Smart and Fair Neighbourhood trials for Project LEO</a:t>
            </a:r>
            <a:r>
              <a:rPr lang="en-GB" i="0" dirty="0">
                <a:effectLst/>
                <a:latin typeface="Helvetica" pitchFamily="2" charset="0"/>
              </a:rPr>
              <a:t> </a:t>
            </a:r>
            <a:r>
              <a:rPr lang="en-GB" i="1" dirty="0">
                <a:effectLst/>
                <a:latin typeface="Helvetica" pitchFamily="2" charset="0"/>
              </a:rPr>
              <a:t>were all about involving communities in the sustainable energy</a:t>
            </a:r>
            <a:r>
              <a:rPr lang="en-GB" i="0" dirty="0">
                <a:effectLst/>
                <a:latin typeface="Helvetica" pitchFamily="2" charset="0"/>
              </a:rPr>
              <a:t> </a:t>
            </a:r>
            <a:r>
              <a:rPr lang="en-GB" i="1" dirty="0">
                <a:effectLst/>
                <a:latin typeface="Helvetica" pitchFamily="2" charset="0"/>
              </a:rPr>
              <a:t>system of the future. We learnt how the opportunities from the</a:t>
            </a:r>
            <a:r>
              <a:rPr lang="en-GB" i="0" dirty="0">
                <a:effectLst/>
                <a:latin typeface="Helvetica" pitchFamily="2" charset="0"/>
              </a:rPr>
              <a:t> </a:t>
            </a:r>
            <a:r>
              <a:rPr lang="en-GB" i="1" dirty="0">
                <a:effectLst/>
                <a:latin typeface="Helvetica" pitchFamily="2" charset="0"/>
              </a:rPr>
              <a:t>transition to a smarter, more flexible electricity system can be</a:t>
            </a:r>
            <a:r>
              <a:rPr lang="en-GB" i="0" dirty="0">
                <a:effectLst/>
                <a:latin typeface="Helvetica" pitchFamily="2" charset="0"/>
              </a:rPr>
              <a:t> </a:t>
            </a:r>
            <a:r>
              <a:rPr lang="en-GB" i="1" dirty="0">
                <a:effectLst/>
                <a:latin typeface="Helvetica" pitchFamily="2" charset="0"/>
              </a:rPr>
              <a:t>maximised and unlocked, and how households, businesses, and</a:t>
            </a:r>
            <a:endParaRPr lang="en-GB" dirty="0">
              <a:effectLst/>
              <a:latin typeface="Helvetica" pitchFamily="2" charset="0"/>
            </a:endParaRPr>
          </a:p>
          <a:p>
            <a:r>
              <a:rPr lang="en-GB" i="1" dirty="0">
                <a:effectLst/>
                <a:latin typeface="Helvetica" pitchFamily="2" charset="0"/>
              </a:rPr>
              <a:t>communities can realise the benefits.</a:t>
            </a:r>
            <a:endParaRPr lang="en-GB" dirty="0">
              <a:effectLst/>
              <a:latin typeface="Helvetica" pitchFamily="2"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mbria" panose="02040503050406030204" pitchFamily="18" charset="0"/>
              </a:rPr>
              <a:t>To fully unlock the potential benefits of flexibility at the grid edge, mass participation is needed. This in turn requires tailored opportunities to meet the interests and needs of different individuals, organisations and communities. </a:t>
            </a:r>
            <a:br>
              <a:rPr lang="en-GB" sz="1800" dirty="0">
                <a:effectLst/>
                <a:latin typeface="Cambria" panose="02040503050406030204" pitchFamily="18" charset="0"/>
              </a:rPr>
            </a:br>
            <a:br>
              <a:rPr lang="en-GB" sz="1800" dirty="0">
                <a:effectLst/>
                <a:latin typeface="Cambria" panose="02040503050406030204" pitchFamily="18" charset="0"/>
              </a:rPr>
            </a:br>
            <a:r>
              <a:rPr lang="en-GB" sz="1800" dirty="0">
                <a:effectLst/>
                <a:latin typeface="Cambria" panose="02040503050406030204" pitchFamily="18" charset="0"/>
              </a:rPr>
              <a:t>Through the Smart and Fair Neighbourhood trials (SFNs) we have been testing different approaches to delivering flex – and each was made possible because of the incredible support of local groups and communities. And want to take this opportunity to thank them all for their support.</a:t>
            </a:r>
            <a:br>
              <a:rPr lang="en-GB" sz="1800" dirty="0">
                <a:effectLst/>
                <a:latin typeface="Cambria" panose="02040503050406030204" pitchFamily="18" charset="0"/>
              </a:rPr>
            </a:br>
            <a:endParaRPr lang="en-GB" dirty="0"/>
          </a:p>
          <a:p>
            <a:endParaRPr lang="en-US" dirty="0"/>
          </a:p>
          <a:p>
            <a:r>
              <a:rPr lang="en-US" dirty="0"/>
              <a:t>Background:</a:t>
            </a:r>
            <a:br>
              <a:rPr lang="en-US" dirty="0"/>
            </a:br>
            <a:r>
              <a:rPr lang="en-US" dirty="0"/>
              <a:t>A summary of each trial can be found here: https://</a:t>
            </a:r>
            <a:r>
              <a:rPr lang="en-US" dirty="0" err="1"/>
              <a:t>www.lowcarbonhub.org</a:t>
            </a:r>
            <a:r>
              <a:rPr lang="en-US" dirty="0"/>
              <a:t>/projects/case-studies/?type=&amp;project-type=&amp;project-category=</a:t>
            </a:r>
            <a:r>
              <a:rPr lang="en-US" dirty="0" err="1"/>
              <a:t>project-leo&amp;sort</a:t>
            </a:r>
            <a:r>
              <a:rPr lang="en-US" dirty="0"/>
              <a:t>=date</a:t>
            </a:r>
            <a:br>
              <a:rPr lang="en-US" dirty="0"/>
            </a:br>
            <a:r>
              <a:rPr lang="en-US" dirty="0"/>
              <a:t>And here’s the SFN video https://</a:t>
            </a:r>
            <a:r>
              <a:rPr lang="en-US" dirty="0" err="1"/>
              <a:t>youtu.be</a:t>
            </a:r>
            <a:r>
              <a:rPr lang="en-US" dirty="0"/>
              <a:t>/XwaEOyYs2Us?si=2dwcvN870I9mP9AI</a:t>
            </a:r>
          </a:p>
        </p:txBody>
      </p:sp>
      <p:sp>
        <p:nvSpPr>
          <p:cNvPr id="4" name="Slide Number Placeholder 3"/>
          <p:cNvSpPr>
            <a:spLocks noGrp="1"/>
          </p:cNvSpPr>
          <p:nvPr>
            <p:ph type="sldNum" sz="quarter" idx="5"/>
          </p:nvPr>
        </p:nvSpPr>
        <p:spPr/>
        <p:txBody>
          <a:bodyPr/>
          <a:lstStyle/>
          <a:p>
            <a:fld id="{DF811066-0135-4CAA-8AD4-89A97190AC00}" type="slidenum">
              <a:rPr lang="en-US" smtClean="0"/>
              <a:t>25</a:t>
            </a:fld>
            <a:endParaRPr lang="en-US"/>
          </a:p>
        </p:txBody>
      </p:sp>
    </p:spTree>
    <p:extLst>
      <p:ext uri="{BB962C8B-B14F-4D97-AF65-F5344CB8AC3E}">
        <p14:creationId xmlns:p14="http://schemas.microsoft.com/office/powerpoint/2010/main" val="923786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811066-0135-4CAA-8AD4-89A97190AC00}" type="slidenum">
              <a:rPr lang="en-US" smtClean="0"/>
              <a:t>26</a:t>
            </a:fld>
            <a:endParaRPr lang="en-US"/>
          </a:p>
        </p:txBody>
      </p:sp>
    </p:spTree>
    <p:extLst>
      <p:ext uri="{BB962C8B-B14F-4D97-AF65-F5344CB8AC3E}">
        <p14:creationId xmlns:p14="http://schemas.microsoft.com/office/powerpoint/2010/main" val="16618426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811066-0135-4CAA-8AD4-89A97190AC00}" type="slidenum">
              <a:rPr lang="en-US" smtClean="0"/>
              <a:t>27</a:t>
            </a:fld>
            <a:endParaRPr lang="en-US"/>
          </a:p>
        </p:txBody>
      </p:sp>
    </p:spTree>
    <p:extLst>
      <p:ext uri="{BB962C8B-B14F-4D97-AF65-F5344CB8AC3E}">
        <p14:creationId xmlns:p14="http://schemas.microsoft.com/office/powerpoint/2010/main" val="15094053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811066-0135-4CAA-8AD4-89A97190AC00}" type="slidenum">
              <a:rPr lang="en-US" smtClean="0"/>
              <a:t>28</a:t>
            </a:fld>
            <a:endParaRPr lang="en-US"/>
          </a:p>
        </p:txBody>
      </p:sp>
    </p:spTree>
    <p:extLst>
      <p:ext uri="{BB962C8B-B14F-4D97-AF65-F5344CB8AC3E}">
        <p14:creationId xmlns:p14="http://schemas.microsoft.com/office/powerpoint/2010/main" val="371197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811066-0135-4CAA-8AD4-89A97190AC00}" type="slidenum">
              <a:rPr lang="en-US" smtClean="0"/>
              <a:t>29</a:t>
            </a:fld>
            <a:endParaRPr lang="en-US"/>
          </a:p>
        </p:txBody>
      </p:sp>
    </p:spTree>
    <p:extLst>
      <p:ext uri="{BB962C8B-B14F-4D97-AF65-F5344CB8AC3E}">
        <p14:creationId xmlns:p14="http://schemas.microsoft.com/office/powerpoint/2010/main" val="681694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811066-0135-4CAA-8AD4-89A97190AC00}" type="slidenum">
              <a:rPr lang="en-US" smtClean="0"/>
              <a:t>30</a:t>
            </a:fld>
            <a:endParaRPr lang="en-US"/>
          </a:p>
        </p:txBody>
      </p:sp>
    </p:spTree>
    <p:extLst>
      <p:ext uri="{BB962C8B-B14F-4D97-AF65-F5344CB8AC3E}">
        <p14:creationId xmlns:p14="http://schemas.microsoft.com/office/powerpoint/2010/main" val="3337817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811066-0135-4CAA-8AD4-89A97190AC00}" type="slidenum">
              <a:rPr lang="en-US" smtClean="0"/>
              <a:t>31</a:t>
            </a:fld>
            <a:endParaRPr lang="en-US"/>
          </a:p>
        </p:txBody>
      </p:sp>
    </p:spTree>
    <p:extLst>
      <p:ext uri="{BB962C8B-B14F-4D97-AF65-F5344CB8AC3E}">
        <p14:creationId xmlns:p14="http://schemas.microsoft.com/office/powerpoint/2010/main" val="31495459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811066-0135-4CAA-8AD4-89A97190AC0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8107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102BAB4-8B8D-41DD-85C7-81A0CA962007}" type="datetimeFigureOut">
              <a:rPr lang="en-US" smtClean="0"/>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02BAB4-8B8D-41DD-85C7-81A0CA962007}" type="datetimeFigureOut">
              <a:rPr lang="en-US" smtClean="0"/>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02BAB4-8B8D-41DD-85C7-81A0CA962007}" type="datetimeFigureOut">
              <a:rPr lang="en-US" smtClean="0"/>
              <a:t>10/3/2023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02BAB4-8B8D-41DD-85C7-81A0CA962007}" type="datetimeFigureOut">
              <a:rPr lang="en-US" smtClean="0"/>
              <a:t>10/3/2023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02BAB4-8B8D-41DD-85C7-81A0CA962007}" type="datetimeFigureOut">
              <a:rPr lang="en-US" smtClean="0"/>
              <a:t>10/3/2023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02BAB4-8B8D-41DD-85C7-81A0CA962007}" type="datetimeFigureOut">
              <a:rPr lang="en-US" smtClean="0"/>
              <a:t>10/3/2023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02BAB4-8B8D-41DD-85C7-81A0CA962007}" type="datetimeFigureOut">
              <a:rPr lang="en-US" smtClean="0"/>
              <a:t>10/3/2023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02BAB4-8B8D-41DD-85C7-81A0CA962007}" type="datetimeFigureOut">
              <a:rPr lang="en-US" smtClean="0"/>
              <a:t>10/3/2023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solidFill>
                <a:latin typeface="Tw Cen MT" panose="020B0602020104020603"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2708266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750">
                <a:latin typeface="Tw Cen MT" panose="020B0602020104020603" pitchFamily="34" charset="0"/>
              </a:defRPr>
            </a:lvl1pPr>
          </a:lstStyle>
          <a:p>
            <a:r>
              <a:rPr lang="en-GB" dirty="0"/>
              <a:t>Click to edit Master title style</a:t>
            </a:r>
            <a:endParaRPr lang="en-US" dirty="0"/>
          </a:p>
        </p:txBody>
      </p:sp>
      <p:sp>
        <p:nvSpPr>
          <p:cNvPr id="3" name="Content Placeholder 2"/>
          <p:cNvSpPr>
            <a:spLocks noGrp="1"/>
          </p:cNvSpPr>
          <p:nvPr>
            <p:ph idx="1"/>
          </p:nvPr>
        </p:nvSpPr>
        <p:spPr/>
        <p:txBody>
          <a:bodyPr/>
          <a:lstStyle>
            <a:lvl1pPr>
              <a:defRPr sz="2100">
                <a:solidFill>
                  <a:srgbClr val="00748D"/>
                </a:solidFill>
                <a:latin typeface="Georgia" panose="02040502050405020303" pitchFamily="18" charset="0"/>
              </a:defRPr>
            </a:lvl1pPr>
          </a:lstStyle>
          <a:p>
            <a:pPr lvl="0"/>
            <a:r>
              <a:rPr lang="en-GB" dirty="0"/>
              <a:t>Click to edit Master text styles</a:t>
            </a:r>
          </a:p>
        </p:txBody>
      </p:sp>
    </p:spTree>
    <p:extLst>
      <p:ext uri="{BB962C8B-B14F-4D97-AF65-F5344CB8AC3E}">
        <p14:creationId xmlns:p14="http://schemas.microsoft.com/office/powerpoint/2010/main" val="4235100149"/>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solidFill>
                  <a:srgbClr val="00748D"/>
                </a:solidFill>
                <a:latin typeface="Georgia" panose="02040502050405020303" pitchFamily="18" charset="0"/>
              </a:defRPr>
            </a:lvl2pPr>
            <a:lvl3pPr>
              <a:defRPr sz="1500">
                <a:solidFill>
                  <a:srgbClr val="00748D"/>
                </a:solidFill>
                <a:latin typeface="Georgia" panose="02040502050405020303" pitchFamily="18" charset="0"/>
              </a:defRPr>
            </a:lvl3pPr>
            <a:lvl4pPr>
              <a:defRPr sz="1350">
                <a:solidFill>
                  <a:srgbClr val="00748D"/>
                </a:solidFill>
                <a:latin typeface="Georgia" panose="02040502050405020303" pitchFamily="18" charset="0"/>
              </a:defRPr>
            </a:lvl4pPr>
            <a:lvl5pPr>
              <a:defRPr sz="1350">
                <a:solidFill>
                  <a:srgbClr val="00748D"/>
                </a:solidFill>
                <a:latin typeface="Georgia" panose="02040502050405020303" pitchFamily="18" charset="0"/>
              </a:defRPr>
            </a:lvl5pPr>
            <a:lvl6pPr>
              <a:defRPr sz="1350"/>
            </a:lvl6pPr>
            <a:lvl7pPr>
              <a:defRPr sz="1350"/>
            </a:lvl7pPr>
            <a:lvl8pPr>
              <a:defRPr sz="1350"/>
            </a:lvl8pPr>
            <a:lvl9pPr>
              <a:defRPr sz="135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solidFill>
                  <a:srgbClr val="00748D"/>
                </a:solidFill>
                <a:latin typeface="Georgia" panose="02040502050405020303" pitchFamily="18" charset="0"/>
              </a:defRPr>
            </a:lvl2pPr>
            <a:lvl3pPr>
              <a:defRPr sz="1500">
                <a:solidFill>
                  <a:srgbClr val="00748D"/>
                </a:solidFill>
                <a:latin typeface="Georgia" panose="02040502050405020303" pitchFamily="18" charset="0"/>
              </a:defRPr>
            </a:lvl3pPr>
            <a:lvl4pPr>
              <a:defRPr sz="1350">
                <a:solidFill>
                  <a:srgbClr val="00748D"/>
                </a:solidFill>
                <a:latin typeface="Georgia" panose="02040502050405020303" pitchFamily="18" charset="0"/>
              </a:defRPr>
            </a:lvl4pPr>
            <a:lvl5pPr>
              <a:defRPr sz="1350">
                <a:solidFill>
                  <a:srgbClr val="00748D"/>
                </a:solidFill>
                <a:latin typeface="Georgia" panose="02040502050405020303" pitchFamily="18" charset="0"/>
              </a:defRPr>
            </a:lvl5pPr>
            <a:lvl6pPr>
              <a:defRPr sz="1350"/>
            </a:lvl6pPr>
            <a:lvl7pPr>
              <a:defRPr sz="1350"/>
            </a:lvl7pPr>
            <a:lvl8pPr>
              <a:defRPr sz="1350"/>
            </a:lvl8pPr>
            <a:lvl9pPr>
              <a:defRPr sz="135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70687704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solidFill>
                  <a:srgbClr val="00748D"/>
                </a:solidFill>
                <a:latin typeface="Georgia" panose="02040502050405020303" pitchFamily="18" charset="0"/>
              </a:defRPr>
            </a:lvl2pPr>
            <a:lvl3pPr>
              <a:defRPr sz="1350">
                <a:solidFill>
                  <a:srgbClr val="00748D"/>
                </a:solidFill>
                <a:latin typeface="Georgia" panose="02040502050405020303" pitchFamily="18" charset="0"/>
              </a:defRPr>
            </a:lvl3pPr>
            <a:lvl4pPr>
              <a:defRPr sz="1200">
                <a:solidFill>
                  <a:srgbClr val="00748D"/>
                </a:solidFill>
                <a:latin typeface="Georgia" panose="02040502050405020303" pitchFamily="18" charset="0"/>
              </a:defRPr>
            </a:lvl4pPr>
            <a:lvl5pPr>
              <a:defRPr sz="1200">
                <a:solidFill>
                  <a:srgbClr val="00748D"/>
                </a:solidFill>
                <a:latin typeface="Georgia" panose="02040502050405020303" pitchFamily="18" charset="0"/>
              </a:defRPr>
            </a:lvl5pPr>
            <a:lvl6pPr>
              <a:defRPr sz="1200"/>
            </a:lvl6pPr>
            <a:lvl7pPr>
              <a:defRPr sz="1200"/>
            </a:lvl7pPr>
            <a:lvl8pPr>
              <a:defRPr sz="1200"/>
            </a:lvl8pPr>
            <a:lvl9pPr>
              <a:defRPr sz="12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solidFill>
                  <a:srgbClr val="00748D"/>
                </a:solidFill>
                <a:latin typeface="Georgia" panose="02040502050405020303" pitchFamily="18" charset="0"/>
              </a:defRPr>
            </a:lvl2pPr>
            <a:lvl3pPr>
              <a:defRPr sz="1350">
                <a:solidFill>
                  <a:srgbClr val="00748D"/>
                </a:solidFill>
                <a:latin typeface="Georgia" panose="02040502050405020303" pitchFamily="18" charset="0"/>
              </a:defRPr>
            </a:lvl3pPr>
            <a:lvl4pPr>
              <a:defRPr sz="1200">
                <a:solidFill>
                  <a:srgbClr val="00748D"/>
                </a:solidFill>
                <a:latin typeface="Georgia" panose="02040502050405020303" pitchFamily="18" charset="0"/>
              </a:defRPr>
            </a:lvl4pPr>
            <a:lvl5pPr>
              <a:defRPr sz="1200">
                <a:solidFill>
                  <a:srgbClr val="00748D"/>
                </a:solidFill>
                <a:latin typeface="Georgia" panose="02040502050405020303" pitchFamily="18" charset="0"/>
              </a:defRPr>
            </a:lvl5pPr>
            <a:lvl6pPr>
              <a:defRPr sz="1200"/>
            </a:lvl6pPr>
            <a:lvl7pPr>
              <a:defRPr sz="1200"/>
            </a:lvl7pPr>
            <a:lvl8pPr>
              <a:defRPr sz="1200"/>
            </a:lvl8pPr>
            <a:lvl9pPr>
              <a:defRPr sz="12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p:cNvSpPr>
            <a:spLocks noGrp="1"/>
          </p:cNvSpPr>
          <p:nvPr>
            <p:ph type="dt" sz="half" idx="10"/>
          </p:nvPr>
        </p:nvSpPr>
        <p:spPr>
          <a:xfrm>
            <a:off x="609600" y="6356353"/>
            <a:ext cx="2844800" cy="365125"/>
          </a:xfrm>
          <a:prstGeom prst="rect">
            <a:avLst/>
          </a:prstGeom>
        </p:spPr>
        <p:txBody>
          <a:bodyPr/>
          <a:lstStyle/>
          <a:p>
            <a:fld id="{2E05F521-CDB7-F146-A254-E4D3143E471C}" type="datetimeFigureOut">
              <a:rPr lang="en-US" smtClean="0"/>
              <a:pPr/>
              <a:t>10/3/2023</a:t>
            </a:fld>
            <a:endParaRPr lang="en-US"/>
          </a:p>
        </p:txBody>
      </p:sp>
      <p:sp>
        <p:nvSpPr>
          <p:cNvPr id="8" name="Footer Placeholder 7"/>
          <p:cNvSpPr>
            <a:spLocks noGrp="1"/>
          </p:cNvSpPr>
          <p:nvPr>
            <p:ph type="ftr" sz="quarter" idx="11"/>
          </p:nvPr>
        </p:nvSpPr>
        <p:spPr>
          <a:xfrm>
            <a:off x="1682045" y="6273141"/>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737600" y="6356353"/>
            <a:ext cx="28448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13027783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85161119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310981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GB" dirty="0"/>
              <a:t>Click to edit Master title style</a:t>
            </a:r>
            <a:endParaRPr lang="en-US" dirty="0"/>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solidFill>
                  <a:srgbClr val="00748D"/>
                </a:solidFill>
                <a:latin typeface="Georgia" panose="02040502050405020303" pitchFamily="18" charset="0"/>
              </a:defRPr>
            </a:lvl2pPr>
            <a:lvl3pPr>
              <a:defRPr sz="1800">
                <a:solidFill>
                  <a:srgbClr val="00748D"/>
                </a:solidFill>
                <a:latin typeface="Georgia" panose="02040502050405020303" pitchFamily="18" charset="0"/>
              </a:defRPr>
            </a:lvl3pPr>
            <a:lvl4pPr>
              <a:defRPr sz="1500">
                <a:solidFill>
                  <a:srgbClr val="00748D"/>
                </a:solidFill>
                <a:latin typeface="Georgia" panose="02040502050405020303" pitchFamily="18" charset="0"/>
              </a:defRPr>
            </a:lvl4pPr>
            <a:lvl5pPr>
              <a:defRPr sz="1500">
                <a:solidFill>
                  <a:srgbClr val="00748D"/>
                </a:solidFill>
                <a:latin typeface="Georgia" panose="02040502050405020303" pitchFamily="18" charset="0"/>
              </a:defRPr>
            </a:lvl5pPr>
            <a:lvl6pPr>
              <a:defRPr sz="1500"/>
            </a:lvl6pPr>
            <a:lvl7pPr>
              <a:defRPr sz="1500"/>
            </a:lvl7pPr>
            <a:lvl8pPr>
              <a:defRPr sz="1500"/>
            </a:lvl8pPr>
            <a:lvl9pPr>
              <a:defRPr sz="15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2E05F521-CDB7-F146-A254-E4D3143E471C}" type="datetimeFigureOut">
              <a:rPr lang="en-US" smtClean="0"/>
              <a:pPr/>
              <a:t>10/3/2023</a:t>
            </a:fld>
            <a:endParaRPr lang="en-US"/>
          </a:p>
        </p:txBody>
      </p:sp>
      <p:sp>
        <p:nvSpPr>
          <p:cNvPr id="6" name="Footer Placeholder 5"/>
          <p:cNvSpPr>
            <a:spLocks noGrp="1"/>
          </p:cNvSpPr>
          <p:nvPr>
            <p:ph type="ftr" sz="quarter" idx="11"/>
          </p:nvPr>
        </p:nvSpPr>
        <p:spPr>
          <a:xfrm>
            <a:off x="1682045" y="627314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3839051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2E05F521-CDB7-F146-A254-E4D3143E471C}" type="datetimeFigureOut">
              <a:rPr lang="en-US" smtClean="0"/>
              <a:pPr/>
              <a:t>10/3/2023</a:t>
            </a:fld>
            <a:endParaRPr lang="en-US"/>
          </a:p>
        </p:txBody>
      </p:sp>
      <p:sp>
        <p:nvSpPr>
          <p:cNvPr id="6" name="Footer Placeholder 5"/>
          <p:cNvSpPr>
            <a:spLocks noGrp="1"/>
          </p:cNvSpPr>
          <p:nvPr>
            <p:ph type="ftr" sz="quarter" idx="11"/>
          </p:nvPr>
        </p:nvSpPr>
        <p:spPr>
          <a:xfrm>
            <a:off x="1682045" y="627314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365784383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2E05F521-CDB7-F146-A254-E4D3143E471C}" type="datetimeFigureOut">
              <a:rPr lang="en-US" smtClean="0"/>
              <a:pPr/>
              <a:t>10/3/2023</a:t>
            </a:fld>
            <a:endParaRPr lang="en-US"/>
          </a:p>
        </p:txBody>
      </p:sp>
      <p:sp>
        <p:nvSpPr>
          <p:cNvPr id="5" name="Footer Placeholder 4"/>
          <p:cNvSpPr>
            <a:spLocks noGrp="1"/>
          </p:cNvSpPr>
          <p:nvPr>
            <p:ph type="ftr" sz="quarter" idx="11"/>
          </p:nvPr>
        </p:nvSpPr>
        <p:spPr>
          <a:xfrm>
            <a:off x="1682045" y="627314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3806253440"/>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2E05F521-CDB7-F146-A254-E4D3143E471C}" type="datetimeFigureOut">
              <a:rPr lang="en-US" smtClean="0"/>
              <a:pPr/>
              <a:t>10/3/2023</a:t>
            </a:fld>
            <a:endParaRPr lang="en-US"/>
          </a:p>
        </p:txBody>
      </p:sp>
      <p:sp>
        <p:nvSpPr>
          <p:cNvPr id="5" name="Footer Placeholder 4"/>
          <p:cNvSpPr>
            <a:spLocks noGrp="1"/>
          </p:cNvSpPr>
          <p:nvPr>
            <p:ph type="ftr" sz="quarter" idx="11"/>
          </p:nvPr>
        </p:nvSpPr>
        <p:spPr>
          <a:xfrm>
            <a:off x="1682045" y="627314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2402268925"/>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solidFill>
                <a:latin typeface="Tw Cen MT" panose="020B0602020104020603"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2533361724"/>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750">
                <a:latin typeface="Tw Cen MT" panose="020B0602020104020603" pitchFamily="34" charset="0"/>
              </a:defRPr>
            </a:lvl1pPr>
          </a:lstStyle>
          <a:p>
            <a:r>
              <a:rPr lang="en-GB" dirty="0"/>
              <a:t>Click to edit Master title style</a:t>
            </a:r>
            <a:endParaRPr lang="en-US" dirty="0"/>
          </a:p>
        </p:txBody>
      </p:sp>
      <p:sp>
        <p:nvSpPr>
          <p:cNvPr id="3" name="Content Placeholder 2"/>
          <p:cNvSpPr>
            <a:spLocks noGrp="1"/>
          </p:cNvSpPr>
          <p:nvPr>
            <p:ph idx="1"/>
          </p:nvPr>
        </p:nvSpPr>
        <p:spPr/>
        <p:txBody>
          <a:bodyPr/>
          <a:lstStyle>
            <a:lvl1pPr>
              <a:defRPr sz="2100">
                <a:solidFill>
                  <a:srgbClr val="00748D"/>
                </a:solidFill>
                <a:latin typeface="Georgia" panose="02040502050405020303" pitchFamily="18" charset="0"/>
              </a:defRPr>
            </a:lvl1pPr>
          </a:lstStyle>
          <a:p>
            <a:pPr lvl="0"/>
            <a:r>
              <a:rPr lang="en-GB" dirty="0"/>
              <a:t>Click to edit Master text styles</a:t>
            </a:r>
          </a:p>
        </p:txBody>
      </p:sp>
    </p:spTree>
    <p:extLst>
      <p:ext uri="{BB962C8B-B14F-4D97-AF65-F5344CB8AC3E}">
        <p14:creationId xmlns:p14="http://schemas.microsoft.com/office/powerpoint/2010/main" val="2850377377"/>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solidFill>
                  <a:srgbClr val="00748D"/>
                </a:solidFill>
                <a:latin typeface="Georgia" panose="02040502050405020303" pitchFamily="18" charset="0"/>
              </a:defRPr>
            </a:lvl2pPr>
            <a:lvl3pPr>
              <a:defRPr sz="1500">
                <a:solidFill>
                  <a:srgbClr val="00748D"/>
                </a:solidFill>
                <a:latin typeface="Georgia" panose="02040502050405020303" pitchFamily="18" charset="0"/>
              </a:defRPr>
            </a:lvl3pPr>
            <a:lvl4pPr>
              <a:defRPr sz="1350">
                <a:solidFill>
                  <a:srgbClr val="00748D"/>
                </a:solidFill>
                <a:latin typeface="Georgia" panose="02040502050405020303" pitchFamily="18" charset="0"/>
              </a:defRPr>
            </a:lvl4pPr>
            <a:lvl5pPr>
              <a:defRPr sz="1350">
                <a:solidFill>
                  <a:srgbClr val="00748D"/>
                </a:solidFill>
                <a:latin typeface="Georgia" panose="02040502050405020303" pitchFamily="18" charset="0"/>
              </a:defRPr>
            </a:lvl5pPr>
            <a:lvl6pPr>
              <a:defRPr sz="1350"/>
            </a:lvl6pPr>
            <a:lvl7pPr>
              <a:defRPr sz="1350"/>
            </a:lvl7pPr>
            <a:lvl8pPr>
              <a:defRPr sz="1350"/>
            </a:lvl8pPr>
            <a:lvl9pPr>
              <a:defRPr sz="135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solidFill>
                  <a:srgbClr val="00748D"/>
                </a:solidFill>
                <a:latin typeface="Georgia" panose="02040502050405020303" pitchFamily="18" charset="0"/>
              </a:defRPr>
            </a:lvl2pPr>
            <a:lvl3pPr>
              <a:defRPr sz="1500">
                <a:solidFill>
                  <a:srgbClr val="00748D"/>
                </a:solidFill>
                <a:latin typeface="Georgia" panose="02040502050405020303" pitchFamily="18" charset="0"/>
              </a:defRPr>
            </a:lvl3pPr>
            <a:lvl4pPr>
              <a:defRPr sz="1350">
                <a:solidFill>
                  <a:srgbClr val="00748D"/>
                </a:solidFill>
                <a:latin typeface="Georgia" panose="02040502050405020303" pitchFamily="18" charset="0"/>
              </a:defRPr>
            </a:lvl4pPr>
            <a:lvl5pPr>
              <a:defRPr sz="1350">
                <a:solidFill>
                  <a:srgbClr val="00748D"/>
                </a:solidFill>
                <a:latin typeface="Georgia" panose="02040502050405020303" pitchFamily="18" charset="0"/>
              </a:defRPr>
            </a:lvl5pPr>
            <a:lvl6pPr>
              <a:defRPr sz="1350"/>
            </a:lvl6pPr>
            <a:lvl7pPr>
              <a:defRPr sz="1350"/>
            </a:lvl7pPr>
            <a:lvl8pPr>
              <a:defRPr sz="1350"/>
            </a:lvl8pPr>
            <a:lvl9pPr>
              <a:defRPr sz="135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28066361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solidFill>
                  <a:srgbClr val="00748D"/>
                </a:solidFill>
                <a:latin typeface="Georgia" panose="02040502050405020303" pitchFamily="18" charset="0"/>
              </a:defRPr>
            </a:lvl2pPr>
            <a:lvl3pPr>
              <a:defRPr sz="1350">
                <a:solidFill>
                  <a:srgbClr val="00748D"/>
                </a:solidFill>
                <a:latin typeface="Georgia" panose="02040502050405020303" pitchFamily="18" charset="0"/>
              </a:defRPr>
            </a:lvl3pPr>
            <a:lvl4pPr>
              <a:defRPr sz="1200">
                <a:solidFill>
                  <a:srgbClr val="00748D"/>
                </a:solidFill>
                <a:latin typeface="Georgia" panose="02040502050405020303" pitchFamily="18" charset="0"/>
              </a:defRPr>
            </a:lvl4pPr>
            <a:lvl5pPr>
              <a:defRPr sz="1200">
                <a:solidFill>
                  <a:srgbClr val="00748D"/>
                </a:solidFill>
                <a:latin typeface="Georgia" panose="02040502050405020303" pitchFamily="18" charset="0"/>
              </a:defRPr>
            </a:lvl5pPr>
            <a:lvl6pPr>
              <a:defRPr sz="1200"/>
            </a:lvl6pPr>
            <a:lvl7pPr>
              <a:defRPr sz="1200"/>
            </a:lvl7pPr>
            <a:lvl8pPr>
              <a:defRPr sz="1200"/>
            </a:lvl8pPr>
            <a:lvl9pPr>
              <a:defRPr sz="12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solidFill>
                  <a:srgbClr val="00748D"/>
                </a:solidFill>
                <a:latin typeface="Georgia" panose="02040502050405020303" pitchFamily="18" charset="0"/>
              </a:defRPr>
            </a:lvl2pPr>
            <a:lvl3pPr>
              <a:defRPr sz="1350">
                <a:solidFill>
                  <a:srgbClr val="00748D"/>
                </a:solidFill>
                <a:latin typeface="Georgia" panose="02040502050405020303" pitchFamily="18" charset="0"/>
              </a:defRPr>
            </a:lvl3pPr>
            <a:lvl4pPr>
              <a:defRPr sz="1200">
                <a:solidFill>
                  <a:srgbClr val="00748D"/>
                </a:solidFill>
                <a:latin typeface="Georgia" panose="02040502050405020303" pitchFamily="18" charset="0"/>
              </a:defRPr>
            </a:lvl4pPr>
            <a:lvl5pPr>
              <a:defRPr sz="1200">
                <a:solidFill>
                  <a:srgbClr val="00748D"/>
                </a:solidFill>
                <a:latin typeface="Georgia" panose="02040502050405020303" pitchFamily="18" charset="0"/>
              </a:defRPr>
            </a:lvl5pPr>
            <a:lvl6pPr>
              <a:defRPr sz="1200"/>
            </a:lvl6pPr>
            <a:lvl7pPr>
              <a:defRPr sz="1200"/>
            </a:lvl7pPr>
            <a:lvl8pPr>
              <a:defRPr sz="1200"/>
            </a:lvl8pPr>
            <a:lvl9pPr>
              <a:defRPr sz="12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p:cNvSpPr>
            <a:spLocks noGrp="1"/>
          </p:cNvSpPr>
          <p:nvPr>
            <p:ph type="dt" sz="half" idx="10"/>
          </p:nvPr>
        </p:nvSpPr>
        <p:spPr>
          <a:xfrm>
            <a:off x="609600" y="6356353"/>
            <a:ext cx="2844800" cy="365125"/>
          </a:xfrm>
          <a:prstGeom prst="rect">
            <a:avLst/>
          </a:prstGeom>
        </p:spPr>
        <p:txBody>
          <a:bodyPr/>
          <a:lstStyle/>
          <a:p>
            <a:fld id="{2E05F521-CDB7-F146-A254-E4D3143E471C}" type="datetimeFigureOut">
              <a:rPr lang="en-US" smtClean="0"/>
              <a:pPr/>
              <a:t>10/3/2023</a:t>
            </a:fld>
            <a:endParaRPr lang="en-US"/>
          </a:p>
        </p:txBody>
      </p:sp>
      <p:sp>
        <p:nvSpPr>
          <p:cNvPr id="8" name="Footer Placeholder 7"/>
          <p:cNvSpPr>
            <a:spLocks noGrp="1"/>
          </p:cNvSpPr>
          <p:nvPr>
            <p:ph type="ftr" sz="quarter" idx="11"/>
          </p:nvPr>
        </p:nvSpPr>
        <p:spPr>
          <a:xfrm>
            <a:off x="1682045" y="6273141"/>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737600" y="6356353"/>
            <a:ext cx="28448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84266551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08961749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9063675"/>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GB" dirty="0"/>
              <a:t>Click to edit Master title style</a:t>
            </a:r>
            <a:endParaRPr lang="en-US" dirty="0"/>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solidFill>
                  <a:srgbClr val="00748D"/>
                </a:solidFill>
                <a:latin typeface="Georgia" panose="02040502050405020303" pitchFamily="18" charset="0"/>
              </a:defRPr>
            </a:lvl2pPr>
            <a:lvl3pPr>
              <a:defRPr sz="1800">
                <a:solidFill>
                  <a:srgbClr val="00748D"/>
                </a:solidFill>
                <a:latin typeface="Georgia" panose="02040502050405020303" pitchFamily="18" charset="0"/>
              </a:defRPr>
            </a:lvl3pPr>
            <a:lvl4pPr>
              <a:defRPr sz="1500">
                <a:solidFill>
                  <a:srgbClr val="00748D"/>
                </a:solidFill>
                <a:latin typeface="Georgia" panose="02040502050405020303" pitchFamily="18" charset="0"/>
              </a:defRPr>
            </a:lvl4pPr>
            <a:lvl5pPr>
              <a:defRPr sz="1500">
                <a:solidFill>
                  <a:srgbClr val="00748D"/>
                </a:solidFill>
                <a:latin typeface="Georgia" panose="02040502050405020303" pitchFamily="18" charset="0"/>
              </a:defRPr>
            </a:lvl5pPr>
            <a:lvl6pPr>
              <a:defRPr sz="1500"/>
            </a:lvl6pPr>
            <a:lvl7pPr>
              <a:defRPr sz="1500"/>
            </a:lvl7pPr>
            <a:lvl8pPr>
              <a:defRPr sz="1500"/>
            </a:lvl8pPr>
            <a:lvl9pPr>
              <a:defRPr sz="15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2E05F521-CDB7-F146-A254-E4D3143E471C}" type="datetimeFigureOut">
              <a:rPr lang="en-US" smtClean="0"/>
              <a:pPr/>
              <a:t>10/3/2023</a:t>
            </a:fld>
            <a:endParaRPr lang="en-US"/>
          </a:p>
        </p:txBody>
      </p:sp>
      <p:sp>
        <p:nvSpPr>
          <p:cNvPr id="6" name="Footer Placeholder 5"/>
          <p:cNvSpPr>
            <a:spLocks noGrp="1"/>
          </p:cNvSpPr>
          <p:nvPr>
            <p:ph type="ftr" sz="quarter" idx="11"/>
          </p:nvPr>
        </p:nvSpPr>
        <p:spPr>
          <a:xfrm>
            <a:off x="1682045" y="627314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121741901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2E05F521-CDB7-F146-A254-E4D3143E471C}" type="datetimeFigureOut">
              <a:rPr lang="en-US" smtClean="0"/>
              <a:pPr/>
              <a:t>10/3/2023</a:t>
            </a:fld>
            <a:endParaRPr lang="en-US"/>
          </a:p>
        </p:txBody>
      </p:sp>
      <p:sp>
        <p:nvSpPr>
          <p:cNvPr id="6" name="Footer Placeholder 5"/>
          <p:cNvSpPr>
            <a:spLocks noGrp="1"/>
          </p:cNvSpPr>
          <p:nvPr>
            <p:ph type="ftr" sz="quarter" idx="11"/>
          </p:nvPr>
        </p:nvSpPr>
        <p:spPr>
          <a:xfrm>
            <a:off x="1682045" y="627314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22733964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2E05F521-CDB7-F146-A254-E4D3143E471C}" type="datetimeFigureOut">
              <a:rPr lang="en-US" smtClean="0"/>
              <a:pPr/>
              <a:t>10/3/2023</a:t>
            </a:fld>
            <a:endParaRPr lang="en-US"/>
          </a:p>
        </p:txBody>
      </p:sp>
      <p:sp>
        <p:nvSpPr>
          <p:cNvPr id="5" name="Footer Placeholder 4"/>
          <p:cNvSpPr>
            <a:spLocks noGrp="1"/>
          </p:cNvSpPr>
          <p:nvPr>
            <p:ph type="ftr" sz="quarter" idx="11"/>
          </p:nvPr>
        </p:nvSpPr>
        <p:spPr>
          <a:xfrm>
            <a:off x="1682045" y="627314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841677444"/>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2E05F521-CDB7-F146-A254-E4D3143E471C}" type="datetimeFigureOut">
              <a:rPr lang="en-US" smtClean="0"/>
              <a:pPr/>
              <a:t>10/3/2023</a:t>
            </a:fld>
            <a:endParaRPr lang="en-US"/>
          </a:p>
        </p:txBody>
      </p:sp>
      <p:sp>
        <p:nvSpPr>
          <p:cNvPr id="5" name="Footer Placeholder 4"/>
          <p:cNvSpPr>
            <a:spLocks noGrp="1"/>
          </p:cNvSpPr>
          <p:nvPr>
            <p:ph type="ftr" sz="quarter" idx="11"/>
          </p:nvPr>
        </p:nvSpPr>
        <p:spPr>
          <a:xfrm>
            <a:off x="1682045" y="627314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331252286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solidFill>
                <a:latin typeface="Tw Cen MT" panose="020B0602020104020603"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25333617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750">
                <a:latin typeface="Tw Cen MT" panose="020B0602020104020603" pitchFamily="34" charset="0"/>
              </a:defRPr>
            </a:lvl1pPr>
          </a:lstStyle>
          <a:p>
            <a:r>
              <a:rPr lang="en-GB" dirty="0"/>
              <a:t>Click to edit Master title style</a:t>
            </a:r>
            <a:endParaRPr lang="en-US" dirty="0"/>
          </a:p>
        </p:txBody>
      </p:sp>
      <p:sp>
        <p:nvSpPr>
          <p:cNvPr id="3" name="Content Placeholder 2"/>
          <p:cNvSpPr>
            <a:spLocks noGrp="1"/>
          </p:cNvSpPr>
          <p:nvPr>
            <p:ph idx="1"/>
          </p:nvPr>
        </p:nvSpPr>
        <p:spPr/>
        <p:txBody>
          <a:bodyPr/>
          <a:lstStyle>
            <a:lvl1pPr>
              <a:defRPr sz="2100">
                <a:solidFill>
                  <a:srgbClr val="00748D"/>
                </a:solidFill>
                <a:latin typeface="Georgia" panose="02040502050405020303" pitchFamily="18" charset="0"/>
              </a:defRPr>
            </a:lvl1pPr>
          </a:lstStyle>
          <a:p>
            <a:pPr lvl="0"/>
            <a:r>
              <a:rPr lang="en-GB" dirty="0"/>
              <a:t>Click to edit Master text styles</a:t>
            </a:r>
          </a:p>
        </p:txBody>
      </p:sp>
    </p:spTree>
    <p:extLst>
      <p:ext uri="{BB962C8B-B14F-4D97-AF65-F5344CB8AC3E}">
        <p14:creationId xmlns:p14="http://schemas.microsoft.com/office/powerpoint/2010/main" val="28503773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solidFill>
                  <a:srgbClr val="00748D"/>
                </a:solidFill>
                <a:latin typeface="Georgia" panose="02040502050405020303" pitchFamily="18" charset="0"/>
              </a:defRPr>
            </a:lvl2pPr>
            <a:lvl3pPr>
              <a:defRPr sz="1500">
                <a:solidFill>
                  <a:srgbClr val="00748D"/>
                </a:solidFill>
                <a:latin typeface="Georgia" panose="02040502050405020303" pitchFamily="18" charset="0"/>
              </a:defRPr>
            </a:lvl3pPr>
            <a:lvl4pPr>
              <a:defRPr sz="1350">
                <a:solidFill>
                  <a:srgbClr val="00748D"/>
                </a:solidFill>
                <a:latin typeface="Georgia" panose="02040502050405020303" pitchFamily="18" charset="0"/>
              </a:defRPr>
            </a:lvl4pPr>
            <a:lvl5pPr>
              <a:defRPr sz="1350">
                <a:solidFill>
                  <a:srgbClr val="00748D"/>
                </a:solidFill>
                <a:latin typeface="Georgia" panose="02040502050405020303" pitchFamily="18" charset="0"/>
              </a:defRPr>
            </a:lvl5pPr>
            <a:lvl6pPr>
              <a:defRPr sz="1350"/>
            </a:lvl6pPr>
            <a:lvl7pPr>
              <a:defRPr sz="1350"/>
            </a:lvl7pPr>
            <a:lvl8pPr>
              <a:defRPr sz="1350"/>
            </a:lvl8pPr>
            <a:lvl9pPr>
              <a:defRPr sz="135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solidFill>
                  <a:srgbClr val="00748D"/>
                </a:solidFill>
                <a:latin typeface="Georgia" panose="02040502050405020303" pitchFamily="18" charset="0"/>
              </a:defRPr>
            </a:lvl2pPr>
            <a:lvl3pPr>
              <a:defRPr sz="1500">
                <a:solidFill>
                  <a:srgbClr val="00748D"/>
                </a:solidFill>
                <a:latin typeface="Georgia" panose="02040502050405020303" pitchFamily="18" charset="0"/>
              </a:defRPr>
            </a:lvl3pPr>
            <a:lvl4pPr>
              <a:defRPr sz="1350">
                <a:solidFill>
                  <a:srgbClr val="00748D"/>
                </a:solidFill>
                <a:latin typeface="Georgia" panose="02040502050405020303" pitchFamily="18" charset="0"/>
              </a:defRPr>
            </a:lvl4pPr>
            <a:lvl5pPr>
              <a:defRPr sz="1350">
                <a:solidFill>
                  <a:srgbClr val="00748D"/>
                </a:solidFill>
                <a:latin typeface="Georgia" panose="02040502050405020303" pitchFamily="18" charset="0"/>
              </a:defRPr>
            </a:lvl5pPr>
            <a:lvl6pPr>
              <a:defRPr sz="1350"/>
            </a:lvl6pPr>
            <a:lvl7pPr>
              <a:defRPr sz="1350"/>
            </a:lvl7pPr>
            <a:lvl8pPr>
              <a:defRPr sz="1350"/>
            </a:lvl8pPr>
            <a:lvl9pPr>
              <a:defRPr sz="135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2806636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solidFill>
                  <a:srgbClr val="00748D"/>
                </a:solidFill>
                <a:latin typeface="Georgia" panose="02040502050405020303" pitchFamily="18" charset="0"/>
              </a:defRPr>
            </a:lvl2pPr>
            <a:lvl3pPr>
              <a:defRPr sz="1350">
                <a:solidFill>
                  <a:srgbClr val="00748D"/>
                </a:solidFill>
                <a:latin typeface="Georgia" panose="02040502050405020303" pitchFamily="18" charset="0"/>
              </a:defRPr>
            </a:lvl3pPr>
            <a:lvl4pPr>
              <a:defRPr sz="1200">
                <a:solidFill>
                  <a:srgbClr val="00748D"/>
                </a:solidFill>
                <a:latin typeface="Georgia" panose="02040502050405020303" pitchFamily="18" charset="0"/>
              </a:defRPr>
            </a:lvl4pPr>
            <a:lvl5pPr>
              <a:defRPr sz="1200">
                <a:solidFill>
                  <a:srgbClr val="00748D"/>
                </a:solidFill>
                <a:latin typeface="Georgia" panose="02040502050405020303" pitchFamily="18" charset="0"/>
              </a:defRPr>
            </a:lvl5pPr>
            <a:lvl6pPr>
              <a:defRPr sz="1200"/>
            </a:lvl6pPr>
            <a:lvl7pPr>
              <a:defRPr sz="1200"/>
            </a:lvl7pPr>
            <a:lvl8pPr>
              <a:defRPr sz="1200"/>
            </a:lvl8pPr>
            <a:lvl9pPr>
              <a:defRPr sz="12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solidFill>
                  <a:srgbClr val="00748D"/>
                </a:solidFill>
                <a:latin typeface="Georgia" panose="02040502050405020303" pitchFamily="18" charset="0"/>
              </a:defRPr>
            </a:lvl2pPr>
            <a:lvl3pPr>
              <a:defRPr sz="1350">
                <a:solidFill>
                  <a:srgbClr val="00748D"/>
                </a:solidFill>
                <a:latin typeface="Georgia" panose="02040502050405020303" pitchFamily="18" charset="0"/>
              </a:defRPr>
            </a:lvl3pPr>
            <a:lvl4pPr>
              <a:defRPr sz="1200">
                <a:solidFill>
                  <a:srgbClr val="00748D"/>
                </a:solidFill>
                <a:latin typeface="Georgia" panose="02040502050405020303" pitchFamily="18" charset="0"/>
              </a:defRPr>
            </a:lvl4pPr>
            <a:lvl5pPr>
              <a:defRPr sz="1200">
                <a:solidFill>
                  <a:srgbClr val="00748D"/>
                </a:solidFill>
                <a:latin typeface="Georgia" panose="02040502050405020303" pitchFamily="18" charset="0"/>
              </a:defRPr>
            </a:lvl5pPr>
            <a:lvl6pPr>
              <a:defRPr sz="1200"/>
            </a:lvl6pPr>
            <a:lvl7pPr>
              <a:defRPr sz="1200"/>
            </a:lvl7pPr>
            <a:lvl8pPr>
              <a:defRPr sz="1200"/>
            </a:lvl8pPr>
            <a:lvl9pPr>
              <a:defRPr sz="12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p:cNvSpPr>
            <a:spLocks noGrp="1"/>
          </p:cNvSpPr>
          <p:nvPr>
            <p:ph type="dt" sz="half" idx="10"/>
          </p:nvPr>
        </p:nvSpPr>
        <p:spPr>
          <a:xfrm>
            <a:off x="609600" y="6356353"/>
            <a:ext cx="2844800" cy="365125"/>
          </a:xfrm>
          <a:prstGeom prst="rect">
            <a:avLst/>
          </a:prstGeom>
        </p:spPr>
        <p:txBody>
          <a:bodyPr/>
          <a:lstStyle/>
          <a:p>
            <a:fld id="{2E05F521-CDB7-F146-A254-E4D3143E471C}" type="datetimeFigureOut">
              <a:rPr lang="en-US" smtClean="0"/>
              <a:pPr/>
              <a:t>10/3/2023</a:t>
            </a:fld>
            <a:endParaRPr lang="en-US"/>
          </a:p>
        </p:txBody>
      </p:sp>
      <p:sp>
        <p:nvSpPr>
          <p:cNvPr id="8" name="Footer Placeholder 7"/>
          <p:cNvSpPr>
            <a:spLocks noGrp="1"/>
          </p:cNvSpPr>
          <p:nvPr>
            <p:ph type="ftr" sz="quarter" idx="11"/>
          </p:nvPr>
        </p:nvSpPr>
        <p:spPr>
          <a:xfrm>
            <a:off x="1682045" y="6273141"/>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737600" y="6356353"/>
            <a:ext cx="28448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8426655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0896174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90636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GB" dirty="0"/>
              <a:t>Click to edit Master title style</a:t>
            </a:r>
            <a:endParaRPr lang="en-US" dirty="0"/>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solidFill>
                  <a:srgbClr val="00748D"/>
                </a:solidFill>
                <a:latin typeface="Georgia" panose="02040502050405020303" pitchFamily="18" charset="0"/>
              </a:defRPr>
            </a:lvl2pPr>
            <a:lvl3pPr>
              <a:defRPr sz="1800">
                <a:solidFill>
                  <a:srgbClr val="00748D"/>
                </a:solidFill>
                <a:latin typeface="Georgia" panose="02040502050405020303" pitchFamily="18" charset="0"/>
              </a:defRPr>
            </a:lvl3pPr>
            <a:lvl4pPr>
              <a:defRPr sz="1500">
                <a:solidFill>
                  <a:srgbClr val="00748D"/>
                </a:solidFill>
                <a:latin typeface="Georgia" panose="02040502050405020303" pitchFamily="18" charset="0"/>
              </a:defRPr>
            </a:lvl4pPr>
            <a:lvl5pPr>
              <a:defRPr sz="1500">
                <a:solidFill>
                  <a:srgbClr val="00748D"/>
                </a:solidFill>
                <a:latin typeface="Georgia" panose="02040502050405020303" pitchFamily="18" charset="0"/>
              </a:defRPr>
            </a:lvl5pPr>
            <a:lvl6pPr>
              <a:defRPr sz="1500"/>
            </a:lvl6pPr>
            <a:lvl7pPr>
              <a:defRPr sz="1500"/>
            </a:lvl7pPr>
            <a:lvl8pPr>
              <a:defRPr sz="1500"/>
            </a:lvl8pPr>
            <a:lvl9pPr>
              <a:defRPr sz="15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2E05F521-CDB7-F146-A254-E4D3143E471C}" type="datetimeFigureOut">
              <a:rPr lang="en-US" smtClean="0"/>
              <a:pPr/>
              <a:t>10/3/2023</a:t>
            </a:fld>
            <a:endParaRPr lang="en-US"/>
          </a:p>
        </p:txBody>
      </p:sp>
      <p:sp>
        <p:nvSpPr>
          <p:cNvPr id="6" name="Footer Placeholder 5"/>
          <p:cNvSpPr>
            <a:spLocks noGrp="1"/>
          </p:cNvSpPr>
          <p:nvPr>
            <p:ph type="ftr" sz="quarter" idx="11"/>
          </p:nvPr>
        </p:nvSpPr>
        <p:spPr>
          <a:xfrm>
            <a:off x="1682045" y="627314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12174190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2E05F521-CDB7-F146-A254-E4D3143E471C}" type="datetimeFigureOut">
              <a:rPr lang="en-US" smtClean="0"/>
              <a:pPr/>
              <a:t>10/3/2023</a:t>
            </a:fld>
            <a:endParaRPr lang="en-US"/>
          </a:p>
        </p:txBody>
      </p:sp>
      <p:sp>
        <p:nvSpPr>
          <p:cNvPr id="6" name="Footer Placeholder 5"/>
          <p:cNvSpPr>
            <a:spLocks noGrp="1"/>
          </p:cNvSpPr>
          <p:nvPr>
            <p:ph type="ftr" sz="quarter" idx="11"/>
          </p:nvPr>
        </p:nvSpPr>
        <p:spPr>
          <a:xfrm>
            <a:off x="1682045" y="627314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2273396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2E05F521-CDB7-F146-A254-E4D3143E471C}" type="datetimeFigureOut">
              <a:rPr lang="en-US" smtClean="0"/>
              <a:pPr/>
              <a:t>10/3/2023</a:t>
            </a:fld>
            <a:endParaRPr lang="en-US"/>
          </a:p>
        </p:txBody>
      </p:sp>
      <p:sp>
        <p:nvSpPr>
          <p:cNvPr id="5" name="Footer Placeholder 4"/>
          <p:cNvSpPr>
            <a:spLocks noGrp="1"/>
          </p:cNvSpPr>
          <p:nvPr>
            <p:ph type="ftr" sz="quarter" idx="11"/>
          </p:nvPr>
        </p:nvSpPr>
        <p:spPr>
          <a:xfrm>
            <a:off x="1682045" y="627314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8416774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2E05F521-CDB7-F146-A254-E4D3143E471C}" type="datetimeFigureOut">
              <a:rPr lang="en-US" smtClean="0"/>
              <a:pPr/>
              <a:t>10/3/2023</a:t>
            </a:fld>
            <a:endParaRPr lang="en-US"/>
          </a:p>
        </p:txBody>
      </p:sp>
      <p:sp>
        <p:nvSpPr>
          <p:cNvPr id="5" name="Footer Placeholder 4"/>
          <p:cNvSpPr>
            <a:spLocks noGrp="1"/>
          </p:cNvSpPr>
          <p:nvPr>
            <p:ph type="ftr" sz="quarter" idx="11"/>
          </p:nvPr>
        </p:nvSpPr>
        <p:spPr>
          <a:xfrm>
            <a:off x="1682045" y="627314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33125228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5A593-E54A-F2C1-F674-C602375BAA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5A910FC-1E94-39B9-52DD-FF022E5D1A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58ECE3A-71EF-32C9-68A5-A7EDC3214CCC}"/>
              </a:ext>
            </a:extLst>
          </p:cNvPr>
          <p:cNvSpPr>
            <a:spLocks noGrp="1"/>
          </p:cNvSpPr>
          <p:nvPr>
            <p:ph type="dt" sz="half" idx="10"/>
          </p:nvPr>
        </p:nvSpPr>
        <p:spPr/>
        <p:txBody>
          <a:bodyPr/>
          <a:lstStyle/>
          <a:p>
            <a:fld id="{94A09291-925C-43D3-87F1-9E7CB3DE02F0}" type="datetimeFigureOut">
              <a:rPr lang="en-GB" smtClean="0"/>
              <a:t>03/10/2023</a:t>
            </a:fld>
            <a:endParaRPr lang="en-GB"/>
          </a:p>
        </p:txBody>
      </p:sp>
      <p:sp>
        <p:nvSpPr>
          <p:cNvPr id="5" name="Footer Placeholder 4">
            <a:extLst>
              <a:ext uri="{FF2B5EF4-FFF2-40B4-BE49-F238E27FC236}">
                <a16:creationId xmlns:a16="http://schemas.microsoft.com/office/drawing/2014/main" id="{F70F17E8-452E-A4E3-3D1B-9591CF3726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931CFB-15F4-FA3F-9063-BAC446B638B8}"/>
              </a:ext>
            </a:extLst>
          </p:cNvPr>
          <p:cNvSpPr>
            <a:spLocks noGrp="1"/>
          </p:cNvSpPr>
          <p:nvPr>
            <p:ph type="sldNum" sz="quarter" idx="12"/>
          </p:nvPr>
        </p:nvSpPr>
        <p:spPr/>
        <p:txBody>
          <a:bodyPr/>
          <a:lstStyle/>
          <a:p>
            <a:fld id="{77FF347F-95BD-4ECF-BA62-8C714357B790}" type="slidenum">
              <a:rPr lang="en-GB" smtClean="0"/>
              <a:t>‹#›</a:t>
            </a:fld>
            <a:endParaRPr lang="en-GB"/>
          </a:p>
        </p:txBody>
      </p:sp>
    </p:spTree>
    <p:extLst>
      <p:ext uri="{BB962C8B-B14F-4D97-AF65-F5344CB8AC3E}">
        <p14:creationId xmlns:p14="http://schemas.microsoft.com/office/powerpoint/2010/main" val="40596171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788B4-6039-CADA-F548-BA06909D53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47AF6A7-CE27-95C5-53F2-FA14C78F26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A74A09-D14D-46F0-9FE9-FE585CCD62FC}"/>
              </a:ext>
            </a:extLst>
          </p:cNvPr>
          <p:cNvSpPr>
            <a:spLocks noGrp="1"/>
          </p:cNvSpPr>
          <p:nvPr>
            <p:ph type="dt" sz="half" idx="10"/>
          </p:nvPr>
        </p:nvSpPr>
        <p:spPr/>
        <p:txBody>
          <a:bodyPr/>
          <a:lstStyle/>
          <a:p>
            <a:fld id="{94A09291-925C-43D3-87F1-9E7CB3DE02F0}" type="datetimeFigureOut">
              <a:rPr lang="en-GB" smtClean="0"/>
              <a:t>03/10/2023</a:t>
            </a:fld>
            <a:endParaRPr lang="en-GB"/>
          </a:p>
        </p:txBody>
      </p:sp>
      <p:sp>
        <p:nvSpPr>
          <p:cNvPr id="5" name="Footer Placeholder 4">
            <a:extLst>
              <a:ext uri="{FF2B5EF4-FFF2-40B4-BE49-F238E27FC236}">
                <a16:creationId xmlns:a16="http://schemas.microsoft.com/office/drawing/2014/main" id="{7CC1E5E4-F8DA-A879-4114-E1569B426D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D55DCB-B28F-D93A-D6FC-D8D49C1571B9}"/>
              </a:ext>
            </a:extLst>
          </p:cNvPr>
          <p:cNvSpPr>
            <a:spLocks noGrp="1"/>
          </p:cNvSpPr>
          <p:nvPr>
            <p:ph type="sldNum" sz="quarter" idx="12"/>
          </p:nvPr>
        </p:nvSpPr>
        <p:spPr/>
        <p:txBody>
          <a:bodyPr/>
          <a:lstStyle/>
          <a:p>
            <a:fld id="{77FF347F-95BD-4ECF-BA62-8C714357B790}" type="slidenum">
              <a:rPr lang="en-GB" smtClean="0"/>
              <a:t>‹#›</a:t>
            </a:fld>
            <a:endParaRPr lang="en-GB"/>
          </a:p>
        </p:txBody>
      </p:sp>
    </p:spTree>
    <p:extLst>
      <p:ext uri="{BB962C8B-B14F-4D97-AF65-F5344CB8AC3E}">
        <p14:creationId xmlns:p14="http://schemas.microsoft.com/office/powerpoint/2010/main" val="31253118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C3309-3EEE-F943-D025-102F4EAC24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720773B-75BE-57A6-2CF5-BB48B83144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A6B9E8-3B0C-D5B6-639C-8B2524514A09}"/>
              </a:ext>
            </a:extLst>
          </p:cNvPr>
          <p:cNvSpPr>
            <a:spLocks noGrp="1"/>
          </p:cNvSpPr>
          <p:nvPr>
            <p:ph type="dt" sz="half" idx="10"/>
          </p:nvPr>
        </p:nvSpPr>
        <p:spPr/>
        <p:txBody>
          <a:bodyPr/>
          <a:lstStyle/>
          <a:p>
            <a:fld id="{94A09291-925C-43D3-87F1-9E7CB3DE02F0}" type="datetimeFigureOut">
              <a:rPr lang="en-GB" smtClean="0"/>
              <a:t>03/10/2023</a:t>
            </a:fld>
            <a:endParaRPr lang="en-GB"/>
          </a:p>
        </p:txBody>
      </p:sp>
      <p:sp>
        <p:nvSpPr>
          <p:cNvPr id="5" name="Footer Placeholder 4">
            <a:extLst>
              <a:ext uri="{FF2B5EF4-FFF2-40B4-BE49-F238E27FC236}">
                <a16:creationId xmlns:a16="http://schemas.microsoft.com/office/drawing/2014/main" id="{3F49EF06-5C50-7A98-CBE2-1BCDCBACC4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A3381F-0832-4D47-98FC-CDACB2867267}"/>
              </a:ext>
            </a:extLst>
          </p:cNvPr>
          <p:cNvSpPr>
            <a:spLocks noGrp="1"/>
          </p:cNvSpPr>
          <p:nvPr>
            <p:ph type="sldNum" sz="quarter" idx="12"/>
          </p:nvPr>
        </p:nvSpPr>
        <p:spPr/>
        <p:txBody>
          <a:bodyPr/>
          <a:lstStyle/>
          <a:p>
            <a:fld id="{77FF347F-95BD-4ECF-BA62-8C714357B790}" type="slidenum">
              <a:rPr lang="en-GB" smtClean="0"/>
              <a:t>‹#›</a:t>
            </a:fld>
            <a:endParaRPr lang="en-GB"/>
          </a:p>
        </p:txBody>
      </p:sp>
    </p:spTree>
    <p:extLst>
      <p:ext uri="{BB962C8B-B14F-4D97-AF65-F5344CB8AC3E}">
        <p14:creationId xmlns:p14="http://schemas.microsoft.com/office/powerpoint/2010/main" val="1630594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C71A3-3781-4BE3-8E8D-840B0263943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5AA239B-87D9-12E2-3332-E3E1791AE0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9415EB0-706F-5CAA-4A35-A580070709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93BCDBA-C273-E5A8-AFB3-9E8186B5063E}"/>
              </a:ext>
            </a:extLst>
          </p:cNvPr>
          <p:cNvSpPr>
            <a:spLocks noGrp="1"/>
          </p:cNvSpPr>
          <p:nvPr>
            <p:ph type="dt" sz="half" idx="10"/>
          </p:nvPr>
        </p:nvSpPr>
        <p:spPr/>
        <p:txBody>
          <a:bodyPr/>
          <a:lstStyle/>
          <a:p>
            <a:fld id="{94A09291-925C-43D3-87F1-9E7CB3DE02F0}" type="datetimeFigureOut">
              <a:rPr lang="en-GB" smtClean="0"/>
              <a:t>03/10/2023</a:t>
            </a:fld>
            <a:endParaRPr lang="en-GB"/>
          </a:p>
        </p:txBody>
      </p:sp>
      <p:sp>
        <p:nvSpPr>
          <p:cNvPr id="6" name="Footer Placeholder 5">
            <a:extLst>
              <a:ext uri="{FF2B5EF4-FFF2-40B4-BE49-F238E27FC236}">
                <a16:creationId xmlns:a16="http://schemas.microsoft.com/office/drawing/2014/main" id="{E0770CFF-E2F8-7365-8AAE-49A93A36FB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F7FDFF-80D5-8C8D-0C68-2D35009D4308}"/>
              </a:ext>
            </a:extLst>
          </p:cNvPr>
          <p:cNvSpPr>
            <a:spLocks noGrp="1"/>
          </p:cNvSpPr>
          <p:nvPr>
            <p:ph type="sldNum" sz="quarter" idx="12"/>
          </p:nvPr>
        </p:nvSpPr>
        <p:spPr/>
        <p:txBody>
          <a:bodyPr/>
          <a:lstStyle/>
          <a:p>
            <a:fld id="{77FF347F-95BD-4ECF-BA62-8C714357B790}" type="slidenum">
              <a:rPr lang="en-GB" smtClean="0"/>
              <a:t>‹#›</a:t>
            </a:fld>
            <a:endParaRPr lang="en-GB"/>
          </a:p>
        </p:txBody>
      </p:sp>
    </p:spTree>
    <p:extLst>
      <p:ext uri="{BB962C8B-B14F-4D97-AF65-F5344CB8AC3E}">
        <p14:creationId xmlns:p14="http://schemas.microsoft.com/office/powerpoint/2010/main" val="28052651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5943-3F06-BAC6-1DCE-8494004AE9B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AAE868-A498-E596-86E6-B78DFBB732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2FFBEA-2CD4-2484-CE78-AEA90479CCF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2B1EC41-F849-49AB-9822-A8949474E3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11B195-2B20-B244-3DEE-1B48FD3A72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EB93BAC-6BBB-27F2-BE8E-5FD027F0699A}"/>
              </a:ext>
            </a:extLst>
          </p:cNvPr>
          <p:cNvSpPr>
            <a:spLocks noGrp="1"/>
          </p:cNvSpPr>
          <p:nvPr>
            <p:ph type="dt" sz="half" idx="10"/>
          </p:nvPr>
        </p:nvSpPr>
        <p:spPr/>
        <p:txBody>
          <a:bodyPr/>
          <a:lstStyle/>
          <a:p>
            <a:fld id="{94A09291-925C-43D3-87F1-9E7CB3DE02F0}" type="datetimeFigureOut">
              <a:rPr lang="en-GB" smtClean="0"/>
              <a:t>03/10/2023</a:t>
            </a:fld>
            <a:endParaRPr lang="en-GB"/>
          </a:p>
        </p:txBody>
      </p:sp>
      <p:sp>
        <p:nvSpPr>
          <p:cNvPr id="8" name="Footer Placeholder 7">
            <a:extLst>
              <a:ext uri="{FF2B5EF4-FFF2-40B4-BE49-F238E27FC236}">
                <a16:creationId xmlns:a16="http://schemas.microsoft.com/office/drawing/2014/main" id="{B8FF6CE8-77AE-7E70-1549-4F517B43F63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B11AA88-323C-1111-EE7E-21A888E84E41}"/>
              </a:ext>
            </a:extLst>
          </p:cNvPr>
          <p:cNvSpPr>
            <a:spLocks noGrp="1"/>
          </p:cNvSpPr>
          <p:nvPr>
            <p:ph type="sldNum" sz="quarter" idx="12"/>
          </p:nvPr>
        </p:nvSpPr>
        <p:spPr/>
        <p:txBody>
          <a:bodyPr/>
          <a:lstStyle/>
          <a:p>
            <a:fld id="{77FF347F-95BD-4ECF-BA62-8C714357B790}" type="slidenum">
              <a:rPr lang="en-GB" smtClean="0"/>
              <a:t>‹#›</a:t>
            </a:fld>
            <a:endParaRPr lang="en-GB"/>
          </a:p>
        </p:txBody>
      </p:sp>
    </p:spTree>
    <p:extLst>
      <p:ext uri="{BB962C8B-B14F-4D97-AF65-F5344CB8AC3E}">
        <p14:creationId xmlns:p14="http://schemas.microsoft.com/office/powerpoint/2010/main" val="18162858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E4974-E8E2-8379-84C1-6CBBC7EDE5E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DF4626E-18E1-74AF-FB87-889D392B6C75}"/>
              </a:ext>
            </a:extLst>
          </p:cNvPr>
          <p:cNvSpPr>
            <a:spLocks noGrp="1"/>
          </p:cNvSpPr>
          <p:nvPr>
            <p:ph type="dt" sz="half" idx="10"/>
          </p:nvPr>
        </p:nvSpPr>
        <p:spPr/>
        <p:txBody>
          <a:bodyPr/>
          <a:lstStyle/>
          <a:p>
            <a:fld id="{94A09291-925C-43D3-87F1-9E7CB3DE02F0}" type="datetimeFigureOut">
              <a:rPr lang="en-GB" smtClean="0"/>
              <a:t>03/10/2023</a:t>
            </a:fld>
            <a:endParaRPr lang="en-GB"/>
          </a:p>
        </p:txBody>
      </p:sp>
      <p:sp>
        <p:nvSpPr>
          <p:cNvPr id="4" name="Footer Placeholder 3">
            <a:extLst>
              <a:ext uri="{FF2B5EF4-FFF2-40B4-BE49-F238E27FC236}">
                <a16:creationId xmlns:a16="http://schemas.microsoft.com/office/drawing/2014/main" id="{D509B8A6-C21C-F854-2C26-F423C70941B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EC41E2D-728E-1276-9B15-6F7C77103B5B}"/>
              </a:ext>
            </a:extLst>
          </p:cNvPr>
          <p:cNvSpPr>
            <a:spLocks noGrp="1"/>
          </p:cNvSpPr>
          <p:nvPr>
            <p:ph type="sldNum" sz="quarter" idx="12"/>
          </p:nvPr>
        </p:nvSpPr>
        <p:spPr/>
        <p:txBody>
          <a:bodyPr/>
          <a:lstStyle/>
          <a:p>
            <a:fld id="{77FF347F-95BD-4ECF-BA62-8C714357B790}" type="slidenum">
              <a:rPr lang="en-GB" smtClean="0"/>
              <a:t>‹#›</a:t>
            </a:fld>
            <a:endParaRPr lang="en-GB"/>
          </a:p>
        </p:txBody>
      </p:sp>
    </p:spTree>
    <p:extLst>
      <p:ext uri="{BB962C8B-B14F-4D97-AF65-F5344CB8AC3E}">
        <p14:creationId xmlns:p14="http://schemas.microsoft.com/office/powerpoint/2010/main" val="19533274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3D12CE-AE38-BED2-1FC6-ECEC44DFC0B6}"/>
              </a:ext>
            </a:extLst>
          </p:cNvPr>
          <p:cNvSpPr>
            <a:spLocks noGrp="1"/>
          </p:cNvSpPr>
          <p:nvPr>
            <p:ph type="dt" sz="half" idx="10"/>
          </p:nvPr>
        </p:nvSpPr>
        <p:spPr/>
        <p:txBody>
          <a:bodyPr/>
          <a:lstStyle/>
          <a:p>
            <a:fld id="{94A09291-925C-43D3-87F1-9E7CB3DE02F0}" type="datetimeFigureOut">
              <a:rPr lang="en-GB" smtClean="0"/>
              <a:t>03/10/2023</a:t>
            </a:fld>
            <a:endParaRPr lang="en-GB"/>
          </a:p>
        </p:txBody>
      </p:sp>
      <p:sp>
        <p:nvSpPr>
          <p:cNvPr id="3" name="Footer Placeholder 2">
            <a:extLst>
              <a:ext uri="{FF2B5EF4-FFF2-40B4-BE49-F238E27FC236}">
                <a16:creationId xmlns:a16="http://schemas.microsoft.com/office/drawing/2014/main" id="{25DC0B16-6B78-D28B-5F30-FD78805B23E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6DB8048-B2DD-0D0F-9F8A-AC8F063B7555}"/>
              </a:ext>
            </a:extLst>
          </p:cNvPr>
          <p:cNvSpPr>
            <a:spLocks noGrp="1"/>
          </p:cNvSpPr>
          <p:nvPr>
            <p:ph type="sldNum" sz="quarter" idx="12"/>
          </p:nvPr>
        </p:nvSpPr>
        <p:spPr/>
        <p:txBody>
          <a:bodyPr/>
          <a:lstStyle/>
          <a:p>
            <a:fld id="{77FF347F-95BD-4ECF-BA62-8C714357B790}" type="slidenum">
              <a:rPr lang="en-GB" smtClean="0"/>
              <a:t>‹#›</a:t>
            </a:fld>
            <a:endParaRPr lang="en-GB"/>
          </a:p>
        </p:txBody>
      </p:sp>
    </p:spTree>
    <p:extLst>
      <p:ext uri="{BB962C8B-B14F-4D97-AF65-F5344CB8AC3E}">
        <p14:creationId xmlns:p14="http://schemas.microsoft.com/office/powerpoint/2010/main" val="23491374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421A-1306-2E3E-3B0B-ACD5C60CC9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A2F8248-CE65-7FD8-C789-F50BC1F6CD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3F9FDA2-1710-3FA2-9B30-D7F43F13D5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85D187-A914-15ED-C62A-D0A7621AB246}"/>
              </a:ext>
            </a:extLst>
          </p:cNvPr>
          <p:cNvSpPr>
            <a:spLocks noGrp="1"/>
          </p:cNvSpPr>
          <p:nvPr>
            <p:ph type="dt" sz="half" idx="10"/>
          </p:nvPr>
        </p:nvSpPr>
        <p:spPr/>
        <p:txBody>
          <a:bodyPr/>
          <a:lstStyle/>
          <a:p>
            <a:fld id="{94A09291-925C-43D3-87F1-9E7CB3DE02F0}" type="datetimeFigureOut">
              <a:rPr lang="en-GB" smtClean="0"/>
              <a:t>03/10/2023</a:t>
            </a:fld>
            <a:endParaRPr lang="en-GB"/>
          </a:p>
        </p:txBody>
      </p:sp>
      <p:sp>
        <p:nvSpPr>
          <p:cNvPr id="6" name="Footer Placeholder 5">
            <a:extLst>
              <a:ext uri="{FF2B5EF4-FFF2-40B4-BE49-F238E27FC236}">
                <a16:creationId xmlns:a16="http://schemas.microsoft.com/office/drawing/2014/main" id="{3F0ED675-6572-DFA4-AE07-12837A9985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D3CE25-2CC9-C234-A5F2-C7340ED6B422}"/>
              </a:ext>
            </a:extLst>
          </p:cNvPr>
          <p:cNvSpPr>
            <a:spLocks noGrp="1"/>
          </p:cNvSpPr>
          <p:nvPr>
            <p:ph type="sldNum" sz="quarter" idx="12"/>
          </p:nvPr>
        </p:nvSpPr>
        <p:spPr/>
        <p:txBody>
          <a:bodyPr/>
          <a:lstStyle/>
          <a:p>
            <a:fld id="{77FF347F-95BD-4ECF-BA62-8C714357B790}" type="slidenum">
              <a:rPr lang="en-GB" smtClean="0"/>
              <a:t>‹#›</a:t>
            </a:fld>
            <a:endParaRPr lang="en-GB"/>
          </a:p>
        </p:txBody>
      </p:sp>
    </p:spTree>
    <p:extLst>
      <p:ext uri="{BB962C8B-B14F-4D97-AF65-F5344CB8AC3E}">
        <p14:creationId xmlns:p14="http://schemas.microsoft.com/office/powerpoint/2010/main" val="11362564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75F86-B3CA-CD54-59FB-434C5139B4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B988934-8A1D-3BA6-BF17-EE441281F0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E7D0D1-B012-9F01-F75C-2CE4652735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0C109F-D928-87AD-CECC-AAEE14580B00}"/>
              </a:ext>
            </a:extLst>
          </p:cNvPr>
          <p:cNvSpPr>
            <a:spLocks noGrp="1"/>
          </p:cNvSpPr>
          <p:nvPr>
            <p:ph type="dt" sz="half" idx="10"/>
          </p:nvPr>
        </p:nvSpPr>
        <p:spPr/>
        <p:txBody>
          <a:bodyPr/>
          <a:lstStyle/>
          <a:p>
            <a:fld id="{94A09291-925C-43D3-87F1-9E7CB3DE02F0}" type="datetimeFigureOut">
              <a:rPr lang="en-GB" smtClean="0"/>
              <a:t>03/10/2023</a:t>
            </a:fld>
            <a:endParaRPr lang="en-GB"/>
          </a:p>
        </p:txBody>
      </p:sp>
      <p:sp>
        <p:nvSpPr>
          <p:cNvPr id="6" name="Footer Placeholder 5">
            <a:extLst>
              <a:ext uri="{FF2B5EF4-FFF2-40B4-BE49-F238E27FC236}">
                <a16:creationId xmlns:a16="http://schemas.microsoft.com/office/drawing/2014/main" id="{425DDDDA-BFB8-1C55-20AB-2455FE91D3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65B0797-A1C9-CD79-8E2A-D8239CC9C9A8}"/>
              </a:ext>
            </a:extLst>
          </p:cNvPr>
          <p:cNvSpPr>
            <a:spLocks noGrp="1"/>
          </p:cNvSpPr>
          <p:nvPr>
            <p:ph type="sldNum" sz="quarter" idx="12"/>
          </p:nvPr>
        </p:nvSpPr>
        <p:spPr/>
        <p:txBody>
          <a:bodyPr/>
          <a:lstStyle/>
          <a:p>
            <a:fld id="{77FF347F-95BD-4ECF-BA62-8C714357B790}" type="slidenum">
              <a:rPr lang="en-GB" smtClean="0"/>
              <a:t>‹#›</a:t>
            </a:fld>
            <a:endParaRPr lang="en-GB"/>
          </a:p>
        </p:txBody>
      </p:sp>
    </p:spTree>
    <p:extLst>
      <p:ext uri="{BB962C8B-B14F-4D97-AF65-F5344CB8AC3E}">
        <p14:creationId xmlns:p14="http://schemas.microsoft.com/office/powerpoint/2010/main" val="33171786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1126F-F786-15F5-70CC-270EEB121CE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902D7F5-AC42-3CF0-533B-27317F7654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FC3019-02E4-5F49-C8CB-834E4BA7B708}"/>
              </a:ext>
            </a:extLst>
          </p:cNvPr>
          <p:cNvSpPr>
            <a:spLocks noGrp="1"/>
          </p:cNvSpPr>
          <p:nvPr>
            <p:ph type="dt" sz="half" idx="10"/>
          </p:nvPr>
        </p:nvSpPr>
        <p:spPr/>
        <p:txBody>
          <a:bodyPr/>
          <a:lstStyle/>
          <a:p>
            <a:fld id="{94A09291-925C-43D3-87F1-9E7CB3DE02F0}" type="datetimeFigureOut">
              <a:rPr lang="en-GB" smtClean="0"/>
              <a:t>03/10/2023</a:t>
            </a:fld>
            <a:endParaRPr lang="en-GB"/>
          </a:p>
        </p:txBody>
      </p:sp>
      <p:sp>
        <p:nvSpPr>
          <p:cNvPr id="5" name="Footer Placeholder 4">
            <a:extLst>
              <a:ext uri="{FF2B5EF4-FFF2-40B4-BE49-F238E27FC236}">
                <a16:creationId xmlns:a16="http://schemas.microsoft.com/office/drawing/2014/main" id="{B59D3A4A-A5E3-D4A7-3F02-72B043BE8A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CD9DCA-E4FD-8279-AAEA-A59E0D09E293}"/>
              </a:ext>
            </a:extLst>
          </p:cNvPr>
          <p:cNvSpPr>
            <a:spLocks noGrp="1"/>
          </p:cNvSpPr>
          <p:nvPr>
            <p:ph type="sldNum" sz="quarter" idx="12"/>
          </p:nvPr>
        </p:nvSpPr>
        <p:spPr/>
        <p:txBody>
          <a:bodyPr/>
          <a:lstStyle/>
          <a:p>
            <a:fld id="{77FF347F-95BD-4ECF-BA62-8C714357B790}" type="slidenum">
              <a:rPr lang="en-GB" smtClean="0"/>
              <a:t>‹#›</a:t>
            </a:fld>
            <a:endParaRPr lang="en-GB"/>
          </a:p>
        </p:txBody>
      </p:sp>
    </p:spTree>
    <p:extLst>
      <p:ext uri="{BB962C8B-B14F-4D97-AF65-F5344CB8AC3E}">
        <p14:creationId xmlns:p14="http://schemas.microsoft.com/office/powerpoint/2010/main" val="29436115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11BBEC-F7F4-771D-F294-E00A0C9BA0F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3E2F12C-E399-7DD9-0511-8E8F4B43A1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DBDA5AF-F765-8F9F-E924-6BD1E3961EF0}"/>
              </a:ext>
            </a:extLst>
          </p:cNvPr>
          <p:cNvSpPr>
            <a:spLocks noGrp="1"/>
          </p:cNvSpPr>
          <p:nvPr>
            <p:ph type="dt" sz="half" idx="10"/>
          </p:nvPr>
        </p:nvSpPr>
        <p:spPr/>
        <p:txBody>
          <a:bodyPr/>
          <a:lstStyle/>
          <a:p>
            <a:fld id="{94A09291-925C-43D3-87F1-9E7CB3DE02F0}" type="datetimeFigureOut">
              <a:rPr lang="en-GB" smtClean="0"/>
              <a:t>03/10/2023</a:t>
            </a:fld>
            <a:endParaRPr lang="en-GB"/>
          </a:p>
        </p:txBody>
      </p:sp>
      <p:sp>
        <p:nvSpPr>
          <p:cNvPr id="5" name="Footer Placeholder 4">
            <a:extLst>
              <a:ext uri="{FF2B5EF4-FFF2-40B4-BE49-F238E27FC236}">
                <a16:creationId xmlns:a16="http://schemas.microsoft.com/office/drawing/2014/main" id="{6609288F-182F-32AC-8271-D745067C3B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564387-BBD7-852D-9D88-8C54A45C0AA8}"/>
              </a:ext>
            </a:extLst>
          </p:cNvPr>
          <p:cNvSpPr>
            <a:spLocks noGrp="1"/>
          </p:cNvSpPr>
          <p:nvPr>
            <p:ph type="sldNum" sz="quarter" idx="12"/>
          </p:nvPr>
        </p:nvSpPr>
        <p:spPr/>
        <p:txBody>
          <a:bodyPr/>
          <a:lstStyle/>
          <a:p>
            <a:fld id="{77FF347F-95BD-4ECF-BA62-8C714357B790}" type="slidenum">
              <a:rPr lang="en-GB" smtClean="0"/>
              <a:t>‹#›</a:t>
            </a:fld>
            <a:endParaRPr lang="en-GB"/>
          </a:p>
        </p:txBody>
      </p:sp>
    </p:spTree>
    <p:extLst>
      <p:ext uri="{BB962C8B-B14F-4D97-AF65-F5344CB8AC3E}">
        <p14:creationId xmlns:p14="http://schemas.microsoft.com/office/powerpoint/2010/main" val="25880289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Mono 1">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6A5254F-C29A-4F6B-9671-5573549E3872}"/>
              </a:ext>
            </a:extLst>
          </p:cNvPr>
          <p:cNvSpPr>
            <a:spLocks noGrp="1"/>
          </p:cNvSpPr>
          <p:nvPr>
            <p:ph type="subTitle" idx="1" hasCustomPrompt="1"/>
          </p:nvPr>
        </p:nvSpPr>
        <p:spPr>
          <a:xfrm>
            <a:off x="372093" y="1264898"/>
            <a:ext cx="11491354" cy="4577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Your content</a:t>
            </a:r>
            <a:endParaRPr lang="en-GB"/>
          </a:p>
        </p:txBody>
      </p:sp>
      <p:sp>
        <p:nvSpPr>
          <p:cNvPr id="8" name="Title 1">
            <a:extLst>
              <a:ext uri="{FF2B5EF4-FFF2-40B4-BE49-F238E27FC236}">
                <a16:creationId xmlns:a16="http://schemas.microsoft.com/office/drawing/2014/main" id="{9516B14B-184E-D700-2A83-7BA72982DF46}"/>
              </a:ext>
            </a:extLst>
          </p:cNvPr>
          <p:cNvSpPr>
            <a:spLocks noGrp="1"/>
          </p:cNvSpPr>
          <p:nvPr>
            <p:ph type="ctrTitle" hasCustomPrompt="1"/>
          </p:nvPr>
        </p:nvSpPr>
        <p:spPr>
          <a:xfrm>
            <a:off x="372093" y="303667"/>
            <a:ext cx="11491355" cy="693283"/>
          </a:xfrm>
          <a:prstGeom prst="rect">
            <a:avLst/>
          </a:prstGeom>
        </p:spPr>
        <p:txBody>
          <a:bodyPr anchor="b"/>
          <a:lstStyle>
            <a:lvl1pPr algn="l">
              <a:defRPr sz="4000"/>
            </a:lvl1pPr>
          </a:lstStyle>
          <a:p>
            <a:r>
              <a:rPr lang="en-US"/>
              <a:t>Your title</a:t>
            </a:r>
            <a:endParaRPr lang="en-GB"/>
          </a:p>
        </p:txBody>
      </p:sp>
      <p:pic>
        <p:nvPicPr>
          <p:cNvPr id="9" name="Picture 8">
            <a:extLst>
              <a:ext uri="{FF2B5EF4-FFF2-40B4-BE49-F238E27FC236}">
                <a16:creationId xmlns:a16="http://schemas.microsoft.com/office/drawing/2014/main" id="{9443B63E-9E7A-A1B7-5066-E17E012085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5959635"/>
            <a:ext cx="2370434" cy="501650"/>
          </a:xfrm>
          <a:prstGeom prst="rect">
            <a:avLst/>
          </a:prstGeom>
        </p:spPr>
      </p:pic>
      <p:sp>
        <p:nvSpPr>
          <p:cNvPr id="2" name="Text Placeholder 18">
            <a:extLst>
              <a:ext uri="{FF2B5EF4-FFF2-40B4-BE49-F238E27FC236}">
                <a16:creationId xmlns:a16="http://schemas.microsoft.com/office/drawing/2014/main" id="{7B1327AE-EF55-6814-790C-9649396F3CC6}"/>
              </a:ext>
            </a:extLst>
          </p:cNvPr>
          <p:cNvSpPr>
            <a:spLocks noGrp="1"/>
          </p:cNvSpPr>
          <p:nvPr>
            <p:ph type="body" sz="quarter" idx="10" hasCustomPrompt="1"/>
          </p:nvPr>
        </p:nvSpPr>
        <p:spPr>
          <a:xfrm>
            <a:off x="10867292" y="5495192"/>
            <a:ext cx="1040891" cy="1194533"/>
          </a:xfrm>
        </p:spPr>
        <p:txBody>
          <a:bodyPr lIns="90000" anchor="ctr" anchorCtr="0">
            <a:noAutofit/>
          </a:bodyPr>
          <a:lstStyle>
            <a:lvl1pPr algn="ctr">
              <a:defRPr sz="10000" b="1" i="0">
                <a:solidFill>
                  <a:srgbClr val="1E2443"/>
                </a:solidFill>
                <a:latin typeface="Quicksand" pitchFamily="2" charset="77"/>
              </a:defRPr>
            </a:lvl1pPr>
            <a:lvl2pPr>
              <a:defRPr>
                <a:solidFill>
                  <a:schemeClr val="bg1"/>
                </a:solidFill>
                <a:latin typeface="Quicksand" pitchFamily="2" charset="77"/>
              </a:defRPr>
            </a:lvl2pPr>
            <a:lvl3pPr>
              <a:defRPr>
                <a:solidFill>
                  <a:schemeClr val="bg1"/>
                </a:solidFill>
                <a:latin typeface="Quicksand" pitchFamily="2" charset="77"/>
              </a:defRPr>
            </a:lvl3pPr>
            <a:lvl4pPr>
              <a:defRPr>
                <a:solidFill>
                  <a:schemeClr val="bg1"/>
                </a:solidFill>
                <a:latin typeface="Quicksand" pitchFamily="2" charset="77"/>
              </a:defRPr>
            </a:lvl4pPr>
            <a:lvl5pPr>
              <a:defRPr>
                <a:solidFill>
                  <a:schemeClr val="bg1"/>
                </a:solidFill>
                <a:latin typeface="Quicksand" pitchFamily="2" charset="77"/>
              </a:defRPr>
            </a:lvl5pPr>
          </a:lstStyle>
          <a:p>
            <a:pPr lvl="0"/>
            <a:r>
              <a:rPr lang="en-GB"/>
              <a:t>#</a:t>
            </a:r>
            <a:endParaRPr lang="en-US"/>
          </a:p>
        </p:txBody>
      </p:sp>
    </p:spTree>
    <p:extLst>
      <p:ext uri="{BB962C8B-B14F-4D97-AF65-F5344CB8AC3E}">
        <p14:creationId xmlns:p14="http://schemas.microsoft.com/office/powerpoint/2010/main" val="3697204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jp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image" Target="../media/image1.jp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3.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image" Target="../media/image1.jp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theme" Target="../theme/theme4.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5.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02BAB4-8B8D-41DD-85C7-81A0CA962007}" type="datetimeFigureOut">
              <a:rPr lang="en-US" smtClean="0"/>
              <a:t>10/3/2023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4824F-EBE0-443F-8A8F-F64816AF04D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GB" dirty="0"/>
              <a:t>Click to edit Master text styles</a:t>
            </a:r>
          </a:p>
        </p:txBody>
      </p:sp>
      <p:pic>
        <p:nvPicPr>
          <p:cNvPr id="7" name="Picture 6">
            <a:extLst>
              <a:ext uri="{FF2B5EF4-FFF2-40B4-BE49-F238E27FC236}">
                <a16:creationId xmlns:a16="http://schemas.microsoft.com/office/drawing/2014/main" id="{8F9786FF-AEAB-6842-8D71-F9A791AA7004}"/>
              </a:ext>
            </a:extLst>
          </p:cNvPr>
          <p:cNvPicPr>
            <a:picLocks noChangeAspect="1"/>
          </p:cNvPicPr>
          <p:nvPr userDrawn="1"/>
        </p:nvPicPr>
        <p:blipFill>
          <a:blip r:embed="rId12"/>
          <a:stretch>
            <a:fillRect/>
          </a:stretch>
        </p:blipFill>
        <p:spPr>
          <a:xfrm>
            <a:off x="155295" y="5629118"/>
            <a:ext cx="1141071" cy="1141071"/>
          </a:xfrm>
          <a:prstGeom prst="rect">
            <a:avLst/>
          </a:prstGeom>
        </p:spPr>
      </p:pic>
    </p:spTree>
    <p:extLst>
      <p:ext uri="{BB962C8B-B14F-4D97-AF65-F5344CB8AC3E}">
        <p14:creationId xmlns:p14="http://schemas.microsoft.com/office/powerpoint/2010/main" val="407884538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63" r:id="rId3"/>
    <p:sldLayoutId id="2147483686" r:id="rId4"/>
    <p:sldLayoutId id="2147483687" r:id="rId5"/>
    <p:sldLayoutId id="2147483688" r:id="rId6"/>
    <p:sldLayoutId id="2147483689" r:id="rId7"/>
    <p:sldLayoutId id="2147483690" r:id="rId8"/>
    <p:sldLayoutId id="2147483691" r:id="rId9"/>
    <p:sldLayoutId id="2147483692" r:id="rId10"/>
  </p:sldLayoutIdLst>
  <p:transition>
    <p:fade/>
  </p:transition>
  <p:txStyles>
    <p:title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p:titleStyle>
    <p:bodyStyle>
      <a:lvl1pPr marL="257175" indent="-257175" algn="l" defTabSz="342900" rtl="0" eaLnBrk="1" latinLnBrk="0" hangingPunct="1">
        <a:spcBef>
          <a:spcPct val="20000"/>
        </a:spcBef>
        <a:buFont typeface="Arial"/>
        <a:buChar char="•"/>
        <a:defRPr sz="2100" kern="1200">
          <a:solidFill>
            <a:srgbClr val="00748D"/>
          </a:solidFill>
          <a:latin typeface="Georgia" panose="02040502050405020303" pitchFamily="18" charset="0"/>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Sentinel Medium" pitchFamily="2" charset="0"/>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Sentinel Medium" pitchFamily="2" charset="0"/>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Sentinel Medium" pitchFamily="2" charset="0"/>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Sentinel Medium" pitchFamily="2" charset="0"/>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GB" dirty="0"/>
              <a:t>Click to edit Master text styles</a:t>
            </a:r>
          </a:p>
        </p:txBody>
      </p:sp>
      <p:pic>
        <p:nvPicPr>
          <p:cNvPr id="7" name="Picture 6">
            <a:extLst>
              <a:ext uri="{FF2B5EF4-FFF2-40B4-BE49-F238E27FC236}">
                <a16:creationId xmlns:a16="http://schemas.microsoft.com/office/drawing/2014/main" id="{8F9786FF-AEAB-6842-8D71-F9A791AA7004}"/>
              </a:ext>
            </a:extLst>
          </p:cNvPr>
          <p:cNvPicPr>
            <a:picLocks noChangeAspect="1"/>
          </p:cNvPicPr>
          <p:nvPr userDrawn="1"/>
        </p:nvPicPr>
        <p:blipFill>
          <a:blip r:embed="rId12"/>
          <a:stretch>
            <a:fillRect/>
          </a:stretch>
        </p:blipFill>
        <p:spPr>
          <a:xfrm>
            <a:off x="155295" y="5629118"/>
            <a:ext cx="1141071" cy="1141071"/>
          </a:xfrm>
          <a:prstGeom prst="rect">
            <a:avLst/>
          </a:prstGeom>
        </p:spPr>
      </p:pic>
    </p:spTree>
    <p:extLst>
      <p:ext uri="{BB962C8B-B14F-4D97-AF65-F5344CB8AC3E}">
        <p14:creationId xmlns:p14="http://schemas.microsoft.com/office/powerpoint/2010/main" val="11182824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ransition>
    <p:fade/>
  </p:transition>
  <p:txStyles>
    <p:title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p:titleStyle>
    <p:bodyStyle>
      <a:lvl1pPr marL="257175" indent="-257175" algn="l" defTabSz="342900" rtl="0" eaLnBrk="1" latinLnBrk="0" hangingPunct="1">
        <a:spcBef>
          <a:spcPct val="20000"/>
        </a:spcBef>
        <a:buFont typeface="Arial"/>
        <a:buChar char="•"/>
        <a:defRPr sz="2100" kern="1200">
          <a:solidFill>
            <a:srgbClr val="00748D"/>
          </a:solidFill>
          <a:latin typeface="Georgia" panose="02040502050405020303" pitchFamily="18" charset="0"/>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Sentinel Medium" pitchFamily="2" charset="0"/>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Sentinel Medium" pitchFamily="2" charset="0"/>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Sentinel Medium" pitchFamily="2" charset="0"/>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Sentinel Medium" pitchFamily="2" charset="0"/>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GB" dirty="0"/>
              <a:t>Click to edit Master text styles</a:t>
            </a:r>
          </a:p>
        </p:txBody>
      </p:sp>
      <p:pic>
        <p:nvPicPr>
          <p:cNvPr id="7" name="Picture 6">
            <a:extLst>
              <a:ext uri="{FF2B5EF4-FFF2-40B4-BE49-F238E27FC236}">
                <a16:creationId xmlns:a16="http://schemas.microsoft.com/office/drawing/2014/main" id="{8F9786FF-AEAB-6842-8D71-F9A791AA7004}"/>
              </a:ext>
            </a:extLst>
          </p:cNvPr>
          <p:cNvPicPr>
            <a:picLocks noChangeAspect="1"/>
          </p:cNvPicPr>
          <p:nvPr userDrawn="1"/>
        </p:nvPicPr>
        <p:blipFill>
          <a:blip r:embed="rId12"/>
          <a:stretch>
            <a:fillRect/>
          </a:stretch>
        </p:blipFill>
        <p:spPr>
          <a:xfrm>
            <a:off x="155295" y="5629118"/>
            <a:ext cx="1141071" cy="1141071"/>
          </a:xfrm>
          <a:prstGeom prst="rect">
            <a:avLst/>
          </a:prstGeom>
        </p:spPr>
      </p:pic>
    </p:spTree>
    <p:extLst>
      <p:ext uri="{BB962C8B-B14F-4D97-AF65-F5344CB8AC3E}">
        <p14:creationId xmlns:p14="http://schemas.microsoft.com/office/powerpoint/2010/main" val="111828241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Lst>
  <p:txStyles>
    <p:title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p:titleStyle>
    <p:bodyStyle>
      <a:lvl1pPr marL="257175" indent="-257175" algn="l" defTabSz="342900" rtl="0" eaLnBrk="1" latinLnBrk="0" hangingPunct="1">
        <a:spcBef>
          <a:spcPct val="20000"/>
        </a:spcBef>
        <a:buFont typeface="Arial"/>
        <a:buChar char="•"/>
        <a:defRPr sz="2100" kern="1200">
          <a:solidFill>
            <a:srgbClr val="00748D"/>
          </a:solidFill>
          <a:latin typeface="Georgia" panose="02040502050405020303" pitchFamily="18" charset="0"/>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Sentinel Medium" pitchFamily="2" charset="0"/>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Sentinel Medium" pitchFamily="2" charset="0"/>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Sentinel Medium" pitchFamily="2" charset="0"/>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Sentinel Medium" pitchFamily="2" charset="0"/>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679704-36C1-427E-99C0-EE22AC4759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0393260-DE3D-DFE2-8D13-E4BD9E9086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EEBB5A-60F7-010D-3916-C5382FE58E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A09291-925C-43D3-87F1-9E7CB3DE02F0}" type="datetimeFigureOut">
              <a:rPr lang="en-GB" smtClean="0"/>
              <a:t>03/10/2023</a:t>
            </a:fld>
            <a:endParaRPr lang="en-GB"/>
          </a:p>
        </p:txBody>
      </p:sp>
      <p:sp>
        <p:nvSpPr>
          <p:cNvPr id="5" name="Footer Placeholder 4">
            <a:extLst>
              <a:ext uri="{FF2B5EF4-FFF2-40B4-BE49-F238E27FC236}">
                <a16:creationId xmlns:a16="http://schemas.microsoft.com/office/drawing/2014/main" id="{B6AC2257-6E7E-B35E-15AC-330BFAA90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BDCA5C3-2A8E-14A0-8E10-A465FA78E8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FF347F-95BD-4ECF-BA62-8C714357B790}" type="slidenum">
              <a:rPr lang="en-GB" smtClean="0"/>
              <a:t>‹#›</a:t>
            </a:fld>
            <a:endParaRPr lang="en-GB"/>
          </a:p>
        </p:txBody>
      </p:sp>
    </p:spTree>
    <p:extLst>
      <p:ext uri="{BB962C8B-B14F-4D97-AF65-F5344CB8AC3E}">
        <p14:creationId xmlns:p14="http://schemas.microsoft.com/office/powerpoint/2010/main" val="2659396026"/>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33.xml"/><Relationship Id="rId5" Type="http://schemas.openxmlformats.org/officeDocument/2006/relationships/image" Target="../media/image9.jpe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emf"/><Relationship Id="rId1" Type="http://schemas.openxmlformats.org/officeDocument/2006/relationships/slideLayout" Target="../slideLayouts/slideLayout33.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6.emf"/><Relationship Id="rId1" Type="http://schemas.openxmlformats.org/officeDocument/2006/relationships/slideLayout" Target="../slideLayouts/slideLayout33.xml"/><Relationship Id="rId5" Type="http://schemas.openxmlformats.org/officeDocument/2006/relationships/image" Target="../media/image12.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6.emf"/><Relationship Id="rId1" Type="http://schemas.openxmlformats.org/officeDocument/2006/relationships/slideLayout" Target="../slideLayouts/slideLayout33.xml"/><Relationship Id="rId5" Type="http://schemas.openxmlformats.org/officeDocument/2006/relationships/image" Target="../media/image13.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6.emf"/><Relationship Id="rId1" Type="http://schemas.openxmlformats.org/officeDocument/2006/relationships/slideLayout" Target="../slideLayouts/slideLayout33.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6.emf"/><Relationship Id="rId1" Type="http://schemas.openxmlformats.org/officeDocument/2006/relationships/slideLayout" Target="../slideLayouts/slideLayout33.xml"/><Relationship Id="rId5" Type="http://schemas.openxmlformats.org/officeDocument/2006/relationships/image" Target="../media/image14.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6.emf"/><Relationship Id="rId1" Type="http://schemas.openxmlformats.org/officeDocument/2006/relationships/slideLayout" Target="../slideLayouts/slideLayout33.xml"/><Relationship Id="rId5" Type="http://schemas.openxmlformats.org/officeDocument/2006/relationships/image" Target="../media/image15.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53.xml"/><Relationship Id="rId6" Type="http://schemas.openxmlformats.org/officeDocument/2006/relationships/diagramColors" Target="../diagrams/colors1.xml"/><Relationship Id="rId11" Type="http://schemas.openxmlformats.org/officeDocument/2006/relationships/image" Target="../media/image19.png"/><Relationship Id="rId5" Type="http://schemas.openxmlformats.org/officeDocument/2006/relationships/diagramQuickStyle" Target="../diagrams/quickStyle1.xml"/><Relationship Id="rId15" Type="http://schemas.openxmlformats.org/officeDocument/2006/relationships/image" Target="../media/image6.emf"/><Relationship Id="rId10" Type="http://schemas.openxmlformats.org/officeDocument/2006/relationships/image" Target="../media/image18.png"/><Relationship Id="rId4" Type="http://schemas.openxmlformats.org/officeDocument/2006/relationships/diagramLayout" Target="../diagrams/layout1.xml"/><Relationship Id="rId9" Type="http://schemas.openxmlformats.org/officeDocument/2006/relationships/image" Target="../media/image17.svg"/><Relationship Id="rId1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48.xml"/><Relationship Id="rId5" Type="http://schemas.openxmlformats.org/officeDocument/2006/relationships/image" Target="../media/image6.emf"/><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48.xml"/><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svg"/><Relationship Id="rId9" Type="http://schemas.openxmlformats.org/officeDocument/2006/relationships/image" Target="../media/image31.sv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43.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4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6.emf"/><Relationship Id="rId7"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43.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2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43.xml"/><Relationship Id="rId6" Type="http://schemas.openxmlformats.org/officeDocument/2006/relationships/image" Target="../media/image48.png"/><Relationship Id="rId5" Type="http://schemas.openxmlformats.org/officeDocument/2006/relationships/image" Target="../media/image47.jpeg"/><Relationship Id="rId4" Type="http://schemas.openxmlformats.org/officeDocument/2006/relationships/image" Target="../media/image6.emf"/></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3.xml"/><Relationship Id="rId1" Type="http://schemas.openxmlformats.org/officeDocument/2006/relationships/slideLayout" Target="../slideLayouts/slideLayout43.xml"/><Relationship Id="rId4" Type="http://schemas.openxmlformats.org/officeDocument/2006/relationships/image" Target="../media/image6.emf"/></Relationships>
</file>

<file path=ppt/slides/_rels/slide2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2.png"/><Relationship Id="rId7" Type="http://schemas.openxmlformats.org/officeDocument/2006/relationships/image" Target="../media/image55.jpeg"/><Relationship Id="rId2" Type="http://schemas.openxmlformats.org/officeDocument/2006/relationships/notesSlide" Target="../notesSlides/notesSlide14.xml"/><Relationship Id="rId1" Type="http://schemas.openxmlformats.org/officeDocument/2006/relationships/slideLayout" Target="../slideLayouts/slideLayout43.xml"/><Relationship Id="rId6" Type="http://schemas.openxmlformats.org/officeDocument/2006/relationships/image" Target="../media/image54.jpeg"/><Relationship Id="rId11" Type="http://schemas.openxmlformats.org/officeDocument/2006/relationships/image" Target="../media/image59.jpeg"/><Relationship Id="rId5" Type="http://schemas.openxmlformats.org/officeDocument/2006/relationships/image" Target="../media/image53.png"/><Relationship Id="rId10" Type="http://schemas.openxmlformats.org/officeDocument/2006/relationships/image" Target="../media/image58.jpeg"/><Relationship Id="rId4" Type="http://schemas.openxmlformats.org/officeDocument/2006/relationships/image" Target="../media/image6.emf"/><Relationship Id="rId9" Type="http://schemas.openxmlformats.org/officeDocument/2006/relationships/image" Target="../media/image57.jpeg"/></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2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9.xml"/><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4381C4-1E9A-6D49-867A-423996724C9B}"/>
              </a:ext>
            </a:extLst>
          </p:cNvPr>
          <p:cNvSpPr txBox="1"/>
          <p:nvPr/>
        </p:nvSpPr>
        <p:spPr>
          <a:xfrm>
            <a:off x="1837471" y="1719897"/>
            <a:ext cx="7023853" cy="286232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Tw Cen MT" panose="020B0602020104020603" pitchFamily="34" charset="0"/>
                <a:ea typeface="+mn-ea"/>
                <a:cs typeface="+mn-cs"/>
              </a:rPr>
              <a:t>CREATING ENERGY WE CAN ALL FEEL GOOD ABOUT</a:t>
            </a:r>
          </a:p>
        </p:txBody>
      </p:sp>
      <p:grpSp>
        <p:nvGrpSpPr>
          <p:cNvPr id="26" name="Group 25">
            <a:extLst>
              <a:ext uri="{FF2B5EF4-FFF2-40B4-BE49-F238E27FC236}">
                <a16:creationId xmlns:a16="http://schemas.microsoft.com/office/drawing/2014/main" id="{0F48E7D7-8C39-4ECF-B3A6-F2D027D9BD34}"/>
              </a:ext>
            </a:extLst>
          </p:cNvPr>
          <p:cNvGrpSpPr/>
          <p:nvPr/>
        </p:nvGrpSpPr>
        <p:grpSpPr>
          <a:xfrm>
            <a:off x="0" y="-217714"/>
            <a:ext cx="12268200" cy="7075714"/>
            <a:chOff x="1354294" y="1437649"/>
            <a:chExt cx="10111894" cy="5617210"/>
          </a:xfrm>
        </p:grpSpPr>
        <p:pic>
          <p:nvPicPr>
            <p:cNvPr id="4" name="Picture 3">
              <a:extLst>
                <a:ext uri="{FF2B5EF4-FFF2-40B4-BE49-F238E27FC236}">
                  <a16:creationId xmlns:a16="http://schemas.microsoft.com/office/drawing/2014/main" id="{E1C860EA-C2A7-44D6-BD07-699021360232}"/>
                </a:ext>
              </a:extLst>
            </p:cNvPr>
            <p:cNvPicPr>
              <a:picLocks noChangeAspect="1"/>
            </p:cNvPicPr>
            <p:nvPr/>
          </p:nvPicPr>
          <p:blipFill rotWithShape="1">
            <a:blip r:embed="rId3"/>
            <a:srcRect l="49645" t="18033" r="7507"/>
            <a:stretch/>
          </p:blipFill>
          <p:spPr>
            <a:xfrm>
              <a:off x="5418561" y="1437649"/>
              <a:ext cx="6047627" cy="5617210"/>
            </a:xfrm>
            <a:prstGeom prst="rect">
              <a:avLst/>
            </a:prstGeom>
          </p:spPr>
        </p:pic>
        <p:pic>
          <p:nvPicPr>
            <p:cNvPr id="9" name="Picture 8">
              <a:extLst>
                <a:ext uri="{FF2B5EF4-FFF2-40B4-BE49-F238E27FC236}">
                  <a16:creationId xmlns:a16="http://schemas.microsoft.com/office/drawing/2014/main" id="{429C0D6C-A260-4304-9967-F959CA62B47A}"/>
                </a:ext>
              </a:extLst>
            </p:cNvPr>
            <p:cNvPicPr>
              <a:picLocks noChangeAspect="1"/>
            </p:cNvPicPr>
            <p:nvPr/>
          </p:nvPicPr>
          <p:blipFill rotWithShape="1">
            <a:blip r:embed="rId3"/>
            <a:srcRect l="14605" t="18093" r="55533"/>
            <a:stretch/>
          </p:blipFill>
          <p:spPr>
            <a:xfrm>
              <a:off x="1354294" y="1437649"/>
              <a:ext cx="4217871" cy="5617210"/>
            </a:xfrm>
            <a:prstGeom prst="rect">
              <a:avLst/>
            </a:prstGeom>
          </p:spPr>
        </p:pic>
      </p:grpSp>
      <p:sp>
        <p:nvSpPr>
          <p:cNvPr id="10" name="TextBox 9">
            <a:extLst>
              <a:ext uri="{FF2B5EF4-FFF2-40B4-BE49-F238E27FC236}">
                <a16:creationId xmlns:a16="http://schemas.microsoft.com/office/drawing/2014/main" id="{516F64B8-B30E-4A27-83CC-2EB4DC30A97A}"/>
              </a:ext>
            </a:extLst>
          </p:cNvPr>
          <p:cNvSpPr txBox="1"/>
          <p:nvPr/>
        </p:nvSpPr>
        <p:spPr>
          <a:xfrm>
            <a:off x="2661726" y="1717993"/>
            <a:ext cx="6295064" cy="2308324"/>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chemeClr val="bg1"/>
                </a:solidFill>
                <a:effectLst/>
                <a:uLnTx/>
                <a:uFillTx/>
                <a:latin typeface="Tw Cen MT"/>
              </a:rPr>
              <a:t>Low Carbon Hub </a:t>
            </a:r>
            <a:r>
              <a:rPr lang="en-US" sz="7200" b="1" dirty="0">
                <a:solidFill>
                  <a:schemeClr val="bg1"/>
                </a:solidFill>
                <a:latin typeface="Tw Cen MT"/>
              </a:rPr>
              <a:t>IPS</a:t>
            </a:r>
            <a:r>
              <a:rPr kumimoji="0" lang="en-US" sz="7200" b="1" i="0" u="none" strike="noStrike" kern="1200" cap="none" spc="0" normalizeH="0" baseline="0" noProof="0" dirty="0">
                <a:ln>
                  <a:noFill/>
                </a:ln>
                <a:solidFill>
                  <a:schemeClr val="bg1"/>
                </a:solidFill>
                <a:effectLst/>
                <a:uLnTx/>
                <a:uFillTx/>
                <a:latin typeface="Tw Cen MT"/>
              </a:rPr>
              <a:t> </a:t>
            </a:r>
            <a:r>
              <a:rPr lang="en-US" sz="7200" b="1" dirty="0">
                <a:solidFill>
                  <a:schemeClr val="bg1"/>
                </a:solidFill>
                <a:latin typeface="Tw Cen MT"/>
              </a:rPr>
              <a:t>AGM</a:t>
            </a:r>
            <a:endParaRPr lang="en-US" sz="7200" b="1" i="0" u="none" strike="noStrike" kern="1200" cap="none" spc="0" normalizeH="0" baseline="0" noProof="0">
              <a:ln>
                <a:noFill/>
              </a:ln>
              <a:solidFill>
                <a:schemeClr val="bg1"/>
              </a:solidFill>
              <a:effectLst/>
              <a:uLnTx/>
              <a:uFillTx/>
              <a:latin typeface="Tw Cen MT" panose="020B0602020104020603" pitchFamily="34" charset="0"/>
            </a:endParaRPr>
          </a:p>
        </p:txBody>
      </p:sp>
      <p:pic>
        <p:nvPicPr>
          <p:cNvPr id="20" name="Picture 19" descr="A close up of a logo&#10;&#10;Description automatically generated">
            <a:extLst>
              <a:ext uri="{FF2B5EF4-FFF2-40B4-BE49-F238E27FC236}">
                <a16:creationId xmlns:a16="http://schemas.microsoft.com/office/drawing/2014/main" id="{5BE0A954-0F75-4061-BB87-84047D359A5F}"/>
              </a:ext>
            </a:extLst>
          </p:cNvPr>
          <p:cNvPicPr>
            <a:picLocks noChangeAspect="1"/>
          </p:cNvPicPr>
          <p:nvPr/>
        </p:nvPicPr>
        <p:blipFill>
          <a:blip r:embed="rId4"/>
          <a:stretch>
            <a:fillRect/>
          </a:stretch>
        </p:blipFill>
        <p:spPr>
          <a:xfrm>
            <a:off x="2431917" y="-123796"/>
            <a:ext cx="755169" cy="755169"/>
          </a:xfrm>
          <a:prstGeom prst="rect">
            <a:avLst/>
          </a:prstGeom>
        </p:spPr>
      </p:pic>
      <p:sp>
        <p:nvSpPr>
          <p:cNvPr id="24" name="TextBox 23">
            <a:extLst>
              <a:ext uri="{FF2B5EF4-FFF2-40B4-BE49-F238E27FC236}">
                <a16:creationId xmlns:a16="http://schemas.microsoft.com/office/drawing/2014/main" id="{014891D0-F735-4773-9B8A-D134198310DD}"/>
              </a:ext>
            </a:extLst>
          </p:cNvPr>
          <p:cNvSpPr txBox="1"/>
          <p:nvPr/>
        </p:nvSpPr>
        <p:spPr>
          <a:xfrm>
            <a:off x="2949138" y="-104108"/>
            <a:ext cx="6337551" cy="43858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50" b="1" i="0" u="none" strike="noStrike" kern="1200" cap="none" spc="-150" normalizeH="0" baseline="0" noProof="0" dirty="0">
                <a:ln>
                  <a:noFill/>
                </a:ln>
                <a:solidFill>
                  <a:prstClr val="white"/>
                </a:solidFill>
                <a:effectLst/>
                <a:uLnTx/>
                <a:uFillTx/>
                <a:latin typeface="Tw Cen MT" panose="020B0602020104020603" pitchFamily="34" charset="0"/>
                <a:ea typeface="+mn-ea"/>
                <a:cs typeface="+mn-cs"/>
              </a:rPr>
              <a:t>CREATING ENERGY WE CAN ALL FEEL GOOD ABOUT</a:t>
            </a:r>
          </a:p>
        </p:txBody>
      </p:sp>
      <p:sp>
        <p:nvSpPr>
          <p:cNvPr id="25" name="TextBox 24">
            <a:extLst>
              <a:ext uri="{FF2B5EF4-FFF2-40B4-BE49-F238E27FC236}">
                <a16:creationId xmlns:a16="http://schemas.microsoft.com/office/drawing/2014/main" id="{E44ED2F2-01FB-4C0E-9D38-0844BEBA72C6}"/>
              </a:ext>
            </a:extLst>
          </p:cNvPr>
          <p:cNvSpPr txBox="1"/>
          <p:nvPr/>
        </p:nvSpPr>
        <p:spPr>
          <a:xfrm>
            <a:off x="2404467" y="230586"/>
            <a:ext cx="4132219" cy="34624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38" normalizeH="0" baseline="0" noProof="0" dirty="0">
                <a:ln>
                  <a:noFill/>
                </a:ln>
                <a:solidFill>
                  <a:prstClr val="white"/>
                </a:solidFill>
                <a:effectLst/>
                <a:uLnTx/>
                <a:uFillTx/>
                <a:latin typeface="Abadi" panose="020B0604020104020204" pitchFamily="34" charset="0"/>
                <a:ea typeface="+mn-ea"/>
                <a:cs typeface="+mn-cs"/>
              </a:rPr>
              <a:t>www.lowcarbonhub.org</a:t>
            </a:r>
          </a:p>
        </p:txBody>
      </p:sp>
      <p:sp>
        <p:nvSpPr>
          <p:cNvPr id="11" name="TextBox 10">
            <a:extLst>
              <a:ext uri="{FF2B5EF4-FFF2-40B4-BE49-F238E27FC236}">
                <a16:creationId xmlns:a16="http://schemas.microsoft.com/office/drawing/2014/main" id="{68EFF672-4A66-A545-92D6-0D3140932A6D}"/>
              </a:ext>
            </a:extLst>
          </p:cNvPr>
          <p:cNvSpPr txBox="1"/>
          <p:nvPr/>
        </p:nvSpPr>
        <p:spPr>
          <a:xfrm>
            <a:off x="3509388" y="4340121"/>
            <a:ext cx="4881317" cy="461665"/>
          </a:xfrm>
          <a:prstGeom prst="rect">
            <a:avLst/>
          </a:prstGeom>
          <a:noFill/>
        </p:spPr>
        <p:txBody>
          <a:bodyPr wrap="square" lIns="91440" tIns="45720" rIns="91440" bIns="45720" rtlCol="0" anchor="t">
            <a:spAutoFit/>
          </a:bodyPr>
          <a:lstStyle/>
          <a:p>
            <a:pPr defTabSz="457200">
              <a:defRPr/>
            </a:pPr>
            <a:r>
              <a:rPr lang="en-US" sz="2400" dirty="0">
                <a:solidFill>
                  <a:schemeClr val="bg1"/>
                </a:solidFill>
                <a:latin typeface="Tw Cen MT"/>
              </a:rPr>
              <a:t>Monday, 2</a:t>
            </a:r>
            <a:r>
              <a:rPr kumimoji="0" lang="en-US" sz="2400" b="0" i="0" u="none" strike="noStrike" kern="1200" cap="none" spc="0" normalizeH="0" baseline="0" noProof="0" dirty="0">
                <a:ln>
                  <a:noFill/>
                </a:ln>
                <a:solidFill>
                  <a:schemeClr val="bg1"/>
                </a:solidFill>
                <a:effectLst/>
                <a:uLnTx/>
                <a:uFillTx/>
                <a:latin typeface="Tw Cen MT"/>
              </a:rPr>
              <a:t> October </a:t>
            </a:r>
            <a:r>
              <a:rPr lang="en-US" sz="2400" dirty="0">
                <a:solidFill>
                  <a:schemeClr val="bg1"/>
                </a:solidFill>
                <a:latin typeface="Tw Cen MT"/>
              </a:rPr>
              <a:t>2023</a:t>
            </a:r>
            <a:r>
              <a:rPr kumimoji="0" lang="en-US" sz="2400" b="0" i="0" u="none" strike="noStrike" kern="1200" cap="none" spc="0" normalizeH="0" baseline="0" noProof="0" dirty="0">
                <a:ln>
                  <a:noFill/>
                </a:ln>
                <a:solidFill>
                  <a:schemeClr val="bg1"/>
                </a:solidFill>
                <a:effectLst/>
                <a:uLnTx/>
                <a:uFillTx/>
                <a:latin typeface="Tw Cen MT"/>
              </a:rPr>
              <a:t>, </a:t>
            </a:r>
            <a:r>
              <a:rPr lang="en-US" sz="2400" dirty="0">
                <a:solidFill>
                  <a:schemeClr val="bg1"/>
                </a:solidFill>
                <a:latin typeface="Tw Cen MT"/>
              </a:rPr>
              <a:t>6:30pm </a:t>
            </a:r>
            <a:endParaRPr lang="en-US" sz="2400" b="0" i="0" u="none" strike="noStrike" kern="1200" cap="none" spc="0" normalizeH="0" baseline="0" noProof="0" dirty="0">
              <a:ln>
                <a:noFill/>
              </a:ln>
              <a:solidFill>
                <a:schemeClr val="bg1"/>
              </a:solidFill>
              <a:effectLst/>
              <a:uLnTx/>
              <a:uFillTx/>
              <a:latin typeface="Tw Cen MT" panose="020B0602020104020603" pitchFamily="34" charset="77"/>
            </a:endParaRPr>
          </a:p>
        </p:txBody>
      </p:sp>
    </p:spTree>
    <p:extLst>
      <p:ext uri="{BB962C8B-B14F-4D97-AF65-F5344CB8AC3E}">
        <p14:creationId xmlns:p14="http://schemas.microsoft.com/office/powerpoint/2010/main" val="187877877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4381C4-1E9A-6D49-867A-423996724C9B}"/>
              </a:ext>
            </a:extLst>
          </p:cNvPr>
          <p:cNvSpPr txBox="1"/>
          <p:nvPr/>
        </p:nvSpPr>
        <p:spPr>
          <a:xfrm>
            <a:off x="1837471" y="1719897"/>
            <a:ext cx="7023853" cy="286232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Tw Cen MT" panose="020B0602020104020603" pitchFamily="34" charset="0"/>
                <a:ea typeface="+mn-ea"/>
                <a:cs typeface="+mn-cs"/>
              </a:rPr>
              <a:t>CREATING ENERGY WE CAN ALL FEEL GOOD ABOUT</a:t>
            </a:r>
          </a:p>
        </p:txBody>
      </p:sp>
      <p:grpSp>
        <p:nvGrpSpPr>
          <p:cNvPr id="26" name="Group 25">
            <a:extLst>
              <a:ext uri="{FF2B5EF4-FFF2-40B4-BE49-F238E27FC236}">
                <a16:creationId xmlns:a16="http://schemas.microsoft.com/office/drawing/2014/main" id="{0F48E7D7-8C39-4ECF-B3A6-F2D027D9BD34}"/>
              </a:ext>
            </a:extLst>
          </p:cNvPr>
          <p:cNvGrpSpPr/>
          <p:nvPr/>
        </p:nvGrpSpPr>
        <p:grpSpPr>
          <a:xfrm>
            <a:off x="0" y="-217714"/>
            <a:ext cx="12268200" cy="7075714"/>
            <a:chOff x="1354294" y="1437649"/>
            <a:chExt cx="10111894" cy="5617210"/>
          </a:xfrm>
        </p:grpSpPr>
        <p:pic>
          <p:nvPicPr>
            <p:cNvPr id="4" name="Picture 3">
              <a:extLst>
                <a:ext uri="{FF2B5EF4-FFF2-40B4-BE49-F238E27FC236}">
                  <a16:creationId xmlns:a16="http://schemas.microsoft.com/office/drawing/2014/main" id="{E1C860EA-C2A7-44D6-BD07-699021360232}"/>
                </a:ext>
              </a:extLst>
            </p:cNvPr>
            <p:cNvPicPr>
              <a:picLocks noChangeAspect="1"/>
            </p:cNvPicPr>
            <p:nvPr/>
          </p:nvPicPr>
          <p:blipFill rotWithShape="1">
            <a:blip r:embed="rId3"/>
            <a:srcRect l="49645" t="18033" r="7507"/>
            <a:stretch/>
          </p:blipFill>
          <p:spPr>
            <a:xfrm>
              <a:off x="5418561" y="1437649"/>
              <a:ext cx="6047627" cy="5617210"/>
            </a:xfrm>
            <a:prstGeom prst="rect">
              <a:avLst/>
            </a:prstGeom>
          </p:spPr>
        </p:pic>
        <p:pic>
          <p:nvPicPr>
            <p:cNvPr id="9" name="Picture 8">
              <a:extLst>
                <a:ext uri="{FF2B5EF4-FFF2-40B4-BE49-F238E27FC236}">
                  <a16:creationId xmlns:a16="http://schemas.microsoft.com/office/drawing/2014/main" id="{429C0D6C-A260-4304-9967-F959CA62B47A}"/>
                </a:ext>
              </a:extLst>
            </p:cNvPr>
            <p:cNvPicPr>
              <a:picLocks noChangeAspect="1"/>
            </p:cNvPicPr>
            <p:nvPr/>
          </p:nvPicPr>
          <p:blipFill rotWithShape="1">
            <a:blip r:embed="rId3"/>
            <a:srcRect l="14605" t="18093" r="55533"/>
            <a:stretch/>
          </p:blipFill>
          <p:spPr>
            <a:xfrm>
              <a:off x="1354294" y="1437649"/>
              <a:ext cx="4217871" cy="5617210"/>
            </a:xfrm>
            <a:prstGeom prst="rect">
              <a:avLst/>
            </a:prstGeom>
          </p:spPr>
        </p:pic>
      </p:grpSp>
      <p:sp>
        <p:nvSpPr>
          <p:cNvPr id="10" name="TextBox 9">
            <a:extLst>
              <a:ext uri="{FF2B5EF4-FFF2-40B4-BE49-F238E27FC236}">
                <a16:creationId xmlns:a16="http://schemas.microsoft.com/office/drawing/2014/main" id="{516F64B8-B30E-4A27-83CC-2EB4DC30A97A}"/>
              </a:ext>
            </a:extLst>
          </p:cNvPr>
          <p:cNvSpPr txBox="1"/>
          <p:nvPr/>
        </p:nvSpPr>
        <p:spPr>
          <a:xfrm>
            <a:off x="2661726" y="2395326"/>
            <a:ext cx="6295064" cy="1200329"/>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200" b="1" dirty="0">
                <a:solidFill>
                  <a:schemeClr val="bg1"/>
                </a:solidFill>
                <a:latin typeface="Tw Cen MT"/>
              </a:rPr>
              <a:t>Welcome!</a:t>
            </a:r>
            <a:endParaRPr lang="en-US" sz="7200" b="1" i="0" u="none" strike="noStrike" kern="1200" cap="none" spc="0" normalizeH="0" baseline="0" noProof="0" dirty="0">
              <a:ln>
                <a:noFill/>
              </a:ln>
              <a:solidFill>
                <a:schemeClr val="bg1"/>
              </a:solidFill>
              <a:effectLst/>
              <a:uLnTx/>
              <a:uFillTx/>
              <a:latin typeface="Tw Cen MT" panose="020B0602020104020603" pitchFamily="34" charset="0"/>
            </a:endParaRPr>
          </a:p>
        </p:txBody>
      </p:sp>
      <p:pic>
        <p:nvPicPr>
          <p:cNvPr id="20" name="Picture 19" descr="A close up of a logo&#10;&#10;Description automatically generated">
            <a:extLst>
              <a:ext uri="{FF2B5EF4-FFF2-40B4-BE49-F238E27FC236}">
                <a16:creationId xmlns:a16="http://schemas.microsoft.com/office/drawing/2014/main" id="{5BE0A954-0F75-4061-BB87-84047D359A5F}"/>
              </a:ext>
            </a:extLst>
          </p:cNvPr>
          <p:cNvPicPr>
            <a:picLocks noChangeAspect="1"/>
          </p:cNvPicPr>
          <p:nvPr/>
        </p:nvPicPr>
        <p:blipFill>
          <a:blip r:embed="rId4"/>
          <a:stretch>
            <a:fillRect/>
          </a:stretch>
        </p:blipFill>
        <p:spPr>
          <a:xfrm>
            <a:off x="2431917" y="-123796"/>
            <a:ext cx="755169" cy="755169"/>
          </a:xfrm>
          <a:prstGeom prst="rect">
            <a:avLst/>
          </a:prstGeom>
        </p:spPr>
      </p:pic>
      <p:sp>
        <p:nvSpPr>
          <p:cNvPr id="24" name="TextBox 23">
            <a:extLst>
              <a:ext uri="{FF2B5EF4-FFF2-40B4-BE49-F238E27FC236}">
                <a16:creationId xmlns:a16="http://schemas.microsoft.com/office/drawing/2014/main" id="{014891D0-F735-4773-9B8A-D134198310DD}"/>
              </a:ext>
            </a:extLst>
          </p:cNvPr>
          <p:cNvSpPr txBox="1"/>
          <p:nvPr/>
        </p:nvSpPr>
        <p:spPr>
          <a:xfrm>
            <a:off x="2949138" y="-104108"/>
            <a:ext cx="6337551" cy="43858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50" b="1" i="0" u="none" strike="noStrike" kern="1200" cap="none" spc="-150" normalizeH="0" baseline="0" noProof="0" dirty="0">
                <a:ln>
                  <a:noFill/>
                </a:ln>
                <a:solidFill>
                  <a:prstClr val="white"/>
                </a:solidFill>
                <a:effectLst/>
                <a:uLnTx/>
                <a:uFillTx/>
                <a:latin typeface="Tw Cen MT" panose="020B0602020104020603" pitchFamily="34" charset="0"/>
                <a:ea typeface="+mn-ea"/>
                <a:cs typeface="+mn-cs"/>
              </a:rPr>
              <a:t>CREATING ENERGY WE CAN ALL FEEL GOOD ABOUT</a:t>
            </a:r>
          </a:p>
        </p:txBody>
      </p:sp>
      <p:sp>
        <p:nvSpPr>
          <p:cNvPr id="25" name="TextBox 24">
            <a:extLst>
              <a:ext uri="{FF2B5EF4-FFF2-40B4-BE49-F238E27FC236}">
                <a16:creationId xmlns:a16="http://schemas.microsoft.com/office/drawing/2014/main" id="{E44ED2F2-01FB-4C0E-9D38-0844BEBA72C6}"/>
              </a:ext>
            </a:extLst>
          </p:cNvPr>
          <p:cNvSpPr txBox="1"/>
          <p:nvPr/>
        </p:nvSpPr>
        <p:spPr>
          <a:xfrm>
            <a:off x="2404467" y="230586"/>
            <a:ext cx="4132219" cy="34624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38" normalizeH="0" baseline="0" noProof="0" dirty="0">
                <a:ln>
                  <a:noFill/>
                </a:ln>
                <a:solidFill>
                  <a:prstClr val="white"/>
                </a:solidFill>
                <a:effectLst/>
                <a:uLnTx/>
                <a:uFillTx/>
                <a:latin typeface="Abadi" panose="020B0604020104020204" pitchFamily="34" charset="0"/>
                <a:ea typeface="+mn-ea"/>
                <a:cs typeface="+mn-cs"/>
              </a:rPr>
              <a:t>www.lowcarbonhub.org</a:t>
            </a:r>
          </a:p>
        </p:txBody>
      </p:sp>
      <p:sp>
        <p:nvSpPr>
          <p:cNvPr id="11" name="TextBox 10">
            <a:extLst>
              <a:ext uri="{FF2B5EF4-FFF2-40B4-BE49-F238E27FC236}">
                <a16:creationId xmlns:a16="http://schemas.microsoft.com/office/drawing/2014/main" id="{68EFF672-4A66-A545-92D6-0D3140932A6D}"/>
              </a:ext>
            </a:extLst>
          </p:cNvPr>
          <p:cNvSpPr txBox="1"/>
          <p:nvPr/>
        </p:nvSpPr>
        <p:spPr>
          <a:xfrm>
            <a:off x="3509388" y="4340121"/>
            <a:ext cx="4881317" cy="461665"/>
          </a:xfrm>
          <a:prstGeom prst="rect">
            <a:avLst/>
          </a:prstGeom>
          <a:noFill/>
        </p:spPr>
        <p:txBody>
          <a:bodyPr wrap="square" lIns="91440" tIns="45720" rIns="91440" bIns="45720" rtlCol="0" anchor="t">
            <a:spAutoFit/>
          </a:bodyPr>
          <a:lstStyle/>
          <a:p>
            <a:pPr defTabSz="457200">
              <a:defRPr/>
            </a:pPr>
            <a:endParaRPr lang="en-US" sz="2400" b="0" i="0" u="none" strike="noStrike" kern="1200" cap="none" spc="0" normalizeH="0" baseline="0" noProof="0" dirty="0">
              <a:ln>
                <a:noFill/>
              </a:ln>
              <a:solidFill>
                <a:schemeClr val="bg1"/>
              </a:solidFill>
              <a:effectLst/>
              <a:uLnTx/>
              <a:uFillTx/>
              <a:latin typeface="Tw Cen MT" panose="020B0602020104020603" pitchFamily="34" charset="77"/>
            </a:endParaRPr>
          </a:p>
        </p:txBody>
      </p:sp>
    </p:spTree>
    <p:extLst>
      <p:ext uri="{BB962C8B-B14F-4D97-AF65-F5344CB8AC3E}">
        <p14:creationId xmlns:p14="http://schemas.microsoft.com/office/powerpoint/2010/main" val="20959772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B09C6-BDA4-3D48-9C91-0BF0671BF989}"/>
              </a:ext>
            </a:extLst>
          </p:cNvPr>
          <p:cNvSpPr>
            <a:spLocks noGrp="1"/>
          </p:cNvSpPr>
          <p:nvPr>
            <p:ph type="title"/>
          </p:nvPr>
        </p:nvSpPr>
        <p:spPr/>
        <p:txBody>
          <a:bodyPr/>
          <a:lstStyle/>
          <a:p>
            <a:r>
              <a:rPr lang="en-US" b="1" dirty="0">
                <a:solidFill>
                  <a:srgbClr val="25CE7B"/>
                </a:solidFill>
                <a:latin typeface="Tw Cen MT" panose="020B0602020104020603" pitchFamily="34" charset="0"/>
              </a:rPr>
              <a:t>AGENDA</a:t>
            </a:r>
            <a:endParaRPr lang="en-US" dirty="0"/>
          </a:p>
        </p:txBody>
      </p:sp>
      <p:sp>
        <p:nvSpPr>
          <p:cNvPr id="10" name="Rectangle 9">
            <a:extLst>
              <a:ext uri="{FF2B5EF4-FFF2-40B4-BE49-F238E27FC236}">
                <a16:creationId xmlns:a16="http://schemas.microsoft.com/office/drawing/2014/main" id="{90235BA0-F8E4-B1BA-CBA0-CD4E2020EB28}"/>
              </a:ext>
            </a:extLst>
          </p:cNvPr>
          <p:cNvSpPr/>
          <p:nvPr/>
        </p:nvSpPr>
        <p:spPr>
          <a:xfrm>
            <a:off x="5181600" y="3428082"/>
            <a:ext cx="5943600" cy="325050"/>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88FF893D-05C6-D819-F0CB-9100A4A48C92}"/>
              </a:ext>
            </a:extLst>
          </p:cNvPr>
          <p:cNvSpPr/>
          <p:nvPr/>
        </p:nvSpPr>
        <p:spPr>
          <a:xfrm>
            <a:off x="5181600" y="3657600"/>
            <a:ext cx="914400" cy="304800"/>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graphicFrame>
        <p:nvGraphicFramePr>
          <p:cNvPr id="6" name="Table 5">
            <a:extLst>
              <a:ext uri="{FF2B5EF4-FFF2-40B4-BE49-F238E27FC236}">
                <a16:creationId xmlns:a16="http://schemas.microsoft.com/office/drawing/2014/main" id="{21BDBFDF-E02F-9D3E-DE43-6188618156CA}"/>
              </a:ext>
            </a:extLst>
          </p:cNvPr>
          <p:cNvGraphicFramePr>
            <a:graphicFrameLocks noGrp="1"/>
          </p:cNvGraphicFramePr>
          <p:nvPr>
            <p:extLst>
              <p:ext uri="{D42A27DB-BD31-4B8C-83A1-F6EECF244321}">
                <p14:modId xmlns:p14="http://schemas.microsoft.com/office/powerpoint/2010/main" val="664460091"/>
              </p:ext>
            </p:extLst>
          </p:nvPr>
        </p:nvGraphicFramePr>
        <p:xfrm>
          <a:off x="1693333" y="1291167"/>
          <a:ext cx="8806038" cy="5009448"/>
        </p:xfrm>
        <a:graphic>
          <a:graphicData uri="http://schemas.openxmlformats.org/drawingml/2006/table">
            <a:tbl>
              <a:tblPr firstRow="1" bandRow="1">
                <a:tableStyleId>{1FECB4D8-DB02-4DC6-A0A2-4F2EBAE1DC90}</a:tableStyleId>
              </a:tblPr>
              <a:tblGrid>
                <a:gridCol w="1150937">
                  <a:extLst>
                    <a:ext uri="{9D8B030D-6E8A-4147-A177-3AD203B41FA5}">
                      <a16:colId xmlns:a16="http://schemas.microsoft.com/office/drawing/2014/main" val="702999851"/>
                    </a:ext>
                  </a:extLst>
                </a:gridCol>
                <a:gridCol w="5070638">
                  <a:extLst>
                    <a:ext uri="{9D8B030D-6E8A-4147-A177-3AD203B41FA5}">
                      <a16:colId xmlns:a16="http://schemas.microsoft.com/office/drawing/2014/main" val="1304489529"/>
                    </a:ext>
                  </a:extLst>
                </a:gridCol>
                <a:gridCol w="2584463">
                  <a:extLst>
                    <a:ext uri="{9D8B030D-6E8A-4147-A177-3AD203B41FA5}">
                      <a16:colId xmlns:a16="http://schemas.microsoft.com/office/drawing/2014/main" val="1897375610"/>
                    </a:ext>
                  </a:extLst>
                </a:gridCol>
              </a:tblGrid>
              <a:tr h="433215">
                <a:tc>
                  <a:txBody>
                    <a:bodyPr/>
                    <a:lstStyle/>
                    <a:p>
                      <a:pPr lvl="0">
                        <a:buNone/>
                      </a:pPr>
                      <a:r>
                        <a:rPr lang="en-GB" sz="1600" dirty="0"/>
                        <a:t>Time</a:t>
                      </a:r>
                      <a:endParaRPr lang="en-US"/>
                    </a:p>
                  </a:txBody>
                  <a:tcPr>
                    <a:solidFill>
                      <a:srgbClr val="24CE7B"/>
                    </a:solidFill>
                  </a:tcPr>
                </a:tc>
                <a:tc>
                  <a:txBody>
                    <a:bodyPr/>
                    <a:lstStyle/>
                    <a:p>
                      <a:r>
                        <a:rPr lang="en-GB" sz="1600" dirty="0"/>
                        <a:t>Section</a:t>
                      </a:r>
                    </a:p>
                  </a:txBody>
                  <a:tcPr>
                    <a:solidFill>
                      <a:srgbClr val="24CE7B"/>
                    </a:solidFill>
                  </a:tcPr>
                </a:tc>
                <a:tc>
                  <a:txBody>
                    <a:bodyPr/>
                    <a:lstStyle/>
                    <a:p>
                      <a:r>
                        <a:rPr lang="en-GB" sz="1600" dirty="0"/>
                        <a:t>Speaker</a:t>
                      </a:r>
                    </a:p>
                  </a:txBody>
                  <a:tcPr>
                    <a:solidFill>
                      <a:srgbClr val="24CE7B"/>
                    </a:solidFill>
                  </a:tcPr>
                </a:tc>
                <a:extLst>
                  <a:ext uri="{0D108BD9-81ED-4DB2-BD59-A6C34878D82A}">
                    <a16:rowId xmlns:a16="http://schemas.microsoft.com/office/drawing/2014/main" val="3006190697"/>
                  </a:ext>
                </a:extLst>
              </a:tr>
              <a:tr h="433215">
                <a:tc>
                  <a:txBody>
                    <a:bodyPr/>
                    <a:lstStyle/>
                    <a:p>
                      <a:pPr lvl="0">
                        <a:buNone/>
                      </a:pPr>
                      <a:r>
                        <a:rPr lang="en-GB" sz="1600" b="0" i="0" u="none" strike="noStrike" noProof="0" dirty="0">
                          <a:solidFill>
                            <a:srgbClr val="000000"/>
                          </a:solidFill>
                          <a:latin typeface="Calibri"/>
                        </a:rPr>
                        <a:t>18:30</a:t>
                      </a:r>
                    </a:p>
                  </a:txBody>
                  <a:tcPr>
                    <a:solidFill>
                      <a:srgbClr val="CCEA7E">
                        <a:alpha val="45000"/>
                      </a:srgbClr>
                    </a:solidFill>
                  </a:tcPr>
                </a:tc>
                <a:tc>
                  <a:txBody>
                    <a:bodyPr/>
                    <a:lstStyle/>
                    <a:p>
                      <a:pPr lvl="0">
                        <a:buNone/>
                      </a:pPr>
                      <a:r>
                        <a:rPr lang="en-GB" sz="1600" b="0" i="0" u="none" strike="noStrike" noProof="0" dirty="0">
                          <a:solidFill>
                            <a:srgbClr val="000000"/>
                          </a:solidFill>
                          <a:latin typeface="Calibri"/>
                        </a:rPr>
                        <a:t>Introductions, attendance &amp; apologies</a:t>
                      </a:r>
                    </a:p>
                  </a:txBody>
                  <a:tcPr>
                    <a:solidFill>
                      <a:srgbClr val="CCEA7E">
                        <a:alpha val="45000"/>
                      </a:srgbClr>
                    </a:solidFill>
                  </a:tcPr>
                </a:tc>
                <a:tc>
                  <a:txBody>
                    <a:bodyPr/>
                    <a:lstStyle/>
                    <a:p>
                      <a:pPr lvl="0">
                        <a:buNone/>
                      </a:pPr>
                      <a:r>
                        <a:rPr lang="en-GB" sz="1600" b="0" i="0" u="none" strike="noStrike" noProof="0" dirty="0">
                          <a:solidFill>
                            <a:srgbClr val="000000"/>
                          </a:solidFill>
                          <a:latin typeface="Calibri"/>
                        </a:rPr>
                        <a:t>Steve Drummond</a:t>
                      </a:r>
                    </a:p>
                  </a:txBody>
                  <a:tcPr>
                    <a:solidFill>
                      <a:srgbClr val="CCEA7E">
                        <a:alpha val="45000"/>
                      </a:srgbClr>
                    </a:solidFill>
                  </a:tcPr>
                </a:tc>
                <a:extLst>
                  <a:ext uri="{0D108BD9-81ED-4DB2-BD59-A6C34878D82A}">
                    <a16:rowId xmlns:a16="http://schemas.microsoft.com/office/drawing/2014/main" val="3592575022"/>
                  </a:ext>
                </a:extLst>
              </a:tr>
              <a:tr h="433215">
                <a:tc>
                  <a:txBody>
                    <a:bodyPr/>
                    <a:lstStyle/>
                    <a:p>
                      <a:pPr lvl="0">
                        <a:buNone/>
                      </a:pPr>
                      <a:r>
                        <a:rPr lang="en-GB" sz="1600" b="0" i="0" u="none" strike="noStrike" noProof="0" dirty="0">
                          <a:solidFill>
                            <a:srgbClr val="000000"/>
                          </a:solidFill>
                          <a:latin typeface="Calibri"/>
                        </a:rPr>
                        <a:t>18:40</a:t>
                      </a:r>
                    </a:p>
                  </a:txBody>
                  <a:tcPr/>
                </a:tc>
                <a:tc>
                  <a:txBody>
                    <a:bodyPr/>
                    <a:lstStyle/>
                    <a:p>
                      <a:pPr lvl="0">
                        <a:buNone/>
                      </a:pPr>
                      <a:r>
                        <a:rPr lang="en-GB" sz="1600" b="0" i="0" u="none" strike="noStrike" noProof="0" dirty="0">
                          <a:solidFill>
                            <a:srgbClr val="000000"/>
                          </a:solidFill>
                          <a:latin typeface="Calibri"/>
                        </a:rPr>
                        <a:t>Renewables Portfolio - Generation review</a:t>
                      </a:r>
                      <a:endParaRPr lang="en-US" sz="1600" dirty="0"/>
                    </a:p>
                  </a:txBody>
                  <a:tcPr/>
                </a:tc>
                <a:tc>
                  <a:txBody>
                    <a:bodyPr/>
                    <a:lstStyle/>
                    <a:p>
                      <a:pPr lvl="0">
                        <a:buNone/>
                      </a:pPr>
                      <a:r>
                        <a:rPr lang="en-GB" sz="1600" b="0" i="0" u="none" strike="noStrike" noProof="0" dirty="0">
                          <a:solidFill>
                            <a:srgbClr val="000000"/>
                          </a:solidFill>
                          <a:latin typeface="Calibri"/>
                        </a:rPr>
                        <a:t>Tim Jones </a:t>
                      </a:r>
                      <a:endParaRPr lang="en-US" sz="1600"/>
                    </a:p>
                  </a:txBody>
                  <a:tcPr/>
                </a:tc>
                <a:extLst>
                  <a:ext uri="{0D108BD9-81ED-4DB2-BD59-A6C34878D82A}">
                    <a16:rowId xmlns:a16="http://schemas.microsoft.com/office/drawing/2014/main" val="2665226134"/>
                  </a:ext>
                </a:extLst>
              </a:tr>
              <a:tr h="433215">
                <a:tc>
                  <a:txBody>
                    <a:bodyPr/>
                    <a:lstStyle/>
                    <a:p>
                      <a:pPr lvl="0">
                        <a:buNone/>
                      </a:pPr>
                      <a:r>
                        <a:rPr lang="en-GB" sz="1600" b="0" i="0" u="none" strike="noStrike" noProof="0" dirty="0">
                          <a:solidFill>
                            <a:srgbClr val="000000"/>
                          </a:solidFill>
                          <a:latin typeface="Calibri"/>
                        </a:rPr>
                        <a:t>18:48</a:t>
                      </a:r>
                    </a:p>
                  </a:txBody>
                  <a:tcPr>
                    <a:solidFill>
                      <a:srgbClr val="CCEA7E">
                        <a:alpha val="45000"/>
                      </a:srgbClr>
                    </a:solidFill>
                  </a:tcPr>
                </a:tc>
                <a:tc>
                  <a:txBody>
                    <a:bodyPr/>
                    <a:lstStyle/>
                    <a:p>
                      <a:pPr lvl="0">
                        <a:buNone/>
                      </a:pPr>
                      <a:r>
                        <a:rPr lang="en-GB" sz="1600" b="0" i="0" u="none" strike="noStrike" noProof="0" dirty="0">
                          <a:solidFill>
                            <a:srgbClr val="000000"/>
                          </a:solidFill>
                          <a:latin typeface="Calibri"/>
                        </a:rPr>
                        <a:t>Smart Energy Systems – understanding the challenge</a:t>
                      </a:r>
                      <a:endParaRPr lang="en-US" sz="1600" dirty="0"/>
                    </a:p>
                  </a:txBody>
                  <a:tcPr>
                    <a:solidFill>
                      <a:srgbClr val="CCEA7E">
                        <a:alpha val="45000"/>
                      </a:srgbClr>
                    </a:solidFill>
                  </a:tcPr>
                </a:tc>
                <a:tc>
                  <a:txBody>
                    <a:bodyPr/>
                    <a:lstStyle/>
                    <a:p>
                      <a:pPr lvl="0">
                        <a:buNone/>
                      </a:pPr>
                      <a:r>
                        <a:rPr lang="en-GB" sz="1600" b="0" i="0" u="none" strike="noStrike" noProof="0" dirty="0">
                          <a:solidFill>
                            <a:srgbClr val="000000"/>
                          </a:solidFill>
                          <a:latin typeface="Calibri"/>
                        </a:rPr>
                        <a:t>Mairi Brookes </a:t>
                      </a:r>
                      <a:endParaRPr lang="en-US" sz="1600"/>
                    </a:p>
                  </a:txBody>
                  <a:tcPr>
                    <a:solidFill>
                      <a:srgbClr val="CCEA7E">
                        <a:alpha val="45000"/>
                      </a:srgbClr>
                    </a:solidFill>
                  </a:tcPr>
                </a:tc>
                <a:extLst>
                  <a:ext uri="{0D108BD9-81ED-4DB2-BD59-A6C34878D82A}">
                    <a16:rowId xmlns:a16="http://schemas.microsoft.com/office/drawing/2014/main" val="1923494990"/>
                  </a:ext>
                </a:extLst>
              </a:tr>
              <a:tr h="433215">
                <a:tc>
                  <a:txBody>
                    <a:bodyPr/>
                    <a:lstStyle/>
                    <a:p>
                      <a:pPr lvl="0">
                        <a:buNone/>
                      </a:pPr>
                      <a:r>
                        <a:rPr lang="en-GB" sz="1600" b="0" i="0" u="none" strike="noStrike" noProof="0" dirty="0">
                          <a:solidFill>
                            <a:srgbClr val="000000"/>
                          </a:solidFill>
                          <a:latin typeface="Calibri"/>
                        </a:rPr>
                        <a:t>18:55</a:t>
                      </a:r>
                    </a:p>
                  </a:txBody>
                  <a:tcPr/>
                </a:tc>
                <a:tc>
                  <a:txBody>
                    <a:bodyPr/>
                    <a:lstStyle/>
                    <a:p>
                      <a:r>
                        <a:rPr lang="en-GB" sz="1600" dirty="0"/>
                        <a:t>Communities in Action</a:t>
                      </a:r>
                    </a:p>
                  </a:txBody>
                  <a:tcPr/>
                </a:tc>
                <a:tc>
                  <a:txBody>
                    <a:bodyPr/>
                    <a:lstStyle/>
                    <a:p>
                      <a:r>
                        <a:rPr lang="en-GB" sz="1600" dirty="0"/>
                        <a:t>Al Kitchen</a:t>
                      </a:r>
                    </a:p>
                  </a:txBody>
                  <a:tcPr/>
                </a:tc>
                <a:extLst>
                  <a:ext uri="{0D108BD9-81ED-4DB2-BD59-A6C34878D82A}">
                    <a16:rowId xmlns:a16="http://schemas.microsoft.com/office/drawing/2014/main" val="66965283"/>
                  </a:ext>
                </a:extLst>
              </a:tr>
              <a:tr h="433215">
                <a:tc>
                  <a:txBody>
                    <a:bodyPr/>
                    <a:lstStyle/>
                    <a:p>
                      <a:pPr lvl="0">
                        <a:buNone/>
                      </a:pPr>
                      <a:r>
                        <a:rPr lang="en-GB" sz="1600" b="0" i="0" u="none" strike="noStrike" noProof="0" dirty="0">
                          <a:solidFill>
                            <a:srgbClr val="000000"/>
                          </a:solidFill>
                          <a:latin typeface="Calibri"/>
                        </a:rPr>
                        <a:t>19:01</a:t>
                      </a:r>
                    </a:p>
                  </a:txBody>
                  <a:tcPr>
                    <a:solidFill>
                      <a:srgbClr val="CCEA7E">
                        <a:alpha val="45000"/>
                      </a:srgbClr>
                    </a:solidFill>
                  </a:tcPr>
                </a:tc>
                <a:tc>
                  <a:txBody>
                    <a:bodyPr/>
                    <a:lstStyle/>
                    <a:p>
                      <a:pPr lvl="0">
                        <a:buNone/>
                      </a:pPr>
                      <a:r>
                        <a:rPr lang="en-GB" sz="1600" b="0" i="0" u="none" strike="noStrike" noProof="0" dirty="0">
                          <a:solidFill>
                            <a:srgbClr val="000000"/>
                          </a:solidFill>
                          <a:latin typeface="Calibri"/>
                        </a:rPr>
                        <a:t>Treasurer’s Report and Q&amp;A</a:t>
                      </a:r>
                      <a:endParaRPr lang="en-US" sz="1600" dirty="0"/>
                    </a:p>
                  </a:txBody>
                  <a:tcPr>
                    <a:solidFill>
                      <a:srgbClr val="CCEA7E">
                        <a:alpha val="45000"/>
                      </a:srgbClr>
                    </a:solidFill>
                  </a:tcPr>
                </a:tc>
                <a:tc>
                  <a:txBody>
                    <a:bodyPr/>
                    <a:lstStyle/>
                    <a:p>
                      <a:r>
                        <a:rPr lang="en-GB" sz="1600" dirty="0"/>
                        <a:t>Luke Marion</a:t>
                      </a:r>
                    </a:p>
                  </a:txBody>
                  <a:tcPr>
                    <a:solidFill>
                      <a:srgbClr val="CCEA7E">
                        <a:alpha val="45000"/>
                      </a:srgbClr>
                    </a:solidFill>
                  </a:tcPr>
                </a:tc>
                <a:extLst>
                  <a:ext uri="{0D108BD9-81ED-4DB2-BD59-A6C34878D82A}">
                    <a16:rowId xmlns:a16="http://schemas.microsoft.com/office/drawing/2014/main" val="546830906"/>
                  </a:ext>
                </a:extLst>
              </a:tr>
              <a:tr h="833943">
                <a:tc>
                  <a:txBody>
                    <a:bodyPr/>
                    <a:lstStyle/>
                    <a:p>
                      <a:pPr lvl="0">
                        <a:buNone/>
                      </a:pPr>
                      <a:r>
                        <a:rPr lang="en-GB" sz="1600" b="0" i="0" u="none" strike="noStrike" noProof="0" dirty="0">
                          <a:solidFill>
                            <a:srgbClr val="000000"/>
                          </a:solidFill>
                          <a:latin typeface="Calibri"/>
                        </a:rPr>
                        <a:t>19:15</a:t>
                      </a:r>
                    </a:p>
                  </a:txBody>
                  <a:tcPr/>
                </a:tc>
                <a:tc>
                  <a:txBody>
                    <a:bodyPr/>
                    <a:lstStyle/>
                    <a:p>
                      <a:pPr lvl="0" algn="l">
                        <a:lnSpc>
                          <a:spcPct val="100000"/>
                        </a:lnSpc>
                        <a:spcBef>
                          <a:spcPts val="0"/>
                        </a:spcBef>
                        <a:spcAft>
                          <a:spcPts val="0"/>
                        </a:spcAft>
                        <a:buNone/>
                      </a:pPr>
                      <a:r>
                        <a:rPr lang="en-GB" sz="1600" b="0" i="0" u="none" strike="noStrike" noProof="0" dirty="0">
                          <a:latin typeface="Calibri"/>
                        </a:rPr>
                        <a:t>Looking Forward</a:t>
                      </a:r>
                    </a:p>
                    <a:p>
                      <a:pPr marL="285750" lvl="0" indent="-285750" algn="l">
                        <a:lnSpc>
                          <a:spcPct val="100000"/>
                        </a:lnSpc>
                        <a:spcBef>
                          <a:spcPts val="0"/>
                        </a:spcBef>
                        <a:spcAft>
                          <a:spcPts val="0"/>
                        </a:spcAft>
                        <a:buFont typeface="Arial"/>
                        <a:buChar char="•"/>
                      </a:pPr>
                      <a:r>
                        <a:rPr lang="en-GB" sz="1400" b="0" i="0" u="none" strike="noStrike" noProof="0" dirty="0">
                          <a:latin typeface="Calibri"/>
                        </a:rPr>
                        <a:t>What does the Hub to help catalyse a sustainable future?</a:t>
                      </a:r>
                    </a:p>
                    <a:p>
                      <a:pPr marL="285750" lvl="0" indent="-285750" algn="l">
                        <a:lnSpc>
                          <a:spcPct val="100000"/>
                        </a:lnSpc>
                        <a:spcBef>
                          <a:spcPts val="0"/>
                        </a:spcBef>
                        <a:spcAft>
                          <a:spcPts val="0"/>
                        </a:spcAft>
                        <a:buFont typeface="Arial"/>
                        <a:buChar char="•"/>
                      </a:pPr>
                      <a:r>
                        <a:rPr lang="en-GB" sz="1400" b="0" i="0" u="none" strike="noStrike" noProof="0" dirty="0">
                          <a:latin typeface="Calibri"/>
                        </a:rPr>
                        <a:t>How do we make the Hub match-fit for delivering the vision?</a:t>
                      </a:r>
                    </a:p>
                  </a:txBody>
                  <a:tcPr/>
                </a:tc>
                <a:tc>
                  <a:txBody>
                    <a:bodyPr/>
                    <a:lstStyle/>
                    <a:p>
                      <a:r>
                        <a:rPr lang="en-GB" sz="1600" dirty="0"/>
                        <a:t>Barbara Hammond                 &amp; Steve Drummond</a:t>
                      </a:r>
                    </a:p>
                  </a:txBody>
                  <a:tcPr/>
                </a:tc>
                <a:extLst>
                  <a:ext uri="{0D108BD9-81ED-4DB2-BD59-A6C34878D82A}">
                    <a16:rowId xmlns:a16="http://schemas.microsoft.com/office/drawing/2014/main" val="2798281976"/>
                  </a:ext>
                </a:extLst>
              </a:tr>
              <a:tr h="381000">
                <a:tc>
                  <a:txBody>
                    <a:bodyPr/>
                    <a:lstStyle/>
                    <a:p>
                      <a:pPr lvl="0">
                        <a:buNone/>
                      </a:pPr>
                      <a:r>
                        <a:rPr lang="en-GB" sz="1600" b="0" i="0" u="none" strike="noStrike" noProof="0" dirty="0">
                          <a:solidFill>
                            <a:srgbClr val="000000"/>
                          </a:solidFill>
                          <a:latin typeface="Calibri"/>
                        </a:rPr>
                        <a:t>19:35</a:t>
                      </a:r>
                    </a:p>
                  </a:txBody>
                  <a:tcPr>
                    <a:solidFill>
                      <a:srgbClr val="CCEA7E">
                        <a:alpha val="45000"/>
                      </a:srgbClr>
                    </a:solidFill>
                  </a:tcPr>
                </a:tc>
                <a:tc>
                  <a:txBody>
                    <a:bodyPr/>
                    <a:lstStyle/>
                    <a:p>
                      <a:pPr lvl="0" algn="l">
                        <a:lnSpc>
                          <a:spcPct val="100000"/>
                        </a:lnSpc>
                        <a:spcBef>
                          <a:spcPts val="0"/>
                        </a:spcBef>
                        <a:spcAft>
                          <a:spcPts val="0"/>
                        </a:spcAft>
                        <a:buNone/>
                      </a:pPr>
                      <a:r>
                        <a:rPr lang="en-GB" sz="1400" b="0" i="0" u="none" strike="noStrike" noProof="0" dirty="0">
                          <a:latin typeface="Calibri"/>
                        </a:rPr>
                        <a:t>Q&amp;A</a:t>
                      </a:r>
                    </a:p>
                  </a:txBody>
                  <a:tcPr>
                    <a:solidFill>
                      <a:srgbClr val="CCEA7E">
                        <a:alpha val="45000"/>
                      </a:srgbClr>
                    </a:solidFill>
                  </a:tcPr>
                </a:tc>
                <a:tc>
                  <a:txBody>
                    <a:bodyPr/>
                    <a:lstStyle/>
                    <a:p>
                      <a:r>
                        <a:rPr lang="en-GB" sz="1600" dirty="0"/>
                        <a:t>Steve Drummond</a:t>
                      </a:r>
                    </a:p>
                  </a:txBody>
                  <a:tcPr>
                    <a:solidFill>
                      <a:srgbClr val="CCEA7E">
                        <a:alpha val="45000"/>
                      </a:srgbClr>
                    </a:solidFill>
                  </a:tcPr>
                </a:tc>
                <a:extLst>
                  <a:ext uri="{0D108BD9-81ED-4DB2-BD59-A6C34878D82A}">
                    <a16:rowId xmlns:a16="http://schemas.microsoft.com/office/drawing/2014/main" val="1026251325"/>
                  </a:ext>
                </a:extLst>
              </a:tr>
              <a:tr h="381000">
                <a:tc>
                  <a:txBody>
                    <a:bodyPr/>
                    <a:lstStyle/>
                    <a:p>
                      <a:pPr lvl="0">
                        <a:buNone/>
                      </a:pPr>
                      <a:r>
                        <a:rPr lang="en-GB" sz="1600" b="0" i="0" u="none" strike="noStrike" noProof="0" dirty="0">
                          <a:solidFill>
                            <a:srgbClr val="000000"/>
                          </a:solidFill>
                          <a:latin typeface="Calibri"/>
                        </a:rPr>
                        <a:t>19:45</a:t>
                      </a:r>
                    </a:p>
                  </a:txBody>
                  <a:tcPr>
                    <a:noFill/>
                  </a:tcPr>
                </a:tc>
                <a:tc>
                  <a:txBody>
                    <a:bodyPr/>
                    <a:lstStyle/>
                    <a:p>
                      <a:pPr lvl="0" algn="l">
                        <a:lnSpc>
                          <a:spcPct val="100000"/>
                        </a:lnSpc>
                        <a:spcBef>
                          <a:spcPts val="0"/>
                        </a:spcBef>
                        <a:spcAft>
                          <a:spcPts val="0"/>
                        </a:spcAft>
                        <a:buNone/>
                      </a:pPr>
                      <a:r>
                        <a:rPr lang="en-GB" sz="1600" b="0" i="0" u="none" strike="noStrike" noProof="0" dirty="0">
                          <a:latin typeface="Calibri"/>
                        </a:rPr>
                        <a:t>Formal AGM Resolutions</a:t>
                      </a:r>
                      <a:endParaRPr lang="en-GB" sz="1400" b="0" i="0" u="none" strike="noStrike" noProof="0" dirty="0">
                        <a:latin typeface="Calibri"/>
                      </a:endParaRPr>
                    </a:p>
                  </a:txBody>
                  <a:tcPr>
                    <a:noFill/>
                  </a:tcPr>
                </a:tc>
                <a:tc>
                  <a:txBody>
                    <a:bodyPr/>
                    <a:lstStyle/>
                    <a:p>
                      <a:r>
                        <a:rPr lang="en-GB" sz="1600" dirty="0"/>
                        <a:t>Steve Drummond</a:t>
                      </a:r>
                    </a:p>
                  </a:txBody>
                  <a:tcPr>
                    <a:noFill/>
                  </a:tcPr>
                </a:tc>
                <a:extLst>
                  <a:ext uri="{0D108BD9-81ED-4DB2-BD59-A6C34878D82A}">
                    <a16:rowId xmlns:a16="http://schemas.microsoft.com/office/drawing/2014/main" val="2876625749"/>
                  </a:ext>
                </a:extLst>
              </a:tr>
              <a:tr h="381000">
                <a:tc>
                  <a:txBody>
                    <a:bodyPr/>
                    <a:lstStyle/>
                    <a:p>
                      <a:pPr lvl="0">
                        <a:buNone/>
                      </a:pPr>
                      <a:r>
                        <a:rPr lang="en-GB" sz="1600" b="0" i="0" u="none" strike="noStrike" noProof="0" dirty="0">
                          <a:solidFill>
                            <a:srgbClr val="000000"/>
                          </a:solidFill>
                          <a:latin typeface="Calibri"/>
                        </a:rPr>
                        <a:t>19:55</a:t>
                      </a:r>
                    </a:p>
                  </a:txBody>
                  <a:tcPr>
                    <a:solidFill>
                      <a:schemeClr val="accent3">
                        <a:lumMod val="40000"/>
                        <a:lumOff val="60000"/>
                      </a:schemeClr>
                    </a:solidFill>
                  </a:tcPr>
                </a:tc>
                <a:tc>
                  <a:txBody>
                    <a:bodyPr/>
                    <a:lstStyle/>
                    <a:p>
                      <a:pPr marL="0" lvl="0" indent="0" algn="l">
                        <a:lnSpc>
                          <a:spcPct val="100000"/>
                        </a:lnSpc>
                        <a:spcBef>
                          <a:spcPts val="0"/>
                        </a:spcBef>
                        <a:spcAft>
                          <a:spcPts val="0"/>
                        </a:spcAft>
                        <a:buNone/>
                      </a:pPr>
                      <a:r>
                        <a:rPr lang="en-GB" sz="1600" b="0" i="0" u="none" strike="noStrike" noProof="0" dirty="0">
                          <a:latin typeface="Calibri"/>
                        </a:rPr>
                        <a:t>Closing remarks</a:t>
                      </a:r>
                    </a:p>
                  </a:txBody>
                  <a:tcPr>
                    <a:solidFill>
                      <a:schemeClr val="accent3">
                        <a:lumMod val="40000"/>
                        <a:lumOff val="60000"/>
                      </a:schemeClr>
                    </a:solidFill>
                  </a:tcPr>
                </a:tc>
                <a:tc>
                  <a:txBody>
                    <a:bodyPr/>
                    <a:lstStyle/>
                    <a:p>
                      <a:pPr lvl="0">
                        <a:buNone/>
                      </a:pPr>
                      <a:r>
                        <a:rPr lang="en-GB" sz="1600" dirty="0"/>
                        <a:t>Barbara Hammond</a:t>
                      </a:r>
                    </a:p>
                  </a:txBody>
                  <a:tcPr>
                    <a:solidFill>
                      <a:schemeClr val="accent3">
                        <a:lumMod val="40000"/>
                        <a:lumOff val="60000"/>
                      </a:schemeClr>
                    </a:solidFill>
                  </a:tcPr>
                </a:tc>
                <a:extLst>
                  <a:ext uri="{0D108BD9-81ED-4DB2-BD59-A6C34878D82A}">
                    <a16:rowId xmlns:a16="http://schemas.microsoft.com/office/drawing/2014/main" val="1729819165"/>
                  </a:ext>
                </a:extLst>
              </a:tr>
              <a:tr h="433215">
                <a:tc>
                  <a:txBody>
                    <a:bodyPr/>
                    <a:lstStyle/>
                    <a:p>
                      <a:pPr lvl="0">
                        <a:buNone/>
                      </a:pPr>
                      <a:r>
                        <a:rPr lang="en-GB" sz="1600" b="0" i="0" u="none" strike="noStrike" noProof="0" dirty="0">
                          <a:solidFill>
                            <a:srgbClr val="000000"/>
                          </a:solidFill>
                          <a:latin typeface="Calibri"/>
                        </a:rPr>
                        <a:t>20:00</a:t>
                      </a:r>
                    </a:p>
                  </a:txBody>
                  <a:tcPr/>
                </a:tc>
                <a:tc>
                  <a:txBody>
                    <a:bodyPr/>
                    <a:lstStyle/>
                    <a:p>
                      <a:pPr marL="0" lvl="0" indent="0" algn="l">
                        <a:lnSpc>
                          <a:spcPct val="100000"/>
                        </a:lnSpc>
                        <a:spcBef>
                          <a:spcPts val="0"/>
                        </a:spcBef>
                        <a:spcAft>
                          <a:spcPts val="0"/>
                        </a:spcAft>
                        <a:buNone/>
                      </a:pPr>
                      <a:r>
                        <a:rPr lang="en-GB" sz="1600" b="0" i="0" u="none" strike="noStrike" noProof="0" dirty="0">
                          <a:latin typeface="Calibri"/>
                        </a:rPr>
                        <a:t>Meeting close</a:t>
                      </a:r>
                    </a:p>
                  </a:txBody>
                  <a:tcPr/>
                </a:tc>
                <a:tc>
                  <a:txBody>
                    <a:bodyPr/>
                    <a:lstStyle/>
                    <a:p>
                      <a:pPr lvl="0">
                        <a:buNone/>
                      </a:pPr>
                      <a:endParaRPr lang="en-GB" sz="1600" dirty="0"/>
                    </a:p>
                  </a:txBody>
                  <a:tcPr/>
                </a:tc>
                <a:extLst>
                  <a:ext uri="{0D108BD9-81ED-4DB2-BD59-A6C34878D82A}">
                    <a16:rowId xmlns:a16="http://schemas.microsoft.com/office/drawing/2014/main" val="2530975142"/>
                  </a:ext>
                </a:extLst>
              </a:tr>
            </a:tbl>
          </a:graphicData>
        </a:graphic>
      </p:graphicFrame>
      <p:pic>
        <p:nvPicPr>
          <p:cNvPr id="5" name="Picture 4" descr="A green circle with blue text&#10;&#10;Description automatically generated">
            <a:extLst>
              <a:ext uri="{FF2B5EF4-FFF2-40B4-BE49-F238E27FC236}">
                <a16:creationId xmlns:a16="http://schemas.microsoft.com/office/drawing/2014/main" id="{A1006B4C-AC00-358B-FC92-938C32647C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446088"/>
            <a:ext cx="800100" cy="800100"/>
          </a:xfrm>
          <a:prstGeom prst="rect">
            <a:avLst/>
          </a:prstGeom>
        </p:spPr>
      </p:pic>
    </p:spTree>
    <p:extLst>
      <p:ext uri="{BB962C8B-B14F-4D97-AF65-F5344CB8AC3E}">
        <p14:creationId xmlns:p14="http://schemas.microsoft.com/office/powerpoint/2010/main" val="156686327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4381C4-1E9A-6D49-867A-423996724C9B}"/>
              </a:ext>
            </a:extLst>
          </p:cNvPr>
          <p:cNvSpPr txBox="1"/>
          <p:nvPr/>
        </p:nvSpPr>
        <p:spPr>
          <a:xfrm>
            <a:off x="1837471" y="1719897"/>
            <a:ext cx="7023853" cy="2862322"/>
          </a:xfrm>
          <a:prstGeom prst="rect">
            <a:avLst/>
          </a:prstGeom>
          <a:noFill/>
        </p:spPr>
        <p:txBody>
          <a:bodyPr wrap="square" rtlCol="0">
            <a:spAutoFit/>
          </a:bodyPr>
          <a:lstStyle/>
          <a:p>
            <a:r>
              <a:rPr lang="en-US" sz="6000" b="1">
                <a:solidFill>
                  <a:schemeClr val="bg1"/>
                </a:solidFill>
                <a:latin typeface="Tw Cen MT" panose="020B0602020104020603" pitchFamily="34" charset="0"/>
              </a:rPr>
              <a:t>CREATING ENERGY WE CAN ALL FEEL GOOD ABOUT</a:t>
            </a:r>
            <a:endParaRPr lang="en-US" sz="6000" b="1" dirty="0">
              <a:solidFill>
                <a:schemeClr val="bg1"/>
              </a:solidFill>
              <a:latin typeface="Tw Cen MT" panose="020B0602020104020603" pitchFamily="34" charset="0"/>
            </a:endParaRPr>
          </a:p>
        </p:txBody>
      </p:sp>
      <p:grpSp>
        <p:nvGrpSpPr>
          <p:cNvPr id="26" name="Group 25">
            <a:extLst>
              <a:ext uri="{FF2B5EF4-FFF2-40B4-BE49-F238E27FC236}">
                <a16:creationId xmlns:a16="http://schemas.microsoft.com/office/drawing/2014/main" id="{0F48E7D7-8C39-4ECF-B3A6-F2D027D9BD34}"/>
              </a:ext>
            </a:extLst>
          </p:cNvPr>
          <p:cNvGrpSpPr/>
          <p:nvPr/>
        </p:nvGrpSpPr>
        <p:grpSpPr>
          <a:xfrm>
            <a:off x="0" y="-33047"/>
            <a:ext cx="12192000" cy="6924675"/>
            <a:chOff x="1304203" y="0"/>
            <a:chExt cx="10265497" cy="6858000"/>
          </a:xfrm>
        </p:grpSpPr>
        <p:pic>
          <p:nvPicPr>
            <p:cNvPr id="4" name="Picture 3">
              <a:extLst>
                <a:ext uri="{FF2B5EF4-FFF2-40B4-BE49-F238E27FC236}">
                  <a16:creationId xmlns:a16="http://schemas.microsoft.com/office/drawing/2014/main" id="{E1C860EA-C2A7-44D6-BD07-699021360232}"/>
                </a:ext>
              </a:extLst>
            </p:cNvPr>
            <p:cNvPicPr>
              <a:picLocks noChangeAspect="1"/>
            </p:cNvPicPr>
            <p:nvPr/>
          </p:nvPicPr>
          <p:blipFill rotWithShape="1">
            <a:blip r:embed="rId2"/>
            <a:srcRect l="49645" r="7507"/>
            <a:stretch/>
          </p:blipFill>
          <p:spPr>
            <a:xfrm>
              <a:off x="5522073" y="4981"/>
              <a:ext cx="6047627" cy="6853019"/>
            </a:xfrm>
            <a:prstGeom prst="rect">
              <a:avLst/>
            </a:prstGeom>
          </p:spPr>
        </p:pic>
        <p:pic>
          <p:nvPicPr>
            <p:cNvPr id="9" name="Picture 8">
              <a:extLst>
                <a:ext uri="{FF2B5EF4-FFF2-40B4-BE49-F238E27FC236}">
                  <a16:creationId xmlns:a16="http://schemas.microsoft.com/office/drawing/2014/main" id="{429C0D6C-A260-4304-9967-F959CA62B47A}"/>
                </a:ext>
              </a:extLst>
            </p:cNvPr>
            <p:cNvPicPr>
              <a:picLocks noChangeAspect="1"/>
            </p:cNvPicPr>
            <p:nvPr/>
          </p:nvPicPr>
          <p:blipFill rotWithShape="1">
            <a:blip r:embed="rId2"/>
            <a:srcRect l="14605" r="55533"/>
            <a:stretch/>
          </p:blipFill>
          <p:spPr>
            <a:xfrm>
              <a:off x="1304203" y="0"/>
              <a:ext cx="4217871" cy="6858000"/>
            </a:xfrm>
            <a:prstGeom prst="rect">
              <a:avLst/>
            </a:prstGeom>
          </p:spPr>
        </p:pic>
      </p:grpSp>
      <p:sp>
        <p:nvSpPr>
          <p:cNvPr id="10" name="TextBox 9">
            <a:extLst>
              <a:ext uri="{FF2B5EF4-FFF2-40B4-BE49-F238E27FC236}">
                <a16:creationId xmlns:a16="http://schemas.microsoft.com/office/drawing/2014/main" id="{516F64B8-B30E-4A27-83CC-2EB4DC30A97A}"/>
              </a:ext>
            </a:extLst>
          </p:cNvPr>
          <p:cNvSpPr txBox="1"/>
          <p:nvPr/>
        </p:nvSpPr>
        <p:spPr>
          <a:xfrm>
            <a:off x="1761156" y="2207755"/>
            <a:ext cx="7916244" cy="2062103"/>
          </a:xfrm>
          <a:prstGeom prst="rect">
            <a:avLst/>
          </a:prstGeom>
          <a:noFill/>
        </p:spPr>
        <p:txBody>
          <a:bodyPr wrap="square" lIns="91440" tIns="45720" rIns="91440" bIns="45720" rtlCol="0" anchor="t">
            <a:spAutoFit/>
          </a:bodyPr>
          <a:lstStyle/>
          <a:p>
            <a:pPr algn="ctr"/>
            <a:r>
              <a:rPr lang="en-US" sz="5200" b="1" dirty="0">
                <a:solidFill>
                  <a:schemeClr val="bg1"/>
                </a:solidFill>
                <a:latin typeface="TW Cen MT"/>
              </a:rPr>
              <a:t>Renewables Portfolio - Generation </a:t>
            </a:r>
            <a:r>
              <a:rPr lang="en-US" sz="5200" b="1" dirty="0">
                <a:solidFill>
                  <a:schemeClr val="bg1"/>
                </a:solidFill>
                <a:latin typeface="TW Cen MT"/>
                <a:cs typeface="Fredoka"/>
              </a:rPr>
              <a:t>Review</a:t>
            </a:r>
          </a:p>
          <a:p>
            <a:pPr algn="ctr"/>
            <a:r>
              <a:rPr lang="en-US" sz="2400" dirty="0">
                <a:solidFill>
                  <a:schemeClr val="bg1"/>
                </a:solidFill>
                <a:latin typeface="Tw Cen MT"/>
                <a:cs typeface="Fredoka"/>
              </a:rPr>
              <a:t>Tim Jones, Renewables Portfolio Director</a:t>
            </a:r>
            <a:endParaRPr lang="en-US" sz="2800" dirty="0">
              <a:solidFill>
                <a:schemeClr val="bg1"/>
              </a:solidFill>
              <a:latin typeface="Tw Cen MT"/>
              <a:cs typeface="Fredoka"/>
            </a:endParaRPr>
          </a:p>
        </p:txBody>
      </p:sp>
      <p:grpSp>
        <p:nvGrpSpPr>
          <p:cNvPr id="27" name="Group 26">
            <a:extLst>
              <a:ext uri="{FF2B5EF4-FFF2-40B4-BE49-F238E27FC236}">
                <a16:creationId xmlns:a16="http://schemas.microsoft.com/office/drawing/2014/main" id="{BE23E6C4-B21C-4E9F-83CB-0F3B37AAB6F8}"/>
              </a:ext>
            </a:extLst>
          </p:cNvPr>
          <p:cNvGrpSpPr/>
          <p:nvPr/>
        </p:nvGrpSpPr>
        <p:grpSpPr>
          <a:xfrm>
            <a:off x="1761156" y="216755"/>
            <a:ext cx="7039831" cy="919383"/>
            <a:chOff x="417961" y="114868"/>
            <a:chExt cx="7010405" cy="915540"/>
          </a:xfrm>
        </p:grpSpPr>
        <p:pic>
          <p:nvPicPr>
            <p:cNvPr id="20" name="Picture 19" descr="A close up of a logo&#10;&#10;Description automatically generated">
              <a:extLst>
                <a:ext uri="{FF2B5EF4-FFF2-40B4-BE49-F238E27FC236}">
                  <a16:creationId xmlns:a16="http://schemas.microsoft.com/office/drawing/2014/main" id="{5BE0A954-0F75-4061-BB87-84047D359A5F}"/>
                </a:ext>
              </a:extLst>
            </p:cNvPr>
            <p:cNvPicPr>
              <a:picLocks noChangeAspect="1"/>
            </p:cNvPicPr>
            <p:nvPr/>
          </p:nvPicPr>
          <p:blipFill>
            <a:blip r:embed="rId3"/>
            <a:stretch>
              <a:fillRect/>
            </a:stretch>
          </p:blipFill>
          <p:spPr>
            <a:xfrm>
              <a:off x="417961" y="114868"/>
              <a:ext cx="915540" cy="915540"/>
            </a:xfrm>
            <a:prstGeom prst="rect">
              <a:avLst/>
            </a:prstGeom>
          </p:spPr>
        </p:pic>
        <p:sp>
          <p:nvSpPr>
            <p:cNvPr id="24" name="TextBox 23">
              <a:extLst>
                <a:ext uri="{FF2B5EF4-FFF2-40B4-BE49-F238E27FC236}">
                  <a16:creationId xmlns:a16="http://schemas.microsoft.com/office/drawing/2014/main" id="{014891D0-F735-4773-9B8A-D134198310DD}"/>
                </a:ext>
              </a:extLst>
            </p:cNvPr>
            <p:cNvSpPr txBox="1"/>
            <p:nvPr/>
          </p:nvSpPr>
          <p:spPr>
            <a:xfrm>
              <a:off x="1117306" y="166996"/>
              <a:ext cx="6311060" cy="436749"/>
            </a:xfrm>
            <a:prstGeom prst="rect">
              <a:avLst/>
            </a:prstGeom>
            <a:noFill/>
          </p:spPr>
          <p:txBody>
            <a:bodyPr wrap="square" rtlCol="0">
              <a:spAutoFit/>
            </a:bodyPr>
            <a:lstStyle/>
            <a:p>
              <a:pPr algn="ctr"/>
              <a:r>
                <a:rPr lang="en-US" sz="2250" b="1" spc="-150" dirty="0">
                  <a:solidFill>
                    <a:schemeClr val="bg1"/>
                  </a:solidFill>
                  <a:latin typeface="Tw Cen MT" panose="020B0602020104020603" pitchFamily="34" charset="0"/>
                </a:rPr>
                <a:t>CREATING ENERGY WE CAN ALL FEEL GOOD ABOUT</a:t>
              </a:r>
            </a:p>
          </p:txBody>
        </p:sp>
        <p:sp>
          <p:nvSpPr>
            <p:cNvPr id="25" name="TextBox 24">
              <a:extLst>
                <a:ext uri="{FF2B5EF4-FFF2-40B4-BE49-F238E27FC236}">
                  <a16:creationId xmlns:a16="http://schemas.microsoft.com/office/drawing/2014/main" id="{E44ED2F2-01FB-4C0E-9D38-0844BEBA72C6}"/>
                </a:ext>
              </a:extLst>
            </p:cNvPr>
            <p:cNvSpPr txBox="1"/>
            <p:nvPr/>
          </p:nvSpPr>
          <p:spPr>
            <a:xfrm>
              <a:off x="574909" y="543651"/>
              <a:ext cx="4114947" cy="344802"/>
            </a:xfrm>
            <a:prstGeom prst="rect">
              <a:avLst/>
            </a:prstGeom>
            <a:noFill/>
          </p:spPr>
          <p:txBody>
            <a:bodyPr wrap="square" rtlCol="0">
              <a:spAutoFit/>
            </a:bodyPr>
            <a:lstStyle/>
            <a:p>
              <a:pPr algn="ctr"/>
              <a:r>
                <a:rPr lang="en-US" sz="1650" spc="38" dirty="0">
                  <a:solidFill>
                    <a:schemeClr val="bg1"/>
                  </a:solidFill>
                  <a:latin typeface="Abadi" panose="020B0604020104020204" pitchFamily="34" charset="0"/>
                </a:rPr>
                <a:t>www.lowcarbonhub.org</a:t>
              </a:r>
            </a:p>
          </p:txBody>
        </p:sp>
      </p:grpSp>
    </p:spTree>
    <p:extLst>
      <p:ext uri="{BB962C8B-B14F-4D97-AF65-F5344CB8AC3E}">
        <p14:creationId xmlns:p14="http://schemas.microsoft.com/office/powerpoint/2010/main" val="2662890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71D4F99-E33D-604E-05E3-2621E4979F04}"/>
              </a:ext>
            </a:extLst>
          </p:cNvPr>
          <p:cNvGrpSpPr/>
          <p:nvPr/>
        </p:nvGrpSpPr>
        <p:grpSpPr>
          <a:xfrm>
            <a:off x="-74726" y="0"/>
            <a:ext cx="12448943" cy="1428750"/>
            <a:chOff x="-57150" y="0"/>
            <a:chExt cx="9324975" cy="1428750"/>
          </a:xfrm>
        </p:grpSpPr>
        <p:sp>
          <p:nvSpPr>
            <p:cNvPr id="41" name="Rectangle 40">
              <a:extLst>
                <a:ext uri="{FF2B5EF4-FFF2-40B4-BE49-F238E27FC236}">
                  <a16:creationId xmlns:a16="http://schemas.microsoft.com/office/drawing/2014/main" id="{0C3FBE9C-560B-364D-A554-455050F4D0F9}"/>
                </a:ext>
              </a:extLst>
            </p:cNvPr>
            <p:cNvSpPr/>
            <p:nvPr/>
          </p:nvSpPr>
          <p:spPr>
            <a:xfrm>
              <a:off x="0"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sp>
          <p:nvSpPr>
            <p:cNvPr id="42" name="Freeform: Shape 41">
              <a:extLst>
                <a:ext uri="{FF2B5EF4-FFF2-40B4-BE49-F238E27FC236}">
                  <a16:creationId xmlns:a16="http://schemas.microsoft.com/office/drawing/2014/main" id="{716F7665-289A-CA57-BE47-6EA3C61CB591}"/>
                </a:ext>
              </a:extLst>
            </p:cNvPr>
            <p:cNvSpPr/>
            <p:nvPr/>
          </p:nvSpPr>
          <p:spPr>
            <a:xfrm rot="10800000">
              <a:off x="-57150"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grpSp>
      <p:sp>
        <p:nvSpPr>
          <p:cNvPr id="2" name="Title 1">
            <a:extLst>
              <a:ext uri="{FF2B5EF4-FFF2-40B4-BE49-F238E27FC236}">
                <a16:creationId xmlns:a16="http://schemas.microsoft.com/office/drawing/2014/main" id="{876B09C6-BDA4-3D48-9C91-0BF0671BF989}"/>
              </a:ext>
            </a:extLst>
          </p:cNvPr>
          <p:cNvSpPr>
            <a:spLocks noGrp="1"/>
          </p:cNvSpPr>
          <p:nvPr>
            <p:ph type="title"/>
          </p:nvPr>
        </p:nvSpPr>
        <p:spPr>
          <a:xfrm>
            <a:off x="3212020" y="115031"/>
            <a:ext cx="5875450" cy="1143000"/>
          </a:xfrm>
        </p:spPr>
        <p:txBody>
          <a:bodyPr/>
          <a:lstStyle/>
          <a:p>
            <a:pPr algn="l"/>
            <a:r>
              <a:rPr lang="en-US" sz="4000" b="1" dirty="0">
                <a:solidFill>
                  <a:schemeClr val="bg1"/>
                </a:solidFill>
              </a:rPr>
              <a:t>Health and Safety 2022-23</a:t>
            </a:r>
          </a:p>
        </p:txBody>
      </p:sp>
      <p:grpSp>
        <p:nvGrpSpPr>
          <p:cNvPr id="5" name="Group 4">
            <a:extLst>
              <a:ext uri="{FF2B5EF4-FFF2-40B4-BE49-F238E27FC236}">
                <a16:creationId xmlns:a16="http://schemas.microsoft.com/office/drawing/2014/main" id="{67D8F25B-44FF-B864-8D4B-095A16648BF0}"/>
              </a:ext>
            </a:extLst>
          </p:cNvPr>
          <p:cNvGrpSpPr/>
          <p:nvPr/>
        </p:nvGrpSpPr>
        <p:grpSpPr>
          <a:xfrm>
            <a:off x="762000" y="1749007"/>
            <a:ext cx="5072062" cy="4752975"/>
            <a:chOff x="0" y="0"/>
            <a:chExt cx="5072062" cy="4752975"/>
          </a:xfrm>
        </p:grpSpPr>
        <p:grpSp>
          <p:nvGrpSpPr>
            <p:cNvPr id="6" name="Group 5">
              <a:extLst>
                <a:ext uri="{FF2B5EF4-FFF2-40B4-BE49-F238E27FC236}">
                  <a16:creationId xmlns:a16="http://schemas.microsoft.com/office/drawing/2014/main" id="{D2597B0B-3D1A-AEEF-2404-6BCA5992FB48}"/>
                </a:ext>
              </a:extLst>
            </p:cNvPr>
            <p:cNvGrpSpPr/>
            <p:nvPr/>
          </p:nvGrpSpPr>
          <p:grpSpPr>
            <a:xfrm>
              <a:off x="0" y="0"/>
              <a:ext cx="4876800" cy="4752975"/>
              <a:chOff x="0" y="0"/>
              <a:chExt cx="4876800" cy="4752975"/>
            </a:xfrm>
          </p:grpSpPr>
          <p:sp>
            <p:nvSpPr>
              <p:cNvPr id="21" name="Isosceles Triangle 20">
                <a:extLst>
                  <a:ext uri="{FF2B5EF4-FFF2-40B4-BE49-F238E27FC236}">
                    <a16:creationId xmlns:a16="http://schemas.microsoft.com/office/drawing/2014/main" id="{60272929-DA9F-E66E-5618-2C9092E916AD}"/>
                  </a:ext>
                </a:extLst>
              </p:cNvPr>
              <p:cNvSpPr/>
              <p:nvPr/>
            </p:nvSpPr>
            <p:spPr>
              <a:xfrm>
                <a:off x="0" y="0"/>
                <a:ext cx="4876800" cy="4752975"/>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22" name="Straight Connector 21">
                <a:extLst>
                  <a:ext uri="{FF2B5EF4-FFF2-40B4-BE49-F238E27FC236}">
                    <a16:creationId xmlns:a16="http://schemas.microsoft.com/office/drawing/2014/main" id="{8107FEE2-776E-03E0-C1D4-A391D32C8753}"/>
                  </a:ext>
                </a:extLst>
              </p:cNvPr>
              <p:cNvCxnSpPr/>
              <p:nvPr/>
            </p:nvCxnSpPr>
            <p:spPr>
              <a:xfrm>
                <a:off x="1905000" y="1003904"/>
                <a:ext cx="105727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45D0510-91FE-3866-0E72-CEA5E5FAD36D}"/>
                  </a:ext>
                </a:extLst>
              </p:cNvPr>
              <p:cNvCxnSpPr/>
              <p:nvPr/>
            </p:nvCxnSpPr>
            <p:spPr>
              <a:xfrm flipV="1">
                <a:off x="1724025" y="1371600"/>
                <a:ext cx="14097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FD1B7C6-EADC-39E1-675C-388F2AF5F8F4}"/>
                  </a:ext>
                </a:extLst>
              </p:cNvPr>
              <p:cNvCxnSpPr/>
              <p:nvPr/>
            </p:nvCxnSpPr>
            <p:spPr>
              <a:xfrm flipV="1">
                <a:off x="1543050" y="1733550"/>
                <a:ext cx="17907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1CB8923-0284-B416-D493-F3185187EBCA}"/>
                  </a:ext>
                </a:extLst>
              </p:cNvPr>
              <p:cNvCxnSpPr/>
              <p:nvPr/>
            </p:nvCxnSpPr>
            <p:spPr>
              <a:xfrm flipV="1">
                <a:off x="1333500" y="2105025"/>
                <a:ext cx="2171700" cy="9525"/>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26" name="Text Box 2">
                <a:extLst>
                  <a:ext uri="{FF2B5EF4-FFF2-40B4-BE49-F238E27FC236}">
                    <a16:creationId xmlns:a16="http://schemas.microsoft.com/office/drawing/2014/main" id="{373FA475-A93C-D0D6-D824-14886C530836}"/>
                  </a:ext>
                </a:extLst>
              </p:cNvPr>
              <p:cNvSpPr txBox="1">
                <a:spLocks noChangeArrowheads="1"/>
              </p:cNvSpPr>
              <p:nvPr/>
            </p:nvSpPr>
            <p:spPr bwMode="auto">
              <a:xfrm>
                <a:off x="1990725" y="666750"/>
                <a:ext cx="895350"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Fatalities</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7" name="Text Box 2">
                <a:extLst>
                  <a:ext uri="{FF2B5EF4-FFF2-40B4-BE49-F238E27FC236}">
                    <a16:creationId xmlns:a16="http://schemas.microsoft.com/office/drawing/2014/main" id="{0C61A16B-DA8B-A120-4B1A-4BDD9C2269C0}"/>
                  </a:ext>
                </a:extLst>
              </p:cNvPr>
              <p:cNvSpPr txBox="1">
                <a:spLocks noChangeArrowheads="1"/>
              </p:cNvSpPr>
              <p:nvPr/>
            </p:nvSpPr>
            <p:spPr bwMode="auto">
              <a:xfrm>
                <a:off x="1790700" y="1085850"/>
                <a:ext cx="1295400"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Lost Time Injury</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 Box 2">
                <a:extLst>
                  <a:ext uri="{FF2B5EF4-FFF2-40B4-BE49-F238E27FC236}">
                    <a16:creationId xmlns:a16="http://schemas.microsoft.com/office/drawing/2014/main" id="{753801A8-396E-FDF2-6471-BE1A8B9EF03F}"/>
                  </a:ext>
                </a:extLst>
              </p:cNvPr>
              <p:cNvSpPr txBox="1">
                <a:spLocks noChangeArrowheads="1"/>
              </p:cNvSpPr>
              <p:nvPr/>
            </p:nvSpPr>
            <p:spPr bwMode="auto">
              <a:xfrm>
                <a:off x="1781175" y="1447800"/>
                <a:ext cx="1295400"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Injury Incidents</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9" name="Text Box 2">
                <a:extLst>
                  <a:ext uri="{FF2B5EF4-FFF2-40B4-BE49-F238E27FC236}">
                    <a16:creationId xmlns:a16="http://schemas.microsoft.com/office/drawing/2014/main" id="{B884142D-9AFE-2043-46D3-47EDE74A423F}"/>
                  </a:ext>
                </a:extLst>
              </p:cNvPr>
              <p:cNvSpPr txBox="1">
                <a:spLocks noChangeArrowheads="1"/>
              </p:cNvSpPr>
              <p:nvPr/>
            </p:nvSpPr>
            <p:spPr bwMode="auto">
              <a:xfrm>
                <a:off x="1790700" y="1800224"/>
                <a:ext cx="1295400"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Conflict Incidents</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cxnSp>
            <p:nvCxnSpPr>
              <p:cNvPr id="30" name="Straight Connector 29">
                <a:extLst>
                  <a:ext uri="{FF2B5EF4-FFF2-40B4-BE49-F238E27FC236}">
                    <a16:creationId xmlns:a16="http://schemas.microsoft.com/office/drawing/2014/main" id="{E470110B-2142-FE95-AD24-6E4295AD3130}"/>
                  </a:ext>
                </a:extLst>
              </p:cNvPr>
              <p:cNvCxnSpPr/>
              <p:nvPr/>
            </p:nvCxnSpPr>
            <p:spPr>
              <a:xfrm flipV="1">
                <a:off x="1152525" y="2514600"/>
                <a:ext cx="2562225" cy="9525"/>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31" name="Text Box 2">
                <a:extLst>
                  <a:ext uri="{FF2B5EF4-FFF2-40B4-BE49-F238E27FC236}">
                    <a16:creationId xmlns:a16="http://schemas.microsoft.com/office/drawing/2014/main" id="{B4ACD757-3F10-899C-99E4-094518C2E378}"/>
                  </a:ext>
                </a:extLst>
              </p:cNvPr>
              <p:cNvSpPr txBox="1">
                <a:spLocks noChangeArrowheads="1"/>
              </p:cNvSpPr>
              <p:nvPr/>
            </p:nvSpPr>
            <p:spPr bwMode="auto">
              <a:xfrm>
                <a:off x="1595437" y="2190750"/>
                <a:ext cx="1685925"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RIDDOR Reports to HSE</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cxnSp>
            <p:nvCxnSpPr>
              <p:cNvPr id="32" name="Straight Connector 31">
                <a:extLst>
                  <a:ext uri="{FF2B5EF4-FFF2-40B4-BE49-F238E27FC236}">
                    <a16:creationId xmlns:a16="http://schemas.microsoft.com/office/drawing/2014/main" id="{602887F9-D2F9-1CFC-C9EB-4D8881D153FE}"/>
                  </a:ext>
                </a:extLst>
              </p:cNvPr>
              <p:cNvCxnSpPr/>
              <p:nvPr/>
            </p:nvCxnSpPr>
            <p:spPr>
              <a:xfrm flipV="1">
                <a:off x="942975" y="2933700"/>
                <a:ext cx="2990850" cy="9525"/>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33" name="Text Box 2">
                <a:extLst>
                  <a:ext uri="{FF2B5EF4-FFF2-40B4-BE49-F238E27FC236}">
                    <a16:creationId xmlns:a16="http://schemas.microsoft.com/office/drawing/2014/main" id="{BC3F4665-2D4D-3593-B315-C8AFB25A7944}"/>
                  </a:ext>
                </a:extLst>
              </p:cNvPr>
              <p:cNvSpPr txBox="1">
                <a:spLocks noChangeArrowheads="1"/>
              </p:cNvSpPr>
              <p:nvPr/>
            </p:nvSpPr>
            <p:spPr bwMode="auto">
              <a:xfrm>
                <a:off x="1581984" y="2609850"/>
                <a:ext cx="1685925"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Near Miss Reports</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cxnSp>
            <p:nvCxnSpPr>
              <p:cNvPr id="34" name="Straight Connector 33">
                <a:extLst>
                  <a:ext uri="{FF2B5EF4-FFF2-40B4-BE49-F238E27FC236}">
                    <a16:creationId xmlns:a16="http://schemas.microsoft.com/office/drawing/2014/main" id="{9F930050-6FA9-37FA-641E-93537EC8B4D1}"/>
                  </a:ext>
                </a:extLst>
              </p:cNvPr>
              <p:cNvCxnSpPr/>
              <p:nvPr/>
            </p:nvCxnSpPr>
            <p:spPr>
              <a:xfrm flipV="1">
                <a:off x="714375" y="3362325"/>
                <a:ext cx="3448050"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052D1B9-5048-F568-EDFB-8B06316BDEF0}"/>
                  </a:ext>
                </a:extLst>
              </p:cNvPr>
              <p:cNvCxnSpPr/>
              <p:nvPr/>
            </p:nvCxnSpPr>
            <p:spPr>
              <a:xfrm flipV="1">
                <a:off x="504825" y="3781425"/>
                <a:ext cx="385762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4CAC6A9-B7DC-0D0F-1A01-8E4AAF2D3146}"/>
                  </a:ext>
                </a:extLst>
              </p:cNvPr>
              <p:cNvCxnSpPr/>
              <p:nvPr/>
            </p:nvCxnSpPr>
            <p:spPr>
              <a:xfrm flipV="1">
                <a:off x="266700" y="4229100"/>
                <a:ext cx="4333875" cy="1905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37" name="Text Box 2">
                <a:extLst>
                  <a:ext uri="{FF2B5EF4-FFF2-40B4-BE49-F238E27FC236}">
                    <a16:creationId xmlns:a16="http://schemas.microsoft.com/office/drawing/2014/main" id="{D23449EB-F6E2-BF81-6815-A84D8412D17B}"/>
                  </a:ext>
                </a:extLst>
              </p:cNvPr>
              <p:cNvSpPr txBox="1">
                <a:spLocks noChangeArrowheads="1"/>
              </p:cNvSpPr>
              <p:nvPr/>
            </p:nvSpPr>
            <p:spPr bwMode="auto">
              <a:xfrm>
                <a:off x="1187583" y="3008952"/>
                <a:ext cx="2505075"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Workplace and Activity Inspections</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8" name="Text Box 2">
                <a:extLst>
                  <a:ext uri="{FF2B5EF4-FFF2-40B4-BE49-F238E27FC236}">
                    <a16:creationId xmlns:a16="http://schemas.microsoft.com/office/drawing/2014/main" id="{965437DA-4B32-30BE-2C8E-4480FE2B6414}"/>
                  </a:ext>
                </a:extLst>
              </p:cNvPr>
              <p:cNvSpPr txBox="1">
                <a:spLocks noChangeArrowheads="1"/>
              </p:cNvSpPr>
              <p:nvPr/>
            </p:nvSpPr>
            <p:spPr bwMode="auto">
              <a:xfrm>
                <a:off x="1166812" y="3428051"/>
                <a:ext cx="2505075"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Safety Improvement Notices</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9" name="Text Box 2">
                <a:extLst>
                  <a:ext uri="{FF2B5EF4-FFF2-40B4-BE49-F238E27FC236}">
                    <a16:creationId xmlns:a16="http://schemas.microsoft.com/office/drawing/2014/main" id="{396E23FF-0FAD-99C7-D160-C48B69073A83}"/>
                  </a:ext>
                </a:extLst>
              </p:cNvPr>
              <p:cNvSpPr txBox="1">
                <a:spLocks noChangeArrowheads="1"/>
              </p:cNvSpPr>
              <p:nvPr/>
            </p:nvSpPr>
            <p:spPr bwMode="auto">
              <a:xfrm>
                <a:off x="1152525" y="3933825"/>
                <a:ext cx="2505075"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Toolbox Talk Attendance</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0" name="Text Box 2">
                <a:extLst>
                  <a:ext uri="{FF2B5EF4-FFF2-40B4-BE49-F238E27FC236}">
                    <a16:creationId xmlns:a16="http://schemas.microsoft.com/office/drawing/2014/main" id="{85E9D7EA-3854-B618-BBE9-D65FD841C9E5}"/>
                  </a:ext>
                </a:extLst>
              </p:cNvPr>
              <p:cNvSpPr txBox="1">
                <a:spLocks noChangeArrowheads="1"/>
              </p:cNvSpPr>
              <p:nvPr/>
            </p:nvSpPr>
            <p:spPr bwMode="auto">
              <a:xfrm>
                <a:off x="1152525" y="4352925"/>
                <a:ext cx="2505075" cy="2476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Formal Learning Events</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grpSp>
        <p:sp>
          <p:nvSpPr>
            <p:cNvPr id="7" name="Text Box 2">
              <a:extLst>
                <a:ext uri="{FF2B5EF4-FFF2-40B4-BE49-F238E27FC236}">
                  <a16:creationId xmlns:a16="http://schemas.microsoft.com/office/drawing/2014/main" id="{7D6DC14B-526F-8855-EAC6-F8ED004B3A8C}"/>
                </a:ext>
              </a:extLst>
            </p:cNvPr>
            <p:cNvSpPr txBox="1">
              <a:spLocks noChangeArrowheads="1"/>
            </p:cNvSpPr>
            <p:nvPr/>
          </p:nvSpPr>
          <p:spPr bwMode="auto">
            <a:xfrm>
              <a:off x="2840910" y="623888"/>
              <a:ext cx="371475"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A)</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2">
              <a:extLst>
                <a:ext uri="{FF2B5EF4-FFF2-40B4-BE49-F238E27FC236}">
                  <a16:creationId xmlns:a16="http://schemas.microsoft.com/office/drawing/2014/main" id="{EC1BD9E1-C51C-925A-62A4-FE3D3F07E09D}"/>
                </a:ext>
              </a:extLst>
            </p:cNvPr>
            <p:cNvSpPr txBox="1">
              <a:spLocks noChangeArrowheads="1"/>
            </p:cNvSpPr>
            <p:nvPr/>
          </p:nvSpPr>
          <p:spPr bwMode="auto">
            <a:xfrm>
              <a:off x="3026647" y="1006947"/>
              <a:ext cx="371475"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B)</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a:extLst>
                <a:ext uri="{FF2B5EF4-FFF2-40B4-BE49-F238E27FC236}">
                  <a16:creationId xmlns:a16="http://schemas.microsoft.com/office/drawing/2014/main" id="{201F3FC0-EE4B-5D94-62D7-39304EAFCEBF}"/>
                </a:ext>
              </a:extLst>
            </p:cNvPr>
            <p:cNvSpPr txBox="1">
              <a:spLocks noChangeArrowheads="1"/>
            </p:cNvSpPr>
            <p:nvPr/>
          </p:nvSpPr>
          <p:spPr bwMode="auto">
            <a:xfrm>
              <a:off x="3224370" y="1371598"/>
              <a:ext cx="371475"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C)</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a:extLst>
                <a:ext uri="{FF2B5EF4-FFF2-40B4-BE49-F238E27FC236}">
                  <a16:creationId xmlns:a16="http://schemas.microsoft.com/office/drawing/2014/main" id="{89F4F654-2B76-F038-2A20-1F7042E49FB9}"/>
                </a:ext>
              </a:extLst>
            </p:cNvPr>
            <p:cNvSpPr txBox="1">
              <a:spLocks noChangeArrowheads="1"/>
            </p:cNvSpPr>
            <p:nvPr/>
          </p:nvSpPr>
          <p:spPr bwMode="auto">
            <a:xfrm>
              <a:off x="3429157" y="1738433"/>
              <a:ext cx="371475"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D)</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a:extLst>
                <a:ext uri="{FF2B5EF4-FFF2-40B4-BE49-F238E27FC236}">
                  <a16:creationId xmlns:a16="http://schemas.microsoft.com/office/drawing/2014/main" id="{4EACD18F-506C-E417-D066-EFED4F5B214B}"/>
                </a:ext>
              </a:extLst>
            </p:cNvPr>
            <p:cNvSpPr txBox="1">
              <a:spLocks noChangeArrowheads="1"/>
            </p:cNvSpPr>
            <p:nvPr/>
          </p:nvSpPr>
          <p:spPr bwMode="auto">
            <a:xfrm>
              <a:off x="3633787" y="2105025"/>
              <a:ext cx="371475"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E)</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 Box 2">
              <a:extLst>
                <a:ext uri="{FF2B5EF4-FFF2-40B4-BE49-F238E27FC236}">
                  <a16:creationId xmlns:a16="http://schemas.microsoft.com/office/drawing/2014/main" id="{BB9BA86E-A830-B8E0-537A-75B60B7D578F}"/>
                </a:ext>
              </a:extLst>
            </p:cNvPr>
            <p:cNvSpPr txBox="1">
              <a:spLocks noChangeArrowheads="1"/>
            </p:cNvSpPr>
            <p:nvPr/>
          </p:nvSpPr>
          <p:spPr bwMode="auto">
            <a:xfrm>
              <a:off x="3839470" y="2524125"/>
              <a:ext cx="371475"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F)</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 Box 2">
              <a:extLst>
                <a:ext uri="{FF2B5EF4-FFF2-40B4-BE49-F238E27FC236}">
                  <a16:creationId xmlns:a16="http://schemas.microsoft.com/office/drawing/2014/main" id="{713B7983-64B6-FB9A-DAEB-B5DF2A3681A1}"/>
                </a:ext>
              </a:extLst>
            </p:cNvPr>
            <p:cNvSpPr txBox="1">
              <a:spLocks noChangeArrowheads="1"/>
            </p:cNvSpPr>
            <p:nvPr/>
          </p:nvSpPr>
          <p:spPr bwMode="auto">
            <a:xfrm>
              <a:off x="4043362" y="2974133"/>
              <a:ext cx="371475"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G)</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 Box 2">
              <a:extLst>
                <a:ext uri="{FF2B5EF4-FFF2-40B4-BE49-F238E27FC236}">
                  <a16:creationId xmlns:a16="http://schemas.microsoft.com/office/drawing/2014/main" id="{6D6ECCD0-072C-676A-0373-081A269C223C}"/>
                </a:ext>
              </a:extLst>
            </p:cNvPr>
            <p:cNvSpPr txBox="1">
              <a:spLocks noChangeArrowheads="1"/>
            </p:cNvSpPr>
            <p:nvPr/>
          </p:nvSpPr>
          <p:spPr bwMode="auto">
            <a:xfrm>
              <a:off x="4229100" y="3409950"/>
              <a:ext cx="371475"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H)</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 Box 2">
              <a:extLst>
                <a:ext uri="{FF2B5EF4-FFF2-40B4-BE49-F238E27FC236}">
                  <a16:creationId xmlns:a16="http://schemas.microsoft.com/office/drawing/2014/main" id="{A6D71168-9F96-2F54-B039-6F9842E3157F}"/>
                </a:ext>
              </a:extLst>
            </p:cNvPr>
            <p:cNvSpPr txBox="1">
              <a:spLocks noChangeArrowheads="1"/>
            </p:cNvSpPr>
            <p:nvPr/>
          </p:nvSpPr>
          <p:spPr bwMode="auto">
            <a:xfrm>
              <a:off x="4443995" y="3800475"/>
              <a:ext cx="371475"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I)</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0" name="Text Box 2">
              <a:extLst>
                <a:ext uri="{FF2B5EF4-FFF2-40B4-BE49-F238E27FC236}">
                  <a16:creationId xmlns:a16="http://schemas.microsoft.com/office/drawing/2014/main" id="{906E4DF5-0F3B-ABC3-C3D1-877268DB057C}"/>
                </a:ext>
              </a:extLst>
            </p:cNvPr>
            <p:cNvSpPr txBox="1">
              <a:spLocks noChangeArrowheads="1"/>
            </p:cNvSpPr>
            <p:nvPr/>
          </p:nvSpPr>
          <p:spPr bwMode="auto">
            <a:xfrm>
              <a:off x="4681537" y="4219575"/>
              <a:ext cx="390525" cy="2667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100" b="1" dirty="0">
                  <a:latin typeface="Calibri" panose="020F0502020204030204" pitchFamily="34" charset="0"/>
                  <a:ea typeface="Calibri" panose="020F0502020204030204" pitchFamily="34" charset="0"/>
                  <a:cs typeface="Times New Roman" panose="02020603050405020304" pitchFamily="18" charset="0"/>
                </a:rPr>
                <a:t>J)</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grpSp>
      <p:graphicFrame>
        <p:nvGraphicFramePr>
          <p:cNvPr id="46" name="Table 45">
            <a:extLst>
              <a:ext uri="{FF2B5EF4-FFF2-40B4-BE49-F238E27FC236}">
                <a16:creationId xmlns:a16="http://schemas.microsoft.com/office/drawing/2014/main" id="{8EF4964A-D026-67C0-747C-C78DF3D27241}"/>
              </a:ext>
            </a:extLst>
          </p:cNvPr>
          <p:cNvGraphicFramePr>
            <a:graphicFrameLocks noGrp="1"/>
          </p:cNvGraphicFramePr>
          <p:nvPr>
            <p:extLst>
              <p:ext uri="{D42A27DB-BD31-4B8C-83A1-F6EECF244321}">
                <p14:modId xmlns:p14="http://schemas.microsoft.com/office/powerpoint/2010/main" val="1551078595"/>
              </p:ext>
            </p:extLst>
          </p:nvPr>
        </p:nvGraphicFramePr>
        <p:xfrm>
          <a:off x="6149050" y="1748874"/>
          <a:ext cx="644506" cy="4745131"/>
        </p:xfrm>
        <a:graphic>
          <a:graphicData uri="http://schemas.openxmlformats.org/drawingml/2006/table">
            <a:tbl>
              <a:tblPr firstRow="1" firstCol="1" bandRow="1"/>
              <a:tblGrid>
                <a:gridCol w="644506">
                  <a:extLst>
                    <a:ext uri="{9D8B030D-6E8A-4147-A177-3AD203B41FA5}">
                      <a16:colId xmlns:a16="http://schemas.microsoft.com/office/drawing/2014/main" val="25784022"/>
                    </a:ext>
                  </a:extLst>
                </a:gridCol>
              </a:tblGrid>
              <a:tr h="458943">
                <a:tc>
                  <a:txBody>
                    <a:bodyPr/>
                    <a:lstStyle/>
                    <a:p>
                      <a:pPr algn="ctr">
                        <a:lnSpc>
                          <a:spcPct val="107000"/>
                        </a:lnSpc>
                        <a:spcAft>
                          <a:spcPts val="800"/>
                        </a:spcAft>
                      </a:pPr>
                      <a:r>
                        <a:rPr lang="en-GB" sz="1400" dirty="0">
                          <a:effectLst/>
                          <a:latin typeface="+mj-lt"/>
                          <a:ea typeface="Calibri" panose="020F0502020204030204" pitchFamily="34" charset="0"/>
                          <a:cs typeface="Times New Roman" panose="02020603050405020304" pitchFamily="18" charset="0"/>
                        </a:rPr>
                        <a:t>2022-23</a:t>
                      </a:r>
                      <a:endParaRPr lang="en-GB" sz="1100" dirty="0">
                        <a:effectLst/>
                        <a:latin typeface="+mj-lt"/>
                        <a:ea typeface="Calibri" panose="020F0502020204030204" pitchFamily="34" charset="0"/>
                        <a:cs typeface="Times New Roman" panose="02020603050405020304" pitchFamily="18" charset="0"/>
                      </a:endParaRPr>
                    </a:p>
                  </a:txBody>
                  <a:tcPr marL="68136" marR="681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0409030"/>
                  </a:ext>
                </a:extLst>
              </a:tr>
              <a:tr h="458407">
                <a:tc>
                  <a:txBody>
                    <a:bodyPr/>
                    <a:lstStyle/>
                    <a:p>
                      <a:pPr algn="ctr">
                        <a:lnSpc>
                          <a:spcPct val="107000"/>
                        </a:lnSpc>
                        <a:spcAft>
                          <a:spcPts val="800"/>
                        </a:spcAft>
                      </a:pPr>
                      <a:r>
                        <a:rPr lang="en-GB" sz="1400" dirty="0">
                          <a:solidFill>
                            <a:srgbClr val="000000"/>
                          </a:solidFill>
                          <a:effectLst/>
                          <a:latin typeface="+mn-lt"/>
                          <a:ea typeface="Calibri" panose="020F0502020204030204" pitchFamily="34" charset="0"/>
                          <a:cs typeface="Times New Roman" panose="02020603050405020304" pitchFamily="18" charset="0"/>
                        </a:rPr>
                        <a:t>0</a:t>
                      </a:r>
                      <a:endParaRPr lang="en-GB" sz="1100" dirty="0">
                        <a:effectLst/>
                        <a:latin typeface="+mn-lt"/>
                        <a:ea typeface="Calibri" panose="020F0502020204030204" pitchFamily="34" charset="0"/>
                        <a:cs typeface="Times New Roman" panose="02020603050405020304" pitchFamily="18" charset="0"/>
                      </a:endParaRPr>
                    </a:p>
                  </a:txBody>
                  <a:tcPr marL="68136" marR="681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563719189"/>
                  </a:ext>
                </a:extLst>
              </a:tr>
              <a:tr h="380678">
                <a:tc>
                  <a:txBody>
                    <a:bodyPr/>
                    <a:lstStyle/>
                    <a:p>
                      <a:pPr algn="ctr">
                        <a:lnSpc>
                          <a:spcPct val="107000"/>
                        </a:lnSpc>
                        <a:spcAft>
                          <a:spcPts val="800"/>
                        </a:spcAft>
                      </a:pPr>
                      <a:r>
                        <a:rPr lang="en-GB" sz="1400" dirty="0">
                          <a:solidFill>
                            <a:srgbClr val="000000"/>
                          </a:solidFill>
                          <a:effectLst/>
                          <a:latin typeface="+mn-lt"/>
                          <a:ea typeface="Calibri" panose="020F0502020204030204" pitchFamily="34" charset="0"/>
                          <a:cs typeface="Times New Roman" panose="02020603050405020304" pitchFamily="18" charset="0"/>
                        </a:rPr>
                        <a:t>0</a:t>
                      </a:r>
                      <a:endParaRPr lang="en-GB" sz="1100" dirty="0">
                        <a:effectLst/>
                        <a:latin typeface="+mn-lt"/>
                        <a:ea typeface="Calibri" panose="020F0502020204030204" pitchFamily="34" charset="0"/>
                        <a:cs typeface="Times New Roman" panose="02020603050405020304" pitchFamily="18" charset="0"/>
                      </a:endParaRPr>
                    </a:p>
                  </a:txBody>
                  <a:tcPr marL="68136" marR="681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00792953"/>
                  </a:ext>
                </a:extLst>
              </a:tr>
              <a:tr h="345729">
                <a:tc>
                  <a:txBody>
                    <a:bodyPr/>
                    <a:lstStyle/>
                    <a:p>
                      <a:pPr algn="ctr">
                        <a:lnSpc>
                          <a:spcPct val="107000"/>
                        </a:lnSpc>
                        <a:spcAft>
                          <a:spcPts val="800"/>
                        </a:spcAft>
                      </a:pPr>
                      <a:r>
                        <a:rPr lang="en-GB" sz="1400" dirty="0">
                          <a:solidFill>
                            <a:srgbClr val="000000"/>
                          </a:solidFill>
                          <a:effectLst/>
                          <a:latin typeface="+mn-lt"/>
                          <a:ea typeface="Calibri" panose="020F0502020204030204" pitchFamily="34" charset="0"/>
                          <a:cs typeface="Times New Roman" panose="02020603050405020304" pitchFamily="18" charset="0"/>
                        </a:rPr>
                        <a:t>0</a:t>
                      </a:r>
                      <a:endParaRPr lang="en-GB" sz="1100" dirty="0">
                        <a:effectLst/>
                        <a:latin typeface="+mn-lt"/>
                        <a:ea typeface="Calibri" panose="020F0502020204030204" pitchFamily="34" charset="0"/>
                        <a:cs typeface="Times New Roman" panose="02020603050405020304" pitchFamily="18" charset="0"/>
                      </a:endParaRPr>
                    </a:p>
                  </a:txBody>
                  <a:tcPr marL="68136" marR="681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849261314"/>
                  </a:ext>
                </a:extLst>
              </a:tr>
              <a:tr h="403352">
                <a:tc>
                  <a:txBody>
                    <a:bodyPr/>
                    <a:lstStyle/>
                    <a:p>
                      <a:pPr algn="ctr">
                        <a:lnSpc>
                          <a:spcPct val="107000"/>
                        </a:lnSpc>
                        <a:spcAft>
                          <a:spcPts val="800"/>
                        </a:spcAft>
                      </a:pPr>
                      <a:r>
                        <a:rPr lang="en-GB" sz="1400" dirty="0">
                          <a:solidFill>
                            <a:srgbClr val="000000"/>
                          </a:solidFill>
                          <a:effectLst/>
                          <a:latin typeface="+mn-lt"/>
                          <a:ea typeface="Calibri" panose="020F0502020204030204" pitchFamily="34" charset="0"/>
                          <a:cs typeface="Times New Roman" panose="02020603050405020304" pitchFamily="18" charset="0"/>
                        </a:rPr>
                        <a:t>0</a:t>
                      </a:r>
                      <a:endParaRPr lang="en-GB" sz="1100" dirty="0">
                        <a:effectLst/>
                        <a:latin typeface="+mn-lt"/>
                        <a:ea typeface="Calibri" panose="020F0502020204030204" pitchFamily="34" charset="0"/>
                        <a:cs typeface="Times New Roman" panose="02020603050405020304" pitchFamily="18" charset="0"/>
                      </a:endParaRPr>
                    </a:p>
                  </a:txBody>
                  <a:tcPr marL="68136" marR="681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30019623"/>
                  </a:ext>
                </a:extLst>
              </a:tr>
              <a:tr h="392952">
                <a:tc>
                  <a:txBody>
                    <a:bodyPr/>
                    <a:lstStyle/>
                    <a:p>
                      <a:pPr algn="ctr">
                        <a:lnSpc>
                          <a:spcPct val="107000"/>
                        </a:lnSpc>
                        <a:spcAft>
                          <a:spcPts val="800"/>
                        </a:spcAft>
                      </a:pPr>
                      <a:r>
                        <a:rPr lang="en-GB" sz="1400" dirty="0">
                          <a:solidFill>
                            <a:srgbClr val="000000"/>
                          </a:solidFill>
                          <a:effectLst/>
                          <a:latin typeface="+mn-lt"/>
                          <a:ea typeface="Calibri" panose="020F0502020204030204" pitchFamily="34" charset="0"/>
                          <a:cs typeface="Times New Roman" panose="02020603050405020304" pitchFamily="18" charset="0"/>
                        </a:rPr>
                        <a:t>0</a:t>
                      </a:r>
                      <a:endParaRPr lang="en-GB" sz="1100" dirty="0">
                        <a:effectLst/>
                        <a:latin typeface="+mn-lt"/>
                        <a:ea typeface="Calibri" panose="020F0502020204030204" pitchFamily="34" charset="0"/>
                        <a:cs typeface="Times New Roman" panose="02020603050405020304" pitchFamily="18" charset="0"/>
                      </a:endParaRPr>
                    </a:p>
                  </a:txBody>
                  <a:tcPr marL="68136" marR="681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424586268"/>
                  </a:ext>
                </a:extLst>
              </a:tr>
              <a:tr h="456813">
                <a:tc>
                  <a:txBody>
                    <a:bodyPr/>
                    <a:lstStyle/>
                    <a:p>
                      <a:pPr algn="ctr">
                        <a:lnSpc>
                          <a:spcPct val="107000"/>
                        </a:lnSpc>
                        <a:spcAft>
                          <a:spcPts val="800"/>
                        </a:spcAft>
                      </a:pPr>
                      <a:r>
                        <a:rPr lang="en-GB" sz="1400" dirty="0">
                          <a:solidFill>
                            <a:srgbClr val="000000"/>
                          </a:solidFill>
                          <a:effectLst/>
                          <a:latin typeface="+mn-lt"/>
                          <a:ea typeface="Calibri" panose="020F0502020204030204" pitchFamily="34" charset="0"/>
                          <a:cs typeface="Times New Roman" panose="02020603050405020304" pitchFamily="18" charset="0"/>
                        </a:rPr>
                        <a:t>0</a:t>
                      </a:r>
                      <a:endParaRPr lang="en-GB" sz="1100" dirty="0">
                        <a:effectLst/>
                        <a:latin typeface="+mn-lt"/>
                        <a:ea typeface="Calibri" panose="020F0502020204030204" pitchFamily="34" charset="0"/>
                        <a:cs typeface="Times New Roman" panose="02020603050405020304" pitchFamily="18" charset="0"/>
                      </a:endParaRPr>
                    </a:p>
                  </a:txBody>
                  <a:tcPr marL="68136" marR="681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578769024"/>
                  </a:ext>
                </a:extLst>
              </a:tr>
              <a:tr h="380678">
                <a:tc>
                  <a:txBody>
                    <a:bodyPr/>
                    <a:lstStyle/>
                    <a:p>
                      <a:pPr algn="ctr">
                        <a:lnSpc>
                          <a:spcPct val="107000"/>
                        </a:lnSpc>
                        <a:spcAft>
                          <a:spcPts val="800"/>
                        </a:spcAft>
                      </a:pPr>
                      <a:r>
                        <a:rPr lang="en-GB" sz="1400" dirty="0">
                          <a:solidFill>
                            <a:srgbClr val="000000"/>
                          </a:solidFill>
                          <a:effectLst/>
                          <a:latin typeface="+mn-lt"/>
                          <a:ea typeface="Calibri" panose="020F0502020204030204" pitchFamily="34" charset="0"/>
                          <a:cs typeface="Times New Roman" panose="02020603050405020304" pitchFamily="18" charset="0"/>
                        </a:rPr>
                        <a:t>23</a:t>
                      </a:r>
                      <a:endParaRPr lang="en-GB" sz="1100" dirty="0">
                        <a:effectLst/>
                        <a:latin typeface="+mn-lt"/>
                        <a:ea typeface="Calibri" panose="020F0502020204030204" pitchFamily="34" charset="0"/>
                        <a:cs typeface="Times New Roman" panose="02020603050405020304" pitchFamily="18" charset="0"/>
                      </a:endParaRPr>
                    </a:p>
                  </a:txBody>
                  <a:tcPr marL="68136" marR="681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664838206"/>
                  </a:ext>
                </a:extLst>
              </a:tr>
              <a:tr h="456813">
                <a:tc>
                  <a:txBody>
                    <a:bodyPr/>
                    <a:lstStyle/>
                    <a:p>
                      <a:pPr algn="ctr">
                        <a:lnSpc>
                          <a:spcPct val="107000"/>
                        </a:lnSpc>
                        <a:spcAft>
                          <a:spcPts val="800"/>
                        </a:spcAft>
                      </a:pPr>
                      <a:r>
                        <a:rPr lang="en-GB" sz="1400" dirty="0">
                          <a:solidFill>
                            <a:srgbClr val="000000"/>
                          </a:solidFill>
                          <a:effectLst/>
                          <a:latin typeface="+mn-lt"/>
                          <a:ea typeface="Calibri" panose="020F0502020204030204" pitchFamily="34" charset="0"/>
                          <a:cs typeface="Times New Roman" panose="02020603050405020304" pitchFamily="18" charset="0"/>
                        </a:rPr>
                        <a:t>11</a:t>
                      </a:r>
                      <a:endParaRPr lang="en-GB" sz="1100" dirty="0">
                        <a:effectLst/>
                        <a:latin typeface="+mn-lt"/>
                        <a:ea typeface="Calibri" panose="020F0502020204030204" pitchFamily="34" charset="0"/>
                        <a:cs typeface="Times New Roman" panose="02020603050405020304" pitchFamily="18" charset="0"/>
                      </a:endParaRPr>
                    </a:p>
                  </a:txBody>
                  <a:tcPr marL="68136" marR="681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698659920"/>
                  </a:ext>
                </a:extLst>
              </a:tr>
              <a:tr h="456813">
                <a:tc>
                  <a:txBody>
                    <a:bodyPr/>
                    <a:lstStyle/>
                    <a:p>
                      <a:pPr algn="ctr">
                        <a:lnSpc>
                          <a:spcPct val="107000"/>
                        </a:lnSpc>
                        <a:spcAft>
                          <a:spcPts val="800"/>
                        </a:spcAft>
                      </a:pPr>
                      <a:r>
                        <a:rPr lang="en-GB" sz="1400" dirty="0">
                          <a:solidFill>
                            <a:srgbClr val="000000"/>
                          </a:solidFill>
                          <a:effectLst/>
                          <a:latin typeface="+mn-lt"/>
                          <a:ea typeface="Calibri" panose="020F0502020204030204" pitchFamily="34" charset="0"/>
                          <a:cs typeface="Times New Roman" panose="02020603050405020304" pitchFamily="18" charset="0"/>
                        </a:rPr>
                        <a:t>1</a:t>
                      </a:r>
                      <a:endParaRPr lang="en-GB" sz="1100" dirty="0">
                        <a:effectLst/>
                        <a:latin typeface="+mn-lt"/>
                        <a:ea typeface="Calibri" panose="020F0502020204030204" pitchFamily="34" charset="0"/>
                        <a:cs typeface="Times New Roman" panose="02020603050405020304" pitchFamily="18" charset="0"/>
                      </a:endParaRPr>
                    </a:p>
                  </a:txBody>
                  <a:tcPr marL="68136" marR="681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192025035"/>
                  </a:ext>
                </a:extLst>
              </a:tr>
              <a:tr h="553953">
                <a:tc>
                  <a:txBody>
                    <a:bodyPr/>
                    <a:lstStyle/>
                    <a:p>
                      <a:pPr algn="ctr">
                        <a:lnSpc>
                          <a:spcPct val="107000"/>
                        </a:lnSpc>
                        <a:spcAft>
                          <a:spcPts val="800"/>
                        </a:spcAft>
                      </a:pPr>
                      <a:r>
                        <a:rPr lang="en-GB" sz="1400" dirty="0">
                          <a:solidFill>
                            <a:srgbClr val="000000"/>
                          </a:solidFill>
                          <a:effectLst/>
                          <a:latin typeface="+mn-lt"/>
                          <a:ea typeface="Calibri" panose="020F0502020204030204" pitchFamily="34" charset="0"/>
                          <a:cs typeface="Times New Roman" panose="02020603050405020304" pitchFamily="18" charset="0"/>
                        </a:rPr>
                        <a:t>0</a:t>
                      </a:r>
                      <a:endParaRPr lang="en-GB" sz="1100" dirty="0">
                        <a:effectLst/>
                        <a:latin typeface="+mn-lt"/>
                        <a:ea typeface="Calibri" panose="020F0502020204030204" pitchFamily="34" charset="0"/>
                        <a:cs typeface="Times New Roman" panose="02020603050405020304" pitchFamily="18" charset="0"/>
                      </a:endParaRPr>
                    </a:p>
                  </a:txBody>
                  <a:tcPr marL="68136" marR="681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5457675"/>
                  </a:ext>
                </a:extLst>
              </a:tr>
            </a:tbl>
          </a:graphicData>
        </a:graphic>
      </p:graphicFrame>
      <p:sp>
        <p:nvSpPr>
          <p:cNvPr id="3" name="Text Box 2">
            <a:extLst>
              <a:ext uri="{FF2B5EF4-FFF2-40B4-BE49-F238E27FC236}">
                <a16:creationId xmlns:a16="http://schemas.microsoft.com/office/drawing/2014/main" id="{DBCE29F6-C104-66B7-D19F-A1EB0C10D6F2}"/>
              </a:ext>
            </a:extLst>
          </p:cNvPr>
          <p:cNvSpPr txBox="1">
            <a:spLocks noChangeArrowheads="1"/>
          </p:cNvSpPr>
          <p:nvPr/>
        </p:nvSpPr>
        <p:spPr bwMode="auto">
          <a:xfrm>
            <a:off x="7317661" y="1732914"/>
            <a:ext cx="4417140" cy="489648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342900" indent="-342900">
              <a:lnSpc>
                <a:spcPct val="107000"/>
              </a:lnSpc>
              <a:buFont typeface="+mj-lt"/>
              <a:buAutoNum type="alphaUcPeriod"/>
            </a:pPr>
            <a:r>
              <a:rPr lang="en-GB" sz="1400" dirty="0">
                <a:solidFill>
                  <a:srgbClr val="00748D"/>
                </a:solidFill>
                <a:latin typeface="Calibri" panose="020F0502020204030204" pitchFamily="34" charset="0"/>
                <a:ea typeface="Calibri" panose="020F0502020204030204" pitchFamily="34" charset="0"/>
                <a:cs typeface="Times New Roman" panose="02020603050405020304" pitchFamily="18" charset="0"/>
              </a:rPr>
              <a:t>Deaths due to conditions or events taking place under the responsibility of the Low Carbon Hub.</a:t>
            </a:r>
          </a:p>
          <a:p>
            <a:pPr marL="342900" indent="-342900">
              <a:lnSpc>
                <a:spcPct val="107000"/>
              </a:lnSpc>
              <a:buFont typeface="+mj-lt"/>
              <a:buAutoNum type="alphaUcPeriod"/>
            </a:pPr>
            <a:r>
              <a:rPr lang="en-GB" sz="1400" dirty="0">
                <a:solidFill>
                  <a:srgbClr val="00748D"/>
                </a:solidFill>
                <a:latin typeface="Calibri" panose="020F0502020204030204" pitchFamily="34" charset="0"/>
                <a:ea typeface="Calibri" panose="020F0502020204030204" pitchFamily="34" charset="0"/>
                <a:cs typeface="Times New Roman" panose="02020603050405020304" pitchFamily="18" charset="0"/>
              </a:rPr>
              <a:t>Injuries resulting in more than 3 days off work.</a:t>
            </a:r>
          </a:p>
          <a:p>
            <a:pPr marL="342900" indent="-342900">
              <a:lnSpc>
                <a:spcPct val="107000"/>
              </a:lnSpc>
              <a:buFont typeface="+mj-lt"/>
              <a:buAutoNum type="alphaUcPeriod"/>
            </a:pPr>
            <a:r>
              <a:rPr lang="en-GB" sz="1400" dirty="0">
                <a:solidFill>
                  <a:srgbClr val="00748D"/>
                </a:solidFill>
                <a:latin typeface="Calibri" panose="020F0502020204030204" pitchFamily="34" charset="0"/>
                <a:ea typeface="Calibri" panose="020F0502020204030204" pitchFamily="34" charset="0"/>
                <a:cs typeface="Times New Roman" panose="02020603050405020304" pitchFamily="18" charset="0"/>
              </a:rPr>
              <a:t>Injuries that were recorded but resulted in 3 or less days off work.</a:t>
            </a:r>
          </a:p>
          <a:p>
            <a:pPr marL="342900" indent="-342900">
              <a:lnSpc>
                <a:spcPct val="107000"/>
              </a:lnSpc>
              <a:buFont typeface="+mj-lt"/>
              <a:buAutoNum type="alphaUcPeriod"/>
            </a:pPr>
            <a:r>
              <a:rPr lang="en-GB" sz="1400" dirty="0">
                <a:solidFill>
                  <a:srgbClr val="00748D"/>
                </a:solidFill>
                <a:latin typeface="Calibri" panose="020F0502020204030204" pitchFamily="34" charset="0"/>
                <a:ea typeface="Calibri" panose="020F0502020204030204" pitchFamily="34" charset="0"/>
                <a:cs typeface="Times New Roman" panose="02020603050405020304" pitchFamily="18" charset="0"/>
              </a:rPr>
              <a:t>Incidents that involved significant confrontation including physical or emotional abuse.</a:t>
            </a:r>
          </a:p>
          <a:p>
            <a:pPr marL="342900" indent="-342900">
              <a:lnSpc>
                <a:spcPct val="107000"/>
              </a:lnSpc>
              <a:buFont typeface="+mj-lt"/>
              <a:buAutoNum type="alphaUcPeriod"/>
            </a:pPr>
            <a:r>
              <a:rPr lang="en-GB" sz="1400" dirty="0">
                <a:solidFill>
                  <a:srgbClr val="00748D"/>
                </a:solidFill>
                <a:latin typeface="Calibri" panose="020F0502020204030204" pitchFamily="34" charset="0"/>
                <a:ea typeface="Calibri" panose="020F0502020204030204" pitchFamily="34" charset="0"/>
                <a:cs typeface="Times New Roman" panose="02020603050405020304" pitchFamily="18" charset="0"/>
              </a:rPr>
              <a:t>RIDDOR reports detail </a:t>
            </a:r>
            <a:r>
              <a:rPr lang="en-GB" sz="1400" i="1" dirty="0">
                <a:solidFill>
                  <a:srgbClr val="00748D"/>
                </a:solidFill>
                <a:latin typeface="Calibri" panose="020F0502020204030204" pitchFamily="34" charset="0"/>
                <a:ea typeface="Calibri" panose="020F0502020204030204" pitchFamily="34" charset="0"/>
                <a:cs typeface="Times New Roman" panose="02020603050405020304" pitchFamily="18" charset="0"/>
              </a:rPr>
              <a:t>work-related </a:t>
            </a:r>
            <a:r>
              <a:rPr lang="en-GB" sz="1400" dirty="0">
                <a:solidFill>
                  <a:srgbClr val="00748D"/>
                </a:solidFill>
                <a:latin typeface="Calibri" panose="020F0502020204030204" pitchFamily="34" charset="0"/>
                <a:ea typeface="Calibri" panose="020F0502020204030204" pitchFamily="34" charset="0"/>
                <a:cs typeface="Times New Roman" panose="02020603050405020304" pitchFamily="18" charset="0"/>
              </a:rPr>
              <a:t>accidents that result in </a:t>
            </a:r>
            <a:r>
              <a:rPr lang="en-GB" sz="1400" i="1" dirty="0">
                <a:solidFill>
                  <a:srgbClr val="00748D"/>
                </a:solidFill>
                <a:latin typeface="Calibri" panose="020F0502020204030204" pitchFamily="34" charset="0"/>
                <a:ea typeface="Calibri" panose="020F0502020204030204" pitchFamily="34" charset="0"/>
                <a:cs typeface="Times New Roman" panose="02020603050405020304" pitchFamily="18" charset="0"/>
              </a:rPr>
              <a:t>reportable injuries.</a:t>
            </a:r>
            <a:endParaRPr lang="en-GB" sz="1400" dirty="0">
              <a:solidFill>
                <a:srgbClr val="00748D"/>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mj-lt"/>
              <a:buAutoNum type="alphaUcPeriod"/>
            </a:pPr>
            <a:r>
              <a:rPr lang="en-GB" sz="1400" dirty="0">
                <a:solidFill>
                  <a:srgbClr val="00748D"/>
                </a:solidFill>
                <a:latin typeface="Calibri" panose="020F0502020204030204" pitchFamily="34" charset="0"/>
                <a:ea typeface="Calibri" panose="020F0502020204030204" pitchFamily="34" charset="0"/>
                <a:cs typeface="Times New Roman" panose="02020603050405020304" pitchFamily="18" charset="0"/>
              </a:rPr>
              <a:t>Near miss: an unplanned event that did not result in injury, illness or damage, but had the potential to do so.</a:t>
            </a:r>
          </a:p>
          <a:p>
            <a:pPr marL="342900" indent="-342900">
              <a:lnSpc>
                <a:spcPct val="107000"/>
              </a:lnSpc>
              <a:buFont typeface="+mj-lt"/>
              <a:buAutoNum type="alphaUcPeriod"/>
            </a:pPr>
            <a:r>
              <a:rPr lang="en-GB" sz="1400" dirty="0">
                <a:solidFill>
                  <a:srgbClr val="00748D"/>
                </a:solidFill>
                <a:latin typeface="Calibri" panose="020F0502020204030204" pitchFamily="34" charset="0"/>
                <a:ea typeface="Calibri" panose="020F0502020204030204" pitchFamily="34" charset="0"/>
                <a:cs typeface="Times New Roman" panose="02020603050405020304" pitchFamily="18" charset="0"/>
              </a:rPr>
              <a:t>Documented inspections by employees or external companies.</a:t>
            </a:r>
          </a:p>
          <a:p>
            <a:pPr marL="342900" indent="-342900">
              <a:lnSpc>
                <a:spcPct val="107000"/>
              </a:lnSpc>
              <a:buFont typeface="+mj-lt"/>
              <a:buAutoNum type="alphaUcPeriod"/>
            </a:pPr>
            <a:r>
              <a:rPr lang="en-GB" sz="1400" dirty="0">
                <a:solidFill>
                  <a:srgbClr val="00748D"/>
                </a:solidFill>
                <a:latin typeface="Calibri" panose="020F0502020204030204" pitchFamily="34" charset="0"/>
                <a:ea typeface="Calibri" panose="020F0502020204030204" pitchFamily="34" charset="0"/>
                <a:cs typeface="Times New Roman" panose="02020603050405020304" pitchFamily="18" charset="0"/>
              </a:rPr>
              <a:t>Notices as the result of inspections or new legislation that require alteration of H&amp;S practices.</a:t>
            </a:r>
          </a:p>
          <a:p>
            <a:pPr marL="342900" indent="-342900">
              <a:lnSpc>
                <a:spcPct val="107000"/>
              </a:lnSpc>
              <a:buFont typeface="+mj-lt"/>
              <a:buAutoNum type="alphaUcPeriod"/>
            </a:pPr>
            <a:r>
              <a:rPr lang="en-GB" sz="1400" dirty="0">
                <a:solidFill>
                  <a:srgbClr val="00748D"/>
                </a:solidFill>
                <a:latin typeface="Calibri" panose="020F0502020204030204" pitchFamily="34" charset="0"/>
                <a:ea typeface="Calibri" panose="020F0502020204030204" pitchFamily="34" charset="0"/>
                <a:cs typeface="Times New Roman" panose="02020603050405020304" pitchFamily="18" charset="0"/>
              </a:rPr>
              <a:t>An informal group discussion that focuses on a particular safety issue.</a:t>
            </a:r>
          </a:p>
          <a:p>
            <a:pPr marL="342900" indent="-342900">
              <a:lnSpc>
                <a:spcPct val="107000"/>
              </a:lnSpc>
              <a:spcAft>
                <a:spcPts val="800"/>
              </a:spcAft>
              <a:buFont typeface="+mj-lt"/>
              <a:buAutoNum type="alphaUcPeriod"/>
            </a:pPr>
            <a:r>
              <a:rPr lang="en-GB" sz="1400" dirty="0">
                <a:solidFill>
                  <a:srgbClr val="00748D"/>
                </a:solidFill>
                <a:latin typeface="Calibri" panose="020F0502020204030204" pitchFamily="34" charset="0"/>
                <a:ea typeface="Calibri" panose="020F0502020204030204" pitchFamily="34" charset="0"/>
                <a:cs typeface="Times New Roman" panose="02020603050405020304" pitchFamily="18" charset="0"/>
              </a:rPr>
              <a:t>Training courses/instruction from a qualified professional/institution related to health &amp; safety practices.</a:t>
            </a:r>
          </a:p>
        </p:txBody>
      </p:sp>
      <p:pic>
        <p:nvPicPr>
          <p:cNvPr id="10" name="Content Placeholder 7" descr="A white circle with white text&#10;&#10;Description automatically generated">
            <a:extLst>
              <a:ext uri="{FF2B5EF4-FFF2-40B4-BE49-F238E27FC236}">
                <a16:creationId xmlns:a16="http://schemas.microsoft.com/office/drawing/2014/main" id="{C9D302C1-E5BF-4FB5-D8F2-A18DA2A72B22}"/>
              </a:ext>
            </a:extLst>
          </p:cNvPr>
          <p:cNvPicPr>
            <a:picLocks noChangeAspect="1"/>
          </p:cNvPicPr>
          <p:nvPr/>
        </p:nvPicPr>
        <p:blipFill>
          <a:blip r:embed="rId2"/>
          <a:stretch>
            <a:fillRect/>
          </a:stretch>
        </p:blipFill>
        <p:spPr>
          <a:xfrm>
            <a:off x="228600" y="191380"/>
            <a:ext cx="1066651" cy="1066651"/>
          </a:xfrm>
          <a:prstGeom prst="rect">
            <a:avLst/>
          </a:prstGeom>
        </p:spPr>
      </p:pic>
    </p:spTree>
    <p:extLst>
      <p:ext uri="{BB962C8B-B14F-4D97-AF65-F5344CB8AC3E}">
        <p14:creationId xmlns:p14="http://schemas.microsoft.com/office/powerpoint/2010/main" val="1904094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71D4F99-E33D-604E-05E3-2621E4979F04}"/>
              </a:ext>
            </a:extLst>
          </p:cNvPr>
          <p:cNvGrpSpPr/>
          <p:nvPr/>
        </p:nvGrpSpPr>
        <p:grpSpPr>
          <a:xfrm>
            <a:off x="-74726" y="0"/>
            <a:ext cx="12448943" cy="1428750"/>
            <a:chOff x="-57150" y="0"/>
            <a:chExt cx="9324975" cy="1428750"/>
          </a:xfrm>
        </p:grpSpPr>
        <p:sp>
          <p:nvSpPr>
            <p:cNvPr id="41" name="Rectangle 40">
              <a:extLst>
                <a:ext uri="{FF2B5EF4-FFF2-40B4-BE49-F238E27FC236}">
                  <a16:creationId xmlns:a16="http://schemas.microsoft.com/office/drawing/2014/main" id="{0C3FBE9C-560B-364D-A554-455050F4D0F9}"/>
                </a:ext>
              </a:extLst>
            </p:cNvPr>
            <p:cNvSpPr/>
            <p:nvPr/>
          </p:nvSpPr>
          <p:spPr>
            <a:xfrm>
              <a:off x="0"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sp>
          <p:nvSpPr>
            <p:cNvPr id="42" name="Freeform: Shape 41">
              <a:extLst>
                <a:ext uri="{FF2B5EF4-FFF2-40B4-BE49-F238E27FC236}">
                  <a16:creationId xmlns:a16="http://schemas.microsoft.com/office/drawing/2014/main" id="{716F7665-289A-CA57-BE47-6EA3C61CB591}"/>
                </a:ext>
              </a:extLst>
            </p:cNvPr>
            <p:cNvSpPr/>
            <p:nvPr/>
          </p:nvSpPr>
          <p:spPr>
            <a:xfrm rot="10800000">
              <a:off x="-57150"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grpSp>
      <p:pic>
        <p:nvPicPr>
          <p:cNvPr id="10" name="Content Placeholder 7" descr="A white circle with white text&#10;&#10;Description automatically generated">
            <a:extLst>
              <a:ext uri="{FF2B5EF4-FFF2-40B4-BE49-F238E27FC236}">
                <a16:creationId xmlns:a16="http://schemas.microsoft.com/office/drawing/2014/main" id="{C9D302C1-E5BF-4FB5-D8F2-A18DA2A72B22}"/>
              </a:ext>
            </a:extLst>
          </p:cNvPr>
          <p:cNvPicPr>
            <a:picLocks noChangeAspect="1"/>
          </p:cNvPicPr>
          <p:nvPr/>
        </p:nvPicPr>
        <p:blipFill>
          <a:blip r:embed="rId2"/>
          <a:stretch>
            <a:fillRect/>
          </a:stretch>
        </p:blipFill>
        <p:spPr>
          <a:xfrm>
            <a:off x="228600" y="191380"/>
            <a:ext cx="1066651" cy="1066651"/>
          </a:xfrm>
          <a:prstGeom prst="rect">
            <a:avLst/>
          </a:prstGeom>
        </p:spPr>
      </p:pic>
      <p:sp>
        <p:nvSpPr>
          <p:cNvPr id="2" name="Content Placeholder 2">
            <a:extLst>
              <a:ext uri="{FF2B5EF4-FFF2-40B4-BE49-F238E27FC236}">
                <a16:creationId xmlns:a16="http://schemas.microsoft.com/office/drawing/2014/main" id="{03B245A6-EBFE-1A5F-96B8-0B7082E34023}"/>
              </a:ext>
            </a:extLst>
          </p:cNvPr>
          <p:cNvSpPr>
            <a:spLocks noGrp="1"/>
          </p:cNvSpPr>
          <p:nvPr>
            <p:ph idx="1"/>
          </p:nvPr>
        </p:nvSpPr>
        <p:spPr>
          <a:xfrm>
            <a:off x="1740310" y="1454872"/>
            <a:ext cx="8470490" cy="5095873"/>
          </a:xfrm>
        </p:spPr>
        <p:txBody>
          <a:bodyPr vert="horz" lIns="91440" tIns="45720" rIns="91440" bIns="45720" rtlCol="0" anchor="t">
            <a:normAutofit/>
          </a:bodyPr>
          <a:lstStyle/>
          <a:p>
            <a:pPr marL="0" indent="0">
              <a:lnSpc>
                <a:spcPct val="150000"/>
              </a:lnSpc>
              <a:spcAft>
                <a:spcPts val="3600"/>
              </a:spcAft>
              <a:buNone/>
            </a:pPr>
            <a:r>
              <a:rPr lang="en-US" sz="2000" dirty="0">
                <a:latin typeface="Arial"/>
                <a:cs typeface="Arial"/>
              </a:rPr>
              <a:t>   </a:t>
            </a:r>
            <a:r>
              <a:rPr lang="en-US" sz="2000" dirty="0">
                <a:latin typeface="+mn-lt"/>
                <a:cs typeface="Arial"/>
              </a:rPr>
              <a:t>1) Ray Valley Solar                                            2) Sandford Hydro</a:t>
            </a:r>
          </a:p>
          <a:p>
            <a:pPr marL="0" indent="0">
              <a:lnSpc>
                <a:spcPct val="150000"/>
              </a:lnSpc>
              <a:spcAft>
                <a:spcPts val="3600"/>
              </a:spcAft>
              <a:buNone/>
            </a:pPr>
            <a:endParaRPr lang="en-US" sz="2000" dirty="0">
              <a:latin typeface="Arial" panose="020B0604020202020204" pitchFamily="34" charset="0"/>
              <a:cs typeface="Arial" panose="020B0604020202020204" pitchFamily="34" charset="0"/>
            </a:endParaRPr>
          </a:p>
          <a:p>
            <a:pPr marL="0" indent="0" algn="ctr">
              <a:lnSpc>
                <a:spcPct val="150000"/>
              </a:lnSpc>
              <a:spcAft>
                <a:spcPts val="3600"/>
              </a:spcAft>
              <a:buNone/>
            </a:pPr>
            <a:endParaRPr lang="en-US" sz="1400" dirty="0">
              <a:latin typeface="Arial" panose="020B0604020202020204" pitchFamily="34" charset="0"/>
              <a:cs typeface="Arial" panose="020B0604020202020204" pitchFamily="34" charset="0"/>
            </a:endParaRPr>
          </a:p>
          <a:p>
            <a:pPr marL="0" indent="0" algn="ctr">
              <a:lnSpc>
                <a:spcPct val="150000"/>
              </a:lnSpc>
              <a:spcAft>
                <a:spcPts val="3600"/>
              </a:spcAft>
              <a:buNone/>
            </a:pPr>
            <a:r>
              <a:rPr lang="en-US" sz="2000" dirty="0">
                <a:latin typeface="+mn-lt"/>
                <a:cs typeface="Arial" panose="020B0604020202020204" pitchFamily="34" charset="0"/>
              </a:rPr>
              <a:t>3) Roof Top Portfolio</a:t>
            </a:r>
          </a:p>
        </p:txBody>
      </p:sp>
      <p:pic>
        <p:nvPicPr>
          <p:cNvPr id="3" name="Picture 2">
            <a:extLst>
              <a:ext uri="{FF2B5EF4-FFF2-40B4-BE49-F238E27FC236}">
                <a16:creationId xmlns:a16="http://schemas.microsoft.com/office/drawing/2014/main" id="{21FAE28B-CF35-77F0-6FA2-B3952B23A332}"/>
              </a:ext>
            </a:extLst>
          </p:cNvPr>
          <p:cNvPicPr>
            <a:picLocks noChangeAspect="1"/>
          </p:cNvPicPr>
          <p:nvPr/>
        </p:nvPicPr>
        <p:blipFill>
          <a:blip r:embed="rId3"/>
          <a:srcRect/>
          <a:stretch/>
        </p:blipFill>
        <p:spPr>
          <a:xfrm>
            <a:off x="2003657" y="2046143"/>
            <a:ext cx="3783542" cy="2115649"/>
          </a:xfrm>
          <a:prstGeom prst="rect">
            <a:avLst/>
          </a:prstGeom>
        </p:spPr>
      </p:pic>
      <p:sp>
        <p:nvSpPr>
          <p:cNvPr id="5" name="Title 1">
            <a:extLst>
              <a:ext uri="{FF2B5EF4-FFF2-40B4-BE49-F238E27FC236}">
                <a16:creationId xmlns:a16="http://schemas.microsoft.com/office/drawing/2014/main" id="{0E39AC6A-E591-9350-3E19-B935CF0F88D4}"/>
              </a:ext>
            </a:extLst>
          </p:cNvPr>
          <p:cNvSpPr txBox="1">
            <a:spLocks/>
          </p:cNvSpPr>
          <p:nvPr/>
        </p:nvSpPr>
        <p:spPr>
          <a:xfrm>
            <a:off x="4029560" y="142875"/>
            <a:ext cx="4132874" cy="11430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a:lstStyle>
          <a:p>
            <a:r>
              <a:rPr lang="en-US" sz="4000" b="1" dirty="0">
                <a:solidFill>
                  <a:schemeClr val="bg1"/>
                </a:solidFill>
              </a:rPr>
              <a:t>Generation Assets</a:t>
            </a:r>
          </a:p>
        </p:txBody>
      </p:sp>
      <p:pic>
        <p:nvPicPr>
          <p:cNvPr id="6" name="Picture 5" descr="A group of men working on a roof&#10;&#10;Description automatically generated">
            <a:extLst>
              <a:ext uri="{FF2B5EF4-FFF2-40B4-BE49-F238E27FC236}">
                <a16:creationId xmlns:a16="http://schemas.microsoft.com/office/drawing/2014/main" id="{AD927012-CF56-47C9-059B-B3338B9FE7E3}"/>
              </a:ext>
            </a:extLst>
          </p:cNvPr>
          <p:cNvPicPr>
            <a:picLocks noChangeAspect="1"/>
          </p:cNvPicPr>
          <p:nvPr/>
        </p:nvPicPr>
        <p:blipFill rotWithShape="1">
          <a:blip r:embed="rId4"/>
          <a:srcRect l="603" t="16946" r="-1" b="23115"/>
          <a:stretch/>
        </p:blipFill>
        <p:spPr>
          <a:xfrm>
            <a:off x="4108577" y="4753063"/>
            <a:ext cx="3974841" cy="1797682"/>
          </a:xfrm>
          <a:prstGeom prst="rect">
            <a:avLst/>
          </a:prstGeom>
        </p:spPr>
      </p:pic>
      <p:pic>
        <p:nvPicPr>
          <p:cNvPr id="7" name="Picture 6" descr="A water dam with a ramp&#10;&#10;Description automatically generated with medium confidence">
            <a:extLst>
              <a:ext uri="{FF2B5EF4-FFF2-40B4-BE49-F238E27FC236}">
                <a16:creationId xmlns:a16="http://schemas.microsoft.com/office/drawing/2014/main" id="{A1806B2A-DCEB-30ED-38A9-070BDA2245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66554" y="2020021"/>
            <a:ext cx="3233727" cy="2115648"/>
          </a:xfrm>
          <a:prstGeom prst="rect">
            <a:avLst/>
          </a:prstGeom>
        </p:spPr>
      </p:pic>
    </p:spTree>
    <p:extLst>
      <p:ext uri="{BB962C8B-B14F-4D97-AF65-F5344CB8AC3E}">
        <p14:creationId xmlns:p14="http://schemas.microsoft.com/office/powerpoint/2010/main" val="1117113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71D4F99-E33D-604E-05E3-2621E4979F04}"/>
              </a:ext>
            </a:extLst>
          </p:cNvPr>
          <p:cNvGrpSpPr/>
          <p:nvPr/>
        </p:nvGrpSpPr>
        <p:grpSpPr>
          <a:xfrm>
            <a:off x="-74726" y="0"/>
            <a:ext cx="12448943" cy="1428750"/>
            <a:chOff x="-57150" y="0"/>
            <a:chExt cx="9324975" cy="1428750"/>
          </a:xfrm>
        </p:grpSpPr>
        <p:sp>
          <p:nvSpPr>
            <p:cNvPr id="41" name="Rectangle 40">
              <a:extLst>
                <a:ext uri="{FF2B5EF4-FFF2-40B4-BE49-F238E27FC236}">
                  <a16:creationId xmlns:a16="http://schemas.microsoft.com/office/drawing/2014/main" id="{0C3FBE9C-560B-364D-A554-455050F4D0F9}"/>
                </a:ext>
              </a:extLst>
            </p:cNvPr>
            <p:cNvSpPr/>
            <p:nvPr/>
          </p:nvSpPr>
          <p:spPr>
            <a:xfrm>
              <a:off x="0"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sp>
          <p:nvSpPr>
            <p:cNvPr id="42" name="Freeform: Shape 41">
              <a:extLst>
                <a:ext uri="{FF2B5EF4-FFF2-40B4-BE49-F238E27FC236}">
                  <a16:creationId xmlns:a16="http://schemas.microsoft.com/office/drawing/2014/main" id="{716F7665-289A-CA57-BE47-6EA3C61CB591}"/>
                </a:ext>
              </a:extLst>
            </p:cNvPr>
            <p:cNvSpPr/>
            <p:nvPr/>
          </p:nvSpPr>
          <p:spPr>
            <a:xfrm rot="10800000">
              <a:off x="-57150"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grpSp>
      <p:pic>
        <p:nvPicPr>
          <p:cNvPr id="10" name="Content Placeholder 7" descr="A white circle with white text&#10;&#10;Description automatically generated">
            <a:extLst>
              <a:ext uri="{FF2B5EF4-FFF2-40B4-BE49-F238E27FC236}">
                <a16:creationId xmlns:a16="http://schemas.microsoft.com/office/drawing/2014/main" id="{C9D302C1-E5BF-4FB5-D8F2-A18DA2A72B22}"/>
              </a:ext>
            </a:extLst>
          </p:cNvPr>
          <p:cNvPicPr>
            <a:picLocks noChangeAspect="1"/>
          </p:cNvPicPr>
          <p:nvPr/>
        </p:nvPicPr>
        <p:blipFill>
          <a:blip r:embed="rId2"/>
          <a:stretch>
            <a:fillRect/>
          </a:stretch>
        </p:blipFill>
        <p:spPr>
          <a:xfrm>
            <a:off x="228600" y="191380"/>
            <a:ext cx="1066651" cy="1066651"/>
          </a:xfrm>
          <a:prstGeom prst="rect">
            <a:avLst/>
          </a:prstGeom>
        </p:spPr>
      </p:pic>
      <p:sp>
        <p:nvSpPr>
          <p:cNvPr id="2" name="Content Placeholder 5">
            <a:extLst>
              <a:ext uri="{FF2B5EF4-FFF2-40B4-BE49-F238E27FC236}">
                <a16:creationId xmlns:a16="http://schemas.microsoft.com/office/drawing/2014/main" id="{404BC963-64FA-CF46-0BB2-E51731461467}"/>
              </a:ext>
            </a:extLst>
          </p:cNvPr>
          <p:cNvSpPr>
            <a:spLocks noGrp="1"/>
          </p:cNvSpPr>
          <p:nvPr>
            <p:ph idx="1"/>
          </p:nvPr>
        </p:nvSpPr>
        <p:spPr>
          <a:xfrm>
            <a:off x="7467599" y="2601344"/>
            <a:ext cx="4041463" cy="3642453"/>
          </a:xfrm>
        </p:spPr>
        <p:txBody>
          <a:bodyPr vert="horz" lIns="91440" tIns="45720" rIns="91440" bIns="45720" rtlCol="0" anchor="t">
            <a:normAutofit lnSpcReduction="10000"/>
          </a:bodyPr>
          <a:lstStyle/>
          <a:p>
            <a:r>
              <a:rPr lang="en-GB" sz="2000" dirty="0">
                <a:latin typeface="+mn-lt"/>
                <a:cs typeface="Arial"/>
              </a:rPr>
              <a:t>RVS produced </a:t>
            </a:r>
            <a:r>
              <a:rPr lang="en-GB" sz="2000" dirty="0">
                <a:latin typeface="Calibri"/>
                <a:ea typeface="Calibri"/>
                <a:cs typeface="Arial"/>
              </a:rPr>
              <a:t>9,046 MWh</a:t>
            </a:r>
            <a:r>
              <a:rPr lang="en-GB" sz="2000" dirty="0">
                <a:latin typeface="+mn-lt"/>
                <a:cs typeface="Arial"/>
              </a:rPr>
              <a:t> last financial year.</a:t>
            </a:r>
            <a:endParaRPr lang="en-US" dirty="0">
              <a:cs typeface="Arial"/>
            </a:endParaRPr>
          </a:p>
          <a:p>
            <a:r>
              <a:rPr lang="en-GB" sz="2000" dirty="0">
                <a:latin typeface="+mn-lt"/>
                <a:cs typeface="Arial" panose="020B0604020202020204" pitchFamily="34" charset="0"/>
              </a:rPr>
              <a:t>Production lower than target due to plant switch-offs in 2022 and subsequent transformer replacements in 2023.</a:t>
            </a:r>
          </a:p>
          <a:p>
            <a:r>
              <a:rPr lang="en-GB" sz="2000" dirty="0">
                <a:latin typeface="+mn-lt"/>
                <a:cs typeface="Arial"/>
              </a:rPr>
              <a:t>During full operation, RVS has significantly outperformed achieving 3% above forecast generation, despite being partially shut down in March for transformer replacement.</a:t>
            </a:r>
            <a:endParaRPr lang="en-GB" sz="2000" dirty="0">
              <a:latin typeface="+mn-lt"/>
              <a:ea typeface="Calibri"/>
              <a:cs typeface="Arial" panose="020B0604020202020204" pitchFamily="34" charset="0"/>
            </a:endParaRPr>
          </a:p>
        </p:txBody>
      </p:sp>
      <p:graphicFrame>
        <p:nvGraphicFramePr>
          <p:cNvPr id="3" name="Chart 2">
            <a:extLst>
              <a:ext uri="{FF2B5EF4-FFF2-40B4-BE49-F238E27FC236}">
                <a16:creationId xmlns:a16="http://schemas.microsoft.com/office/drawing/2014/main" id="{3428C1D5-78B4-76ED-D379-E78F0E1B9325}"/>
              </a:ext>
            </a:extLst>
          </p:cNvPr>
          <p:cNvGraphicFramePr>
            <a:graphicFrameLocks/>
          </p:cNvGraphicFramePr>
          <p:nvPr>
            <p:extLst>
              <p:ext uri="{D42A27DB-BD31-4B8C-83A1-F6EECF244321}">
                <p14:modId xmlns:p14="http://schemas.microsoft.com/office/powerpoint/2010/main" val="98240271"/>
              </p:ext>
            </p:extLst>
          </p:nvPr>
        </p:nvGraphicFramePr>
        <p:xfrm>
          <a:off x="782872" y="2224244"/>
          <a:ext cx="6532328" cy="4328955"/>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descr="A blue and green circles with black text&#10;&#10;Description automatically generated">
            <a:extLst>
              <a:ext uri="{FF2B5EF4-FFF2-40B4-BE49-F238E27FC236}">
                <a16:creationId xmlns:a16="http://schemas.microsoft.com/office/drawing/2014/main" id="{440804A3-1BE0-04D8-B911-A7CE5F0CAAA2}"/>
              </a:ext>
            </a:extLst>
          </p:cNvPr>
          <p:cNvPicPr>
            <a:picLocks noChangeAspect="1"/>
          </p:cNvPicPr>
          <p:nvPr/>
        </p:nvPicPr>
        <p:blipFill rotWithShape="1">
          <a:blip r:embed="rId4"/>
          <a:srcRect t="37245" b="40714"/>
          <a:stretch/>
        </p:blipFill>
        <p:spPr>
          <a:xfrm>
            <a:off x="2261369" y="6096000"/>
            <a:ext cx="3575333" cy="394016"/>
          </a:xfrm>
          <a:prstGeom prst="rect">
            <a:avLst/>
          </a:prstGeom>
        </p:spPr>
      </p:pic>
      <p:sp>
        <p:nvSpPr>
          <p:cNvPr id="6" name="Title 1">
            <a:extLst>
              <a:ext uri="{FF2B5EF4-FFF2-40B4-BE49-F238E27FC236}">
                <a16:creationId xmlns:a16="http://schemas.microsoft.com/office/drawing/2014/main" id="{306A9C60-1607-18EC-0D9D-563AAE1227B7}"/>
              </a:ext>
            </a:extLst>
          </p:cNvPr>
          <p:cNvSpPr>
            <a:spLocks noGrp="1"/>
          </p:cNvSpPr>
          <p:nvPr>
            <p:ph type="title"/>
          </p:nvPr>
        </p:nvSpPr>
        <p:spPr>
          <a:xfrm>
            <a:off x="1796776" y="54776"/>
            <a:ext cx="8705937" cy="1143000"/>
          </a:xfrm>
        </p:spPr>
        <p:txBody>
          <a:bodyPr/>
          <a:lstStyle/>
          <a:p>
            <a:pPr algn="ctr"/>
            <a:r>
              <a:rPr lang="en-US" sz="4000" b="1" dirty="0">
                <a:solidFill>
                  <a:schemeClr val="bg1"/>
                </a:solidFill>
                <a:latin typeface="Tw Cen MT"/>
              </a:rPr>
              <a:t>Ray Valley Solar (RVS)</a:t>
            </a:r>
            <a:endParaRPr lang="en-US"/>
          </a:p>
        </p:txBody>
      </p:sp>
      <p:pic>
        <p:nvPicPr>
          <p:cNvPr id="7" name="Picture 6">
            <a:extLst>
              <a:ext uri="{FF2B5EF4-FFF2-40B4-BE49-F238E27FC236}">
                <a16:creationId xmlns:a16="http://schemas.microsoft.com/office/drawing/2014/main" id="{427FC5A7-A7D1-8B90-DD73-5824CE94FF93}"/>
              </a:ext>
            </a:extLst>
          </p:cNvPr>
          <p:cNvPicPr>
            <a:picLocks noChangeAspect="1"/>
          </p:cNvPicPr>
          <p:nvPr/>
        </p:nvPicPr>
        <p:blipFill rotWithShape="1">
          <a:blip r:embed="rId5"/>
          <a:srcRect l="321" t="-212" r="8088" b="205"/>
          <a:stretch/>
        </p:blipFill>
        <p:spPr>
          <a:xfrm>
            <a:off x="290208" y="2662445"/>
            <a:ext cx="6930226" cy="3827471"/>
          </a:xfrm>
          <a:prstGeom prst="rect">
            <a:avLst/>
          </a:prstGeom>
        </p:spPr>
      </p:pic>
    </p:spTree>
    <p:extLst>
      <p:ext uri="{BB962C8B-B14F-4D97-AF65-F5344CB8AC3E}">
        <p14:creationId xmlns:p14="http://schemas.microsoft.com/office/powerpoint/2010/main" val="2170024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71D4F99-E33D-604E-05E3-2621E4979F04}"/>
              </a:ext>
            </a:extLst>
          </p:cNvPr>
          <p:cNvGrpSpPr/>
          <p:nvPr/>
        </p:nvGrpSpPr>
        <p:grpSpPr>
          <a:xfrm>
            <a:off x="-74726" y="0"/>
            <a:ext cx="12448943" cy="1428750"/>
            <a:chOff x="-57150" y="0"/>
            <a:chExt cx="9324975" cy="1428750"/>
          </a:xfrm>
        </p:grpSpPr>
        <p:sp>
          <p:nvSpPr>
            <p:cNvPr id="41" name="Rectangle 40">
              <a:extLst>
                <a:ext uri="{FF2B5EF4-FFF2-40B4-BE49-F238E27FC236}">
                  <a16:creationId xmlns:a16="http://schemas.microsoft.com/office/drawing/2014/main" id="{0C3FBE9C-560B-364D-A554-455050F4D0F9}"/>
                </a:ext>
              </a:extLst>
            </p:cNvPr>
            <p:cNvSpPr/>
            <p:nvPr/>
          </p:nvSpPr>
          <p:spPr>
            <a:xfrm>
              <a:off x="0"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sp>
          <p:nvSpPr>
            <p:cNvPr id="42" name="Freeform: Shape 41">
              <a:extLst>
                <a:ext uri="{FF2B5EF4-FFF2-40B4-BE49-F238E27FC236}">
                  <a16:creationId xmlns:a16="http://schemas.microsoft.com/office/drawing/2014/main" id="{716F7665-289A-CA57-BE47-6EA3C61CB591}"/>
                </a:ext>
              </a:extLst>
            </p:cNvPr>
            <p:cNvSpPr/>
            <p:nvPr/>
          </p:nvSpPr>
          <p:spPr>
            <a:xfrm rot="10800000">
              <a:off x="-57150"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grpSp>
      <p:pic>
        <p:nvPicPr>
          <p:cNvPr id="10" name="Content Placeholder 7" descr="A white circle with white text&#10;&#10;Description automatically generated">
            <a:extLst>
              <a:ext uri="{FF2B5EF4-FFF2-40B4-BE49-F238E27FC236}">
                <a16:creationId xmlns:a16="http://schemas.microsoft.com/office/drawing/2014/main" id="{C9D302C1-E5BF-4FB5-D8F2-A18DA2A72B22}"/>
              </a:ext>
            </a:extLst>
          </p:cNvPr>
          <p:cNvPicPr>
            <a:picLocks noChangeAspect="1"/>
          </p:cNvPicPr>
          <p:nvPr/>
        </p:nvPicPr>
        <p:blipFill>
          <a:blip r:embed="rId2"/>
          <a:stretch>
            <a:fillRect/>
          </a:stretch>
        </p:blipFill>
        <p:spPr>
          <a:xfrm>
            <a:off x="228600" y="191380"/>
            <a:ext cx="1066651" cy="1066651"/>
          </a:xfrm>
          <a:prstGeom prst="rect">
            <a:avLst/>
          </a:prstGeom>
        </p:spPr>
      </p:pic>
      <p:sp>
        <p:nvSpPr>
          <p:cNvPr id="43" name="Content Placeholder 2">
            <a:extLst>
              <a:ext uri="{FF2B5EF4-FFF2-40B4-BE49-F238E27FC236}">
                <a16:creationId xmlns:a16="http://schemas.microsoft.com/office/drawing/2014/main" id="{8EB2C2FE-2A9E-F884-F366-C891D45F6529}"/>
              </a:ext>
            </a:extLst>
          </p:cNvPr>
          <p:cNvSpPr>
            <a:spLocks noGrp="1"/>
          </p:cNvSpPr>
          <p:nvPr>
            <p:ph idx="1"/>
          </p:nvPr>
        </p:nvSpPr>
        <p:spPr>
          <a:xfrm>
            <a:off x="8458123" y="2697020"/>
            <a:ext cx="3183036" cy="2941780"/>
          </a:xfrm>
        </p:spPr>
        <p:txBody>
          <a:bodyPr anchor="ctr">
            <a:noAutofit/>
          </a:bodyPr>
          <a:lstStyle/>
          <a:p>
            <a:pPr marL="556895" lvl="1" indent="-213995">
              <a:spcBef>
                <a:spcPts val="0"/>
              </a:spcBef>
              <a:buFont typeface="Arial" panose="020B0604020202020204" pitchFamily="34" charset="0"/>
              <a:buChar char="•"/>
            </a:pPr>
            <a:r>
              <a:rPr lang="en-US" sz="2000" dirty="0">
                <a:solidFill>
                  <a:srgbClr val="00748D"/>
                </a:solidFill>
                <a:latin typeface="+mn-lt"/>
                <a:cs typeface="Arial"/>
              </a:rPr>
              <a:t>Sandford Hydro performed poorly last year.</a:t>
            </a:r>
            <a:br>
              <a:rPr lang="en-US" sz="2000" dirty="0">
                <a:latin typeface="+mn-lt"/>
                <a:cs typeface="Arial" panose="020B0604020202020204" pitchFamily="34" charset="0"/>
              </a:rPr>
            </a:br>
            <a:endParaRPr lang="en-US" sz="2000" dirty="0">
              <a:solidFill>
                <a:srgbClr val="00748D"/>
              </a:solidFill>
              <a:latin typeface="+mn-lt"/>
              <a:ea typeface="Calibri"/>
              <a:cs typeface="Arial" panose="020B0604020202020204" pitchFamily="34" charset="0"/>
            </a:endParaRPr>
          </a:p>
          <a:p>
            <a:pPr lvl="1">
              <a:spcBef>
                <a:spcPts val="0"/>
              </a:spcBef>
              <a:buFont typeface="Arial" panose="020B0604020202020204" pitchFamily="34" charset="0"/>
              <a:buChar char="•"/>
            </a:pPr>
            <a:r>
              <a:rPr lang="en-US" sz="2000" dirty="0">
                <a:solidFill>
                  <a:srgbClr val="00748D"/>
                </a:solidFill>
                <a:latin typeface="+mn-lt"/>
                <a:cs typeface="Arial" panose="020B0604020202020204" pitchFamily="34" charset="0"/>
              </a:rPr>
              <a:t>A programme of upgrades has begun.</a:t>
            </a:r>
            <a:endParaRPr lang="en-US" sz="2000" dirty="0">
              <a:latin typeface="+mn-lt"/>
              <a:cs typeface="Arial" panose="020B0604020202020204" pitchFamily="34" charset="0"/>
            </a:endParaRPr>
          </a:p>
        </p:txBody>
      </p:sp>
      <p:graphicFrame>
        <p:nvGraphicFramePr>
          <p:cNvPr id="44" name="Chart 43">
            <a:extLst>
              <a:ext uri="{FF2B5EF4-FFF2-40B4-BE49-F238E27FC236}">
                <a16:creationId xmlns:a16="http://schemas.microsoft.com/office/drawing/2014/main" id="{DF507F02-B211-9D9D-7B5F-F0484DB6A21A}"/>
              </a:ext>
            </a:extLst>
          </p:cNvPr>
          <p:cNvGraphicFramePr>
            <a:graphicFrameLocks/>
          </p:cNvGraphicFramePr>
          <p:nvPr>
            <p:extLst>
              <p:ext uri="{D42A27DB-BD31-4B8C-83A1-F6EECF244321}">
                <p14:modId xmlns:p14="http://schemas.microsoft.com/office/powerpoint/2010/main" val="1460610445"/>
              </p:ext>
            </p:extLst>
          </p:nvPr>
        </p:nvGraphicFramePr>
        <p:xfrm>
          <a:off x="796599" y="2044335"/>
          <a:ext cx="6931949" cy="3818201"/>
        </p:xfrm>
        <a:graphic>
          <a:graphicData uri="http://schemas.openxmlformats.org/drawingml/2006/chart">
            <c:chart xmlns:c="http://schemas.openxmlformats.org/drawingml/2006/chart" xmlns:r="http://schemas.openxmlformats.org/officeDocument/2006/relationships" r:id="rId3"/>
          </a:graphicData>
        </a:graphic>
      </p:graphicFrame>
      <p:pic>
        <p:nvPicPr>
          <p:cNvPr id="45" name="Picture 44" descr="A blue and green circles with black text&#10;&#10;Description automatically generated">
            <a:extLst>
              <a:ext uri="{FF2B5EF4-FFF2-40B4-BE49-F238E27FC236}">
                <a16:creationId xmlns:a16="http://schemas.microsoft.com/office/drawing/2014/main" id="{E5B3D101-18CD-E068-89E1-C52698B7326A}"/>
              </a:ext>
            </a:extLst>
          </p:cNvPr>
          <p:cNvPicPr>
            <a:picLocks noChangeAspect="1"/>
          </p:cNvPicPr>
          <p:nvPr/>
        </p:nvPicPr>
        <p:blipFill rotWithShape="1">
          <a:blip r:embed="rId4"/>
          <a:srcRect t="37245" b="40714"/>
          <a:stretch/>
        </p:blipFill>
        <p:spPr>
          <a:xfrm>
            <a:off x="2819400" y="5923440"/>
            <a:ext cx="3575333" cy="394016"/>
          </a:xfrm>
          <a:prstGeom prst="rect">
            <a:avLst/>
          </a:prstGeom>
        </p:spPr>
      </p:pic>
      <p:sp>
        <p:nvSpPr>
          <p:cNvPr id="47" name="Title 1">
            <a:extLst>
              <a:ext uri="{FF2B5EF4-FFF2-40B4-BE49-F238E27FC236}">
                <a16:creationId xmlns:a16="http://schemas.microsoft.com/office/drawing/2014/main" id="{85F1775D-009C-E35A-9207-4828B467C5CD}"/>
              </a:ext>
            </a:extLst>
          </p:cNvPr>
          <p:cNvSpPr>
            <a:spLocks noGrp="1"/>
          </p:cNvSpPr>
          <p:nvPr>
            <p:ph type="title"/>
          </p:nvPr>
        </p:nvSpPr>
        <p:spPr>
          <a:xfrm>
            <a:off x="3733877" y="57222"/>
            <a:ext cx="4724246" cy="1143000"/>
          </a:xfrm>
        </p:spPr>
        <p:txBody>
          <a:bodyPr/>
          <a:lstStyle/>
          <a:p>
            <a:r>
              <a:rPr lang="en-US" sz="4000" b="1" dirty="0">
                <a:solidFill>
                  <a:schemeClr val="bg1"/>
                </a:solidFill>
                <a:latin typeface="Tw Cen MT"/>
              </a:rPr>
              <a:t>Sandford Hydro</a:t>
            </a:r>
            <a:endParaRPr lang="en-US" sz="4000" b="1" dirty="0">
              <a:solidFill>
                <a:schemeClr val="bg1"/>
              </a:solidFill>
            </a:endParaRPr>
          </a:p>
        </p:txBody>
      </p:sp>
      <p:pic>
        <p:nvPicPr>
          <p:cNvPr id="48" name="Picture 47">
            <a:extLst>
              <a:ext uri="{FF2B5EF4-FFF2-40B4-BE49-F238E27FC236}">
                <a16:creationId xmlns:a16="http://schemas.microsoft.com/office/drawing/2014/main" id="{1E6B5697-7ACE-6084-D023-69CA7AAA9D55}"/>
              </a:ext>
            </a:extLst>
          </p:cNvPr>
          <p:cNvPicPr>
            <a:picLocks noChangeAspect="1"/>
          </p:cNvPicPr>
          <p:nvPr/>
        </p:nvPicPr>
        <p:blipFill rotWithShape="1">
          <a:blip r:embed="rId5"/>
          <a:srcRect l="-6259" t="235" r="20242" b="-105"/>
          <a:stretch/>
        </p:blipFill>
        <p:spPr>
          <a:xfrm>
            <a:off x="338845" y="2460930"/>
            <a:ext cx="7696316" cy="4052925"/>
          </a:xfrm>
          <a:prstGeom prst="rect">
            <a:avLst/>
          </a:prstGeom>
        </p:spPr>
      </p:pic>
    </p:spTree>
    <p:extLst>
      <p:ext uri="{BB962C8B-B14F-4D97-AF65-F5344CB8AC3E}">
        <p14:creationId xmlns:p14="http://schemas.microsoft.com/office/powerpoint/2010/main" val="1762659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71D4F99-E33D-604E-05E3-2621E4979F04}"/>
              </a:ext>
            </a:extLst>
          </p:cNvPr>
          <p:cNvGrpSpPr/>
          <p:nvPr/>
        </p:nvGrpSpPr>
        <p:grpSpPr>
          <a:xfrm>
            <a:off x="-74726" y="0"/>
            <a:ext cx="12448943" cy="1428750"/>
            <a:chOff x="-57150" y="0"/>
            <a:chExt cx="9324975" cy="1428750"/>
          </a:xfrm>
        </p:grpSpPr>
        <p:sp>
          <p:nvSpPr>
            <p:cNvPr id="41" name="Rectangle 40">
              <a:extLst>
                <a:ext uri="{FF2B5EF4-FFF2-40B4-BE49-F238E27FC236}">
                  <a16:creationId xmlns:a16="http://schemas.microsoft.com/office/drawing/2014/main" id="{0C3FBE9C-560B-364D-A554-455050F4D0F9}"/>
                </a:ext>
              </a:extLst>
            </p:cNvPr>
            <p:cNvSpPr/>
            <p:nvPr/>
          </p:nvSpPr>
          <p:spPr>
            <a:xfrm>
              <a:off x="0"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sp>
          <p:nvSpPr>
            <p:cNvPr id="42" name="Freeform: Shape 41">
              <a:extLst>
                <a:ext uri="{FF2B5EF4-FFF2-40B4-BE49-F238E27FC236}">
                  <a16:creationId xmlns:a16="http://schemas.microsoft.com/office/drawing/2014/main" id="{716F7665-289A-CA57-BE47-6EA3C61CB591}"/>
                </a:ext>
              </a:extLst>
            </p:cNvPr>
            <p:cNvSpPr/>
            <p:nvPr/>
          </p:nvSpPr>
          <p:spPr>
            <a:xfrm rot="10800000">
              <a:off x="-57150"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grpSp>
      <p:pic>
        <p:nvPicPr>
          <p:cNvPr id="10" name="Content Placeholder 7" descr="A white circle with white text&#10;&#10;Description automatically generated">
            <a:extLst>
              <a:ext uri="{FF2B5EF4-FFF2-40B4-BE49-F238E27FC236}">
                <a16:creationId xmlns:a16="http://schemas.microsoft.com/office/drawing/2014/main" id="{C9D302C1-E5BF-4FB5-D8F2-A18DA2A72B22}"/>
              </a:ext>
            </a:extLst>
          </p:cNvPr>
          <p:cNvPicPr>
            <a:picLocks noChangeAspect="1"/>
          </p:cNvPicPr>
          <p:nvPr/>
        </p:nvPicPr>
        <p:blipFill>
          <a:blip r:embed="rId2"/>
          <a:stretch>
            <a:fillRect/>
          </a:stretch>
        </p:blipFill>
        <p:spPr>
          <a:xfrm>
            <a:off x="228600" y="191380"/>
            <a:ext cx="1066651" cy="1066651"/>
          </a:xfrm>
          <a:prstGeom prst="rect">
            <a:avLst/>
          </a:prstGeom>
        </p:spPr>
      </p:pic>
      <p:graphicFrame>
        <p:nvGraphicFramePr>
          <p:cNvPr id="2" name="Content Placeholder 3">
            <a:extLst>
              <a:ext uri="{FF2B5EF4-FFF2-40B4-BE49-F238E27FC236}">
                <a16:creationId xmlns:a16="http://schemas.microsoft.com/office/drawing/2014/main" id="{3194B00F-DEFB-9D0B-F6FF-18FF00FD4406}"/>
              </a:ext>
            </a:extLst>
          </p:cNvPr>
          <p:cNvGraphicFramePr>
            <a:graphicFrameLocks noGrp="1"/>
          </p:cNvGraphicFramePr>
          <p:nvPr>
            <p:ph idx="1"/>
            <p:extLst>
              <p:ext uri="{D42A27DB-BD31-4B8C-83A1-F6EECF244321}">
                <p14:modId xmlns:p14="http://schemas.microsoft.com/office/powerpoint/2010/main" val="1773965124"/>
              </p:ext>
            </p:extLst>
          </p:nvPr>
        </p:nvGraphicFramePr>
        <p:xfrm>
          <a:off x="431785" y="2124799"/>
          <a:ext cx="7339667" cy="3740120"/>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5">
            <a:extLst>
              <a:ext uri="{FF2B5EF4-FFF2-40B4-BE49-F238E27FC236}">
                <a16:creationId xmlns:a16="http://schemas.microsoft.com/office/drawing/2014/main" id="{E45C6DA1-3928-9D23-07E1-47E7ECBCB489}"/>
              </a:ext>
            </a:extLst>
          </p:cNvPr>
          <p:cNvSpPr txBox="1">
            <a:spLocks/>
          </p:cNvSpPr>
          <p:nvPr/>
        </p:nvSpPr>
        <p:spPr>
          <a:xfrm>
            <a:off x="8399227" y="2419781"/>
            <a:ext cx="3360987" cy="3445137"/>
          </a:xfrm>
          <a:prstGeom prst="rect">
            <a:avLst/>
          </a:prstGeom>
        </p:spPr>
        <p:txBody>
          <a:bodyPr vert="horz" lIns="91440" tIns="45720" rIns="91440" bIns="45720" rtlCol="0" anchor="t">
            <a:noAutofit/>
          </a:bodyPr>
          <a:lstStyle>
            <a:lvl1pPr marL="257175" indent="-257175" algn="l" defTabSz="342900" rtl="0" eaLnBrk="1" latinLnBrk="0" hangingPunct="1">
              <a:spcBef>
                <a:spcPct val="20000"/>
              </a:spcBef>
              <a:buFont typeface="Arial"/>
              <a:buChar char="•"/>
              <a:defRPr sz="2100" kern="1200">
                <a:solidFill>
                  <a:srgbClr val="00748D"/>
                </a:solidFill>
                <a:latin typeface="Georgia" panose="02040502050405020303" pitchFamily="18" charset="0"/>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Sentinel Medium" pitchFamily="2" charset="0"/>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Sentinel Medium" pitchFamily="2" charset="0"/>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Sentinel Medium" pitchFamily="2" charset="0"/>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Sentinel Medium" pitchFamily="2" charset="0"/>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GB" sz="2000" dirty="0">
                <a:latin typeface="+mn-lt"/>
                <a:cs typeface="Arial"/>
              </a:rPr>
              <a:t>Portfolio produced 3.18 MWh 2% above target.</a:t>
            </a:r>
          </a:p>
          <a:p>
            <a:r>
              <a:rPr lang="en-GB" sz="2000" dirty="0">
                <a:latin typeface="+mn-lt"/>
                <a:ea typeface="Calibri"/>
                <a:cs typeface="Arial"/>
              </a:rPr>
              <a:t>Inverter replacement programme to upgrade kit</a:t>
            </a:r>
            <a:endParaRPr lang="en-GB" sz="2000" dirty="0">
              <a:latin typeface="+mn-lt"/>
              <a:ea typeface="Calibri"/>
              <a:cs typeface="Arial" panose="020B0604020202020204" pitchFamily="34" charset="0"/>
            </a:endParaRPr>
          </a:p>
          <a:p>
            <a:r>
              <a:rPr lang="en-GB" sz="2000" dirty="0">
                <a:latin typeface="+mn-lt"/>
                <a:ea typeface="Calibri"/>
                <a:cs typeface="Arial"/>
              </a:rPr>
              <a:t>Two new arrays commissioned plus two more near completion at year end.</a:t>
            </a:r>
            <a:endParaRPr lang="en-GB" sz="2000" dirty="0">
              <a:latin typeface="+mn-lt"/>
              <a:ea typeface="Calibri"/>
              <a:cs typeface="Arial" panose="020B0604020202020204" pitchFamily="34" charset="0"/>
            </a:endParaRPr>
          </a:p>
        </p:txBody>
      </p:sp>
      <p:pic>
        <p:nvPicPr>
          <p:cNvPr id="5" name="Picture 4" descr="A blue and green circles with black text&#10;&#10;Description automatically generated">
            <a:extLst>
              <a:ext uri="{FF2B5EF4-FFF2-40B4-BE49-F238E27FC236}">
                <a16:creationId xmlns:a16="http://schemas.microsoft.com/office/drawing/2014/main" id="{D39A8D48-F313-EFD0-93D9-C8FB1FE81907}"/>
              </a:ext>
            </a:extLst>
          </p:cNvPr>
          <p:cNvPicPr>
            <a:picLocks noChangeAspect="1"/>
          </p:cNvPicPr>
          <p:nvPr/>
        </p:nvPicPr>
        <p:blipFill rotWithShape="1">
          <a:blip r:embed="rId4"/>
          <a:srcRect t="37245" b="40714"/>
          <a:stretch/>
        </p:blipFill>
        <p:spPr>
          <a:xfrm>
            <a:off x="2568511" y="5470903"/>
            <a:ext cx="3575333" cy="394016"/>
          </a:xfrm>
          <a:prstGeom prst="rect">
            <a:avLst/>
          </a:prstGeom>
        </p:spPr>
      </p:pic>
      <p:sp>
        <p:nvSpPr>
          <p:cNvPr id="6" name="Title 1">
            <a:extLst>
              <a:ext uri="{FF2B5EF4-FFF2-40B4-BE49-F238E27FC236}">
                <a16:creationId xmlns:a16="http://schemas.microsoft.com/office/drawing/2014/main" id="{2EA50177-980B-37B1-5E47-3D7586A4BE60}"/>
              </a:ext>
            </a:extLst>
          </p:cNvPr>
          <p:cNvSpPr>
            <a:spLocks noGrp="1"/>
          </p:cNvSpPr>
          <p:nvPr>
            <p:ph type="title"/>
          </p:nvPr>
        </p:nvSpPr>
        <p:spPr>
          <a:xfrm>
            <a:off x="3854786" y="37242"/>
            <a:ext cx="4006616" cy="1143000"/>
          </a:xfrm>
        </p:spPr>
        <p:txBody>
          <a:bodyPr/>
          <a:lstStyle/>
          <a:p>
            <a:r>
              <a:rPr lang="en-US" sz="4000" b="1" dirty="0">
                <a:solidFill>
                  <a:schemeClr val="bg1"/>
                </a:solidFill>
              </a:rPr>
              <a:t>Roof Top Portfolio</a:t>
            </a:r>
          </a:p>
        </p:txBody>
      </p:sp>
      <p:pic>
        <p:nvPicPr>
          <p:cNvPr id="7" name="Picture 6">
            <a:extLst>
              <a:ext uri="{FF2B5EF4-FFF2-40B4-BE49-F238E27FC236}">
                <a16:creationId xmlns:a16="http://schemas.microsoft.com/office/drawing/2014/main" id="{C0C10827-742D-B9C3-888D-127397EE1BF6}"/>
              </a:ext>
            </a:extLst>
          </p:cNvPr>
          <p:cNvPicPr>
            <a:picLocks noChangeAspect="1"/>
          </p:cNvPicPr>
          <p:nvPr/>
        </p:nvPicPr>
        <p:blipFill>
          <a:blip r:embed="rId5"/>
          <a:stretch>
            <a:fillRect/>
          </a:stretch>
        </p:blipFill>
        <p:spPr>
          <a:xfrm>
            <a:off x="318581" y="2468946"/>
            <a:ext cx="7902912" cy="3804842"/>
          </a:xfrm>
          <a:prstGeom prst="rect">
            <a:avLst/>
          </a:prstGeom>
        </p:spPr>
      </p:pic>
    </p:spTree>
    <p:extLst>
      <p:ext uri="{BB962C8B-B14F-4D97-AF65-F5344CB8AC3E}">
        <p14:creationId xmlns:p14="http://schemas.microsoft.com/office/powerpoint/2010/main" val="2651153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71D4F99-E33D-604E-05E3-2621E4979F04}"/>
              </a:ext>
            </a:extLst>
          </p:cNvPr>
          <p:cNvGrpSpPr/>
          <p:nvPr/>
        </p:nvGrpSpPr>
        <p:grpSpPr>
          <a:xfrm>
            <a:off x="-74726" y="0"/>
            <a:ext cx="12448943" cy="1428750"/>
            <a:chOff x="-57150" y="0"/>
            <a:chExt cx="9324975" cy="1428750"/>
          </a:xfrm>
        </p:grpSpPr>
        <p:sp>
          <p:nvSpPr>
            <p:cNvPr id="41" name="Rectangle 40">
              <a:extLst>
                <a:ext uri="{FF2B5EF4-FFF2-40B4-BE49-F238E27FC236}">
                  <a16:creationId xmlns:a16="http://schemas.microsoft.com/office/drawing/2014/main" id="{0C3FBE9C-560B-364D-A554-455050F4D0F9}"/>
                </a:ext>
              </a:extLst>
            </p:cNvPr>
            <p:cNvSpPr/>
            <p:nvPr/>
          </p:nvSpPr>
          <p:spPr>
            <a:xfrm>
              <a:off x="0"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sp>
          <p:nvSpPr>
            <p:cNvPr id="42" name="Freeform: Shape 41">
              <a:extLst>
                <a:ext uri="{FF2B5EF4-FFF2-40B4-BE49-F238E27FC236}">
                  <a16:creationId xmlns:a16="http://schemas.microsoft.com/office/drawing/2014/main" id="{716F7665-289A-CA57-BE47-6EA3C61CB591}"/>
                </a:ext>
              </a:extLst>
            </p:cNvPr>
            <p:cNvSpPr/>
            <p:nvPr/>
          </p:nvSpPr>
          <p:spPr>
            <a:xfrm rot="10800000">
              <a:off x="-57150"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grpSp>
      <p:pic>
        <p:nvPicPr>
          <p:cNvPr id="10" name="Content Placeholder 7" descr="A white circle with white text&#10;&#10;Description automatically generated">
            <a:extLst>
              <a:ext uri="{FF2B5EF4-FFF2-40B4-BE49-F238E27FC236}">
                <a16:creationId xmlns:a16="http://schemas.microsoft.com/office/drawing/2014/main" id="{C9D302C1-E5BF-4FB5-D8F2-A18DA2A72B22}"/>
              </a:ext>
            </a:extLst>
          </p:cNvPr>
          <p:cNvPicPr>
            <a:picLocks noChangeAspect="1"/>
          </p:cNvPicPr>
          <p:nvPr/>
        </p:nvPicPr>
        <p:blipFill>
          <a:blip r:embed="rId2"/>
          <a:stretch>
            <a:fillRect/>
          </a:stretch>
        </p:blipFill>
        <p:spPr>
          <a:xfrm>
            <a:off x="228600" y="191380"/>
            <a:ext cx="1066651" cy="1066651"/>
          </a:xfrm>
          <a:prstGeom prst="rect">
            <a:avLst/>
          </a:prstGeom>
        </p:spPr>
      </p:pic>
      <p:sp>
        <p:nvSpPr>
          <p:cNvPr id="2" name="Content Placeholder 2">
            <a:extLst>
              <a:ext uri="{FF2B5EF4-FFF2-40B4-BE49-F238E27FC236}">
                <a16:creationId xmlns:a16="http://schemas.microsoft.com/office/drawing/2014/main" id="{A54683CE-67CF-1ACB-7E3C-69FBEE9F8FE7}"/>
              </a:ext>
            </a:extLst>
          </p:cNvPr>
          <p:cNvSpPr>
            <a:spLocks noGrp="1"/>
          </p:cNvSpPr>
          <p:nvPr>
            <p:ph idx="1"/>
          </p:nvPr>
        </p:nvSpPr>
        <p:spPr>
          <a:xfrm>
            <a:off x="8153400" y="2359516"/>
            <a:ext cx="3627986" cy="3355483"/>
          </a:xfrm>
        </p:spPr>
        <p:txBody>
          <a:bodyPr anchor="ctr">
            <a:normAutofit/>
          </a:bodyPr>
          <a:lstStyle/>
          <a:p>
            <a:pPr>
              <a:spcBef>
                <a:spcPts val="0"/>
              </a:spcBef>
            </a:pPr>
            <a:r>
              <a:rPr lang="en-US" sz="2000" dirty="0">
                <a:latin typeface="+mn-lt"/>
              </a:rPr>
              <a:t>RVS is now 100% operational and expected to generate 18.5 MWh per annum.</a:t>
            </a:r>
            <a:br>
              <a:rPr lang="en-US" sz="2000" dirty="0">
                <a:latin typeface="+mn-lt"/>
              </a:rPr>
            </a:br>
            <a:endParaRPr lang="en-US" sz="2000" dirty="0">
              <a:latin typeface="+mn-lt"/>
            </a:endParaRPr>
          </a:p>
          <a:p>
            <a:pPr>
              <a:spcBef>
                <a:spcPts val="0"/>
              </a:spcBef>
            </a:pPr>
            <a:r>
              <a:rPr lang="en-US" sz="2000" dirty="0">
                <a:latin typeface="+mn-lt"/>
              </a:rPr>
              <a:t>Secure habitat for Protected Great Crested Newts has been established as an integral part of the development.</a:t>
            </a:r>
          </a:p>
        </p:txBody>
      </p:sp>
      <p:graphicFrame>
        <p:nvGraphicFramePr>
          <p:cNvPr id="3" name="Chart 2">
            <a:extLst>
              <a:ext uri="{FF2B5EF4-FFF2-40B4-BE49-F238E27FC236}">
                <a16:creationId xmlns:a16="http://schemas.microsoft.com/office/drawing/2014/main" id="{80A632BD-4B4B-9AE8-F06E-5BEF2B0BE4FB}"/>
              </a:ext>
            </a:extLst>
          </p:cNvPr>
          <p:cNvGraphicFramePr>
            <a:graphicFrameLocks/>
          </p:cNvGraphicFramePr>
          <p:nvPr>
            <p:extLst>
              <p:ext uri="{D42A27DB-BD31-4B8C-83A1-F6EECF244321}">
                <p14:modId xmlns:p14="http://schemas.microsoft.com/office/powerpoint/2010/main" val="2723442763"/>
              </p:ext>
            </p:extLst>
          </p:nvPr>
        </p:nvGraphicFramePr>
        <p:xfrm>
          <a:off x="745969" y="1909705"/>
          <a:ext cx="7407431" cy="4567295"/>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descr="A blue and green circles with black text&#10;&#10;Description automatically generated">
            <a:extLst>
              <a:ext uri="{FF2B5EF4-FFF2-40B4-BE49-F238E27FC236}">
                <a16:creationId xmlns:a16="http://schemas.microsoft.com/office/drawing/2014/main" id="{114441E7-F6FC-3E24-CEAB-6E567B79F16B}"/>
              </a:ext>
            </a:extLst>
          </p:cNvPr>
          <p:cNvPicPr>
            <a:picLocks noChangeAspect="1"/>
          </p:cNvPicPr>
          <p:nvPr/>
        </p:nvPicPr>
        <p:blipFill rotWithShape="1">
          <a:blip r:embed="rId4"/>
          <a:srcRect t="37245" b="40714"/>
          <a:stretch/>
        </p:blipFill>
        <p:spPr>
          <a:xfrm>
            <a:off x="2743462" y="6082984"/>
            <a:ext cx="3575333" cy="394016"/>
          </a:xfrm>
          <a:prstGeom prst="rect">
            <a:avLst/>
          </a:prstGeom>
        </p:spPr>
      </p:pic>
      <p:sp>
        <p:nvSpPr>
          <p:cNvPr id="6" name="Title 1">
            <a:extLst>
              <a:ext uri="{FF2B5EF4-FFF2-40B4-BE49-F238E27FC236}">
                <a16:creationId xmlns:a16="http://schemas.microsoft.com/office/drawing/2014/main" id="{F9B873B1-E9DC-109E-69D2-60205B1B44C3}"/>
              </a:ext>
            </a:extLst>
          </p:cNvPr>
          <p:cNvSpPr>
            <a:spLocks noGrp="1"/>
          </p:cNvSpPr>
          <p:nvPr>
            <p:ph type="title"/>
          </p:nvPr>
        </p:nvSpPr>
        <p:spPr>
          <a:xfrm>
            <a:off x="2705389" y="65854"/>
            <a:ext cx="6888711" cy="1143000"/>
          </a:xfrm>
        </p:spPr>
        <p:txBody>
          <a:bodyPr/>
          <a:lstStyle/>
          <a:p>
            <a:r>
              <a:rPr lang="en-US" sz="4000" b="1" dirty="0">
                <a:solidFill>
                  <a:schemeClr val="bg1"/>
                </a:solidFill>
              </a:rPr>
              <a:t>RVS Future Generation Outlook</a:t>
            </a:r>
          </a:p>
        </p:txBody>
      </p:sp>
      <p:sp>
        <p:nvSpPr>
          <p:cNvPr id="7" name="TextBox 6">
            <a:extLst>
              <a:ext uri="{FF2B5EF4-FFF2-40B4-BE49-F238E27FC236}">
                <a16:creationId xmlns:a16="http://schemas.microsoft.com/office/drawing/2014/main" id="{60503236-EFA6-32B2-470B-8C4F969DAF79}"/>
              </a:ext>
            </a:extLst>
          </p:cNvPr>
          <p:cNvSpPr txBox="1"/>
          <p:nvPr/>
        </p:nvSpPr>
        <p:spPr>
          <a:xfrm>
            <a:off x="3858637" y="6225702"/>
            <a:ext cx="810638" cy="200055"/>
          </a:xfrm>
          <a:prstGeom prst="rect">
            <a:avLst/>
          </a:prstGeom>
          <a:solidFill>
            <a:schemeClr val="bg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700" dirty="0">
                <a:ea typeface="Calibri"/>
                <a:cs typeface="Calibri"/>
              </a:rPr>
              <a:t>Uplifted forecast</a:t>
            </a:r>
          </a:p>
        </p:txBody>
      </p:sp>
      <p:sp>
        <p:nvSpPr>
          <p:cNvPr id="8" name="TextBox 7">
            <a:extLst>
              <a:ext uri="{FF2B5EF4-FFF2-40B4-BE49-F238E27FC236}">
                <a16:creationId xmlns:a16="http://schemas.microsoft.com/office/drawing/2014/main" id="{CA41D44E-8DEF-7912-536B-96F50F71E588}"/>
              </a:ext>
            </a:extLst>
          </p:cNvPr>
          <p:cNvSpPr txBox="1"/>
          <p:nvPr/>
        </p:nvSpPr>
        <p:spPr>
          <a:xfrm>
            <a:off x="5013796" y="6225701"/>
            <a:ext cx="810638" cy="200055"/>
          </a:xfrm>
          <a:prstGeom prst="rect">
            <a:avLst/>
          </a:prstGeom>
          <a:solidFill>
            <a:schemeClr val="bg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700" dirty="0">
                <a:ea typeface="Calibri"/>
                <a:cs typeface="Calibri"/>
              </a:rPr>
              <a:t>Baseline forecast</a:t>
            </a:r>
            <a:endParaRPr lang="en-US">
              <a:ea typeface="Calibri"/>
              <a:cs typeface="Calibri"/>
            </a:endParaRPr>
          </a:p>
        </p:txBody>
      </p:sp>
      <p:sp>
        <p:nvSpPr>
          <p:cNvPr id="9" name="TextBox 8">
            <a:extLst>
              <a:ext uri="{FF2B5EF4-FFF2-40B4-BE49-F238E27FC236}">
                <a16:creationId xmlns:a16="http://schemas.microsoft.com/office/drawing/2014/main" id="{D898C1DB-F4D2-399C-679F-57A5A4972B19}"/>
              </a:ext>
            </a:extLst>
          </p:cNvPr>
          <p:cNvSpPr txBox="1"/>
          <p:nvPr/>
        </p:nvSpPr>
        <p:spPr>
          <a:xfrm>
            <a:off x="4612529" y="1990114"/>
            <a:ext cx="2602149" cy="323165"/>
          </a:xfrm>
          <a:prstGeom prst="rect">
            <a:avLst/>
          </a:prstGeom>
          <a:solidFill>
            <a:schemeClr val="bg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500" dirty="0">
                <a:solidFill>
                  <a:srgbClr val="595959"/>
                </a:solidFill>
                <a:ea typeface="Calibri"/>
                <a:cs typeface="Calibri"/>
              </a:rPr>
              <a:t>Uplifted vs. Baseline forecast</a:t>
            </a:r>
            <a:endParaRPr lang="en-US" sz="1500">
              <a:solidFill>
                <a:srgbClr val="595959"/>
              </a:solidFill>
              <a:ea typeface="Calibri"/>
              <a:cs typeface="Calibri"/>
            </a:endParaRPr>
          </a:p>
        </p:txBody>
      </p:sp>
      <p:sp>
        <p:nvSpPr>
          <p:cNvPr id="11" name="TextBox 10">
            <a:extLst>
              <a:ext uri="{FF2B5EF4-FFF2-40B4-BE49-F238E27FC236}">
                <a16:creationId xmlns:a16="http://schemas.microsoft.com/office/drawing/2014/main" id="{326BC5AC-14CF-20AA-B395-3FDC3EB2C2D4}"/>
              </a:ext>
            </a:extLst>
          </p:cNvPr>
          <p:cNvSpPr txBox="1"/>
          <p:nvPr/>
        </p:nvSpPr>
        <p:spPr>
          <a:xfrm rot="-5400000">
            <a:off x="295348" y="3610404"/>
            <a:ext cx="1181395" cy="307777"/>
          </a:xfrm>
          <a:prstGeom prst="rect">
            <a:avLst/>
          </a:prstGeom>
          <a:solidFill>
            <a:schemeClr val="bg1"/>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ea typeface="Calibri"/>
                <a:cs typeface="Calibri"/>
              </a:rPr>
              <a:t>MWh</a:t>
            </a:r>
            <a:endParaRPr lang="en-GB" sz="1400">
              <a:ea typeface="Calibri"/>
              <a:cs typeface="Calibri"/>
            </a:endParaRPr>
          </a:p>
        </p:txBody>
      </p:sp>
    </p:spTree>
    <p:extLst>
      <p:ext uri="{BB962C8B-B14F-4D97-AF65-F5344CB8AC3E}">
        <p14:creationId xmlns:p14="http://schemas.microsoft.com/office/powerpoint/2010/main" val="748137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71D4F99-E33D-604E-05E3-2621E4979F04}"/>
              </a:ext>
            </a:extLst>
          </p:cNvPr>
          <p:cNvGrpSpPr/>
          <p:nvPr/>
        </p:nvGrpSpPr>
        <p:grpSpPr>
          <a:xfrm>
            <a:off x="-74726" y="0"/>
            <a:ext cx="12448943" cy="1428750"/>
            <a:chOff x="-57150" y="0"/>
            <a:chExt cx="9324975" cy="1428750"/>
          </a:xfrm>
        </p:grpSpPr>
        <p:sp>
          <p:nvSpPr>
            <p:cNvPr id="41" name="Rectangle 40">
              <a:extLst>
                <a:ext uri="{FF2B5EF4-FFF2-40B4-BE49-F238E27FC236}">
                  <a16:creationId xmlns:a16="http://schemas.microsoft.com/office/drawing/2014/main" id="{0C3FBE9C-560B-364D-A554-455050F4D0F9}"/>
                </a:ext>
              </a:extLst>
            </p:cNvPr>
            <p:cNvSpPr/>
            <p:nvPr/>
          </p:nvSpPr>
          <p:spPr>
            <a:xfrm>
              <a:off x="0"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sp>
          <p:nvSpPr>
            <p:cNvPr id="42" name="Freeform: Shape 41">
              <a:extLst>
                <a:ext uri="{FF2B5EF4-FFF2-40B4-BE49-F238E27FC236}">
                  <a16:creationId xmlns:a16="http://schemas.microsoft.com/office/drawing/2014/main" id="{716F7665-289A-CA57-BE47-6EA3C61CB591}"/>
                </a:ext>
              </a:extLst>
            </p:cNvPr>
            <p:cNvSpPr/>
            <p:nvPr/>
          </p:nvSpPr>
          <p:spPr>
            <a:xfrm rot="10800000">
              <a:off x="-57150"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grpSp>
      <p:pic>
        <p:nvPicPr>
          <p:cNvPr id="10" name="Content Placeholder 7" descr="A white circle with white text&#10;&#10;Description automatically generated">
            <a:extLst>
              <a:ext uri="{FF2B5EF4-FFF2-40B4-BE49-F238E27FC236}">
                <a16:creationId xmlns:a16="http://schemas.microsoft.com/office/drawing/2014/main" id="{C9D302C1-E5BF-4FB5-D8F2-A18DA2A72B22}"/>
              </a:ext>
            </a:extLst>
          </p:cNvPr>
          <p:cNvPicPr>
            <a:picLocks noChangeAspect="1"/>
          </p:cNvPicPr>
          <p:nvPr/>
        </p:nvPicPr>
        <p:blipFill>
          <a:blip r:embed="rId2"/>
          <a:stretch>
            <a:fillRect/>
          </a:stretch>
        </p:blipFill>
        <p:spPr>
          <a:xfrm>
            <a:off x="228600" y="191380"/>
            <a:ext cx="1066651" cy="1066651"/>
          </a:xfrm>
          <a:prstGeom prst="rect">
            <a:avLst/>
          </a:prstGeom>
        </p:spPr>
      </p:pic>
      <p:sp>
        <p:nvSpPr>
          <p:cNvPr id="2" name="Content Placeholder 2">
            <a:extLst>
              <a:ext uri="{FF2B5EF4-FFF2-40B4-BE49-F238E27FC236}">
                <a16:creationId xmlns:a16="http://schemas.microsoft.com/office/drawing/2014/main" id="{FAC1227E-D98A-A7C0-9B1A-132E2084B87D}"/>
              </a:ext>
            </a:extLst>
          </p:cNvPr>
          <p:cNvSpPr>
            <a:spLocks noGrp="1"/>
          </p:cNvSpPr>
          <p:nvPr>
            <p:ph idx="1"/>
          </p:nvPr>
        </p:nvSpPr>
        <p:spPr>
          <a:xfrm>
            <a:off x="8534400" y="2786824"/>
            <a:ext cx="2720340" cy="3156776"/>
          </a:xfrm>
        </p:spPr>
        <p:txBody>
          <a:bodyPr>
            <a:normAutofit/>
          </a:bodyPr>
          <a:lstStyle/>
          <a:p>
            <a:pPr>
              <a:spcBef>
                <a:spcPts val="0"/>
              </a:spcBef>
            </a:pPr>
            <a:r>
              <a:rPr lang="en-US" sz="2000" dirty="0">
                <a:latin typeface="+mn-lt"/>
                <a:cs typeface="Arial" panose="020B0604020202020204" pitchFamily="34" charset="0"/>
              </a:rPr>
              <a:t>With full operations restored, and upgrades, Sandford has the potential for improved generation in the coming year.</a:t>
            </a:r>
          </a:p>
        </p:txBody>
      </p:sp>
      <p:graphicFrame>
        <p:nvGraphicFramePr>
          <p:cNvPr id="3" name="Chart 2">
            <a:extLst>
              <a:ext uri="{FF2B5EF4-FFF2-40B4-BE49-F238E27FC236}">
                <a16:creationId xmlns:a16="http://schemas.microsoft.com/office/drawing/2014/main" id="{DA86D83D-A631-9081-5C52-8BBBAD8CA04D}"/>
              </a:ext>
            </a:extLst>
          </p:cNvPr>
          <p:cNvGraphicFramePr>
            <a:graphicFrameLocks/>
          </p:cNvGraphicFramePr>
          <p:nvPr>
            <p:extLst>
              <p:ext uri="{D42A27DB-BD31-4B8C-83A1-F6EECF244321}">
                <p14:modId xmlns:p14="http://schemas.microsoft.com/office/powerpoint/2010/main" val="3915259610"/>
              </p:ext>
            </p:extLst>
          </p:nvPr>
        </p:nvGraphicFramePr>
        <p:xfrm>
          <a:off x="830280" y="2360483"/>
          <a:ext cx="7627919" cy="4040317"/>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descr="A blue and green circles with black text&#10;&#10;Description automatically generated">
            <a:extLst>
              <a:ext uri="{FF2B5EF4-FFF2-40B4-BE49-F238E27FC236}">
                <a16:creationId xmlns:a16="http://schemas.microsoft.com/office/drawing/2014/main" id="{254EE691-99A6-EDA2-F999-4D0A218A0798}"/>
              </a:ext>
            </a:extLst>
          </p:cNvPr>
          <p:cNvPicPr>
            <a:picLocks noChangeAspect="1"/>
          </p:cNvPicPr>
          <p:nvPr/>
        </p:nvPicPr>
        <p:blipFill rotWithShape="1">
          <a:blip r:embed="rId4"/>
          <a:srcRect t="37245" b="40714"/>
          <a:stretch/>
        </p:blipFill>
        <p:spPr>
          <a:xfrm>
            <a:off x="2856572" y="5962650"/>
            <a:ext cx="3575333" cy="394016"/>
          </a:xfrm>
          <a:prstGeom prst="rect">
            <a:avLst/>
          </a:prstGeom>
        </p:spPr>
      </p:pic>
      <p:sp>
        <p:nvSpPr>
          <p:cNvPr id="6" name="Title 1">
            <a:extLst>
              <a:ext uri="{FF2B5EF4-FFF2-40B4-BE49-F238E27FC236}">
                <a16:creationId xmlns:a16="http://schemas.microsoft.com/office/drawing/2014/main" id="{854135D3-16BC-6FFE-ADA4-73A36A9F0C88}"/>
              </a:ext>
            </a:extLst>
          </p:cNvPr>
          <p:cNvSpPr>
            <a:spLocks noGrp="1"/>
          </p:cNvSpPr>
          <p:nvPr>
            <p:ph type="title"/>
          </p:nvPr>
        </p:nvSpPr>
        <p:spPr>
          <a:xfrm>
            <a:off x="3116290" y="57223"/>
            <a:ext cx="6066909" cy="1143000"/>
          </a:xfrm>
        </p:spPr>
        <p:txBody>
          <a:bodyPr/>
          <a:lstStyle/>
          <a:p>
            <a:r>
              <a:rPr lang="en-US" sz="4000" b="1" dirty="0">
                <a:solidFill>
                  <a:schemeClr val="bg1"/>
                </a:solidFill>
              </a:rPr>
              <a:t>Sandford Future Generation</a:t>
            </a:r>
          </a:p>
        </p:txBody>
      </p:sp>
      <p:pic>
        <p:nvPicPr>
          <p:cNvPr id="7" name="Picture 6" descr="A blue circle with white background&#10;&#10;Description automatically generated">
            <a:extLst>
              <a:ext uri="{FF2B5EF4-FFF2-40B4-BE49-F238E27FC236}">
                <a16:creationId xmlns:a16="http://schemas.microsoft.com/office/drawing/2014/main" id="{982FDF86-DDBA-0EFF-646D-FCB1A0264B8B}"/>
              </a:ext>
            </a:extLst>
          </p:cNvPr>
          <p:cNvPicPr>
            <a:picLocks noChangeAspect="1"/>
          </p:cNvPicPr>
          <p:nvPr/>
        </p:nvPicPr>
        <p:blipFill>
          <a:blip r:embed="rId5"/>
          <a:stretch>
            <a:fillRect/>
          </a:stretch>
        </p:blipFill>
        <p:spPr>
          <a:xfrm>
            <a:off x="3305783" y="6011742"/>
            <a:ext cx="3168785" cy="419815"/>
          </a:xfrm>
          <a:prstGeom prst="rect">
            <a:avLst/>
          </a:prstGeom>
        </p:spPr>
      </p:pic>
      <p:sp>
        <p:nvSpPr>
          <p:cNvPr id="8" name="TextBox 7">
            <a:extLst>
              <a:ext uri="{FF2B5EF4-FFF2-40B4-BE49-F238E27FC236}">
                <a16:creationId xmlns:a16="http://schemas.microsoft.com/office/drawing/2014/main" id="{97689D66-1576-87DC-F946-2D3083674B5D}"/>
              </a:ext>
            </a:extLst>
          </p:cNvPr>
          <p:cNvSpPr txBox="1"/>
          <p:nvPr/>
        </p:nvSpPr>
        <p:spPr>
          <a:xfrm>
            <a:off x="4292327" y="2435966"/>
            <a:ext cx="3510063" cy="307777"/>
          </a:xfrm>
          <a:prstGeom prst="rect">
            <a:avLst/>
          </a:prstGeom>
          <a:solidFill>
            <a:schemeClr val="bg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solidFill>
                  <a:srgbClr val="595959"/>
                </a:solidFill>
                <a:ea typeface="Calibri"/>
                <a:cs typeface="Calibri"/>
              </a:rPr>
              <a:t>2023/24 Uplifted vs. Baseline forecast</a:t>
            </a:r>
            <a:endParaRPr lang="en-US" sz="1400" dirty="0">
              <a:solidFill>
                <a:srgbClr val="595959"/>
              </a:solidFill>
              <a:ea typeface="Calibri"/>
              <a:cs typeface="Calibri"/>
            </a:endParaRPr>
          </a:p>
        </p:txBody>
      </p:sp>
      <p:sp>
        <p:nvSpPr>
          <p:cNvPr id="9" name="TextBox 8">
            <a:extLst>
              <a:ext uri="{FF2B5EF4-FFF2-40B4-BE49-F238E27FC236}">
                <a16:creationId xmlns:a16="http://schemas.microsoft.com/office/drawing/2014/main" id="{C8A0BC60-65F1-2A31-2972-7298BFAD538D}"/>
              </a:ext>
            </a:extLst>
          </p:cNvPr>
          <p:cNvSpPr txBox="1"/>
          <p:nvPr/>
        </p:nvSpPr>
        <p:spPr>
          <a:xfrm rot="-5400000">
            <a:off x="484371" y="3864404"/>
            <a:ext cx="1181395" cy="307777"/>
          </a:xfrm>
          <a:prstGeom prst="rect">
            <a:avLst/>
          </a:prstGeom>
          <a:solidFill>
            <a:schemeClr val="bg1"/>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ea typeface="Calibri"/>
                <a:cs typeface="Calibri"/>
              </a:rPr>
              <a:t>MWh</a:t>
            </a:r>
            <a:endParaRPr lang="en-GB" sz="1400">
              <a:ea typeface="Calibri"/>
              <a:cs typeface="Calibri"/>
            </a:endParaRPr>
          </a:p>
        </p:txBody>
      </p:sp>
    </p:spTree>
    <p:extLst>
      <p:ext uri="{BB962C8B-B14F-4D97-AF65-F5344CB8AC3E}">
        <p14:creationId xmlns:p14="http://schemas.microsoft.com/office/powerpoint/2010/main" val="4252616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71D4F99-E33D-604E-05E3-2621E4979F04}"/>
              </a:ext>
            </a:extLst>
          </p:cNvPr>
          <p:cNvGrpSpPr/>
          <p:nvPr/>
        </p:nvGrpSpPr>
        <p:grpSpPr>
          <a:xfrm>
            <a:off x="-74726" y="0"/>
            <a:ext cx="12448943" cy="1428750"/>
            <a:chOff x="-57150" y="0"/>
            <a:chExt cx="9324975" cy="1428750"/>
          </a:xfrm>
        </p:grpSpPr>
        <p:sp>
          <p:nvSpPr>
            <p:cNvPr id="41" name="Rectangle 40">
              <a:extLst>
                <a:ext uri="{FF2B5EF4-FFF2-40B4-BE49-F238E27FC236}">
                  <a16:creationId xmlns:a16="http://schemas.microsoft.com/office/drawing/2014/main" id="{0C3FBE9C-560B-364D-A554-455050F4D0F9}"/>
                </a:ext>
              </a:extLst>
            </p:cNvPr>
            <p:cNvSpPr/>
            <p:nvPr/>
          </p:nvSpPr>
          <p:spPr>
            <a:xfrm>
              <a:off x="0"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sp>
          <p:nvSpPr>
            <p:cNvPr id="42" name="Freeform: Shape 41">
              <a:extLst>
                <a:ext uri="{FF2B5EF4-FFF2-40B4-BE49-F238E27FC236}">
                  <a16:creationId xmlns:a16="http://schemas.microsoft.com/office/drawing/2014/main" id="{716F7665-289A-CA57-BE47-6EA3C61CB591}"/>
                </a:ext>
              </a:extLst>
            </p:cNvPr>
            <p:cNvSpPr/>
            <p:nvPr/>
          </p:nvSpPr>
          <p:spPr>
            <a:xfrm rot="10800000">
              <a:off x="-57150"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grpSp>
      <p:pic>
        <p:nvPicPr>
          <p:cNvPr id="10" name="Content Placeholder 7" descr="A white circle with white text&#10;&#10;Description automatically generated">
            <a:extLst>
              <a:ext uri="{FF2B5EF4-FFF2-40B4-BE49-F238E27FC236}">
                <a16:creationId xmlns:a16="http://schemas.microsoft.com/office/drawing/2014/main" id="{C9D302C1-E5BF-4FB5-D8F2-A18DA2A72B22}"/>
              </a:ext>
            </a:extLst>
          </p:cNvPr>
          <p:cNvPicPr>
            <a:picLocks noChangeAspect="1"/>
          </p:cNvPicPr>
          <p:nvPr/>
        </p:nvPicPr>
        <p:blipFill>
          <a:blip r:embed="rId2"/>
          <a:stretch>
            <a:fillRect/>
          </a:stretch>
        </p:blipFill>
        <p:spPr>
          <a:xfrm>
            <a:off x="228600" y="191380"/>
            <a:ext cx="1066651" cy="1066651"/>
          </a:xfrm>
          <a:prstGeom prst="rect">
            <a:avLst/>
          </a:prstGeom>
        </p:spPr>
      </p:pic>
      <p:sp>
        <p:nvSpPr>
          <p:cNvPr id="2" name="Content Placeholder 2">
            <a:extLst>
              <a:ext uri="{FF2B5EF4-FFF2-40B4-BE49-F238E27FC236}">
                <a16:creationId xmlns:a16="http://schemas.microsoft.com/office/drawing/2014/main" id="{2CC72FF6-072F-6C07-5A3D-6805E184C308}"/>
              </a:ext>
            </a:extLst>
          </p:cNvPr>
          <p:cNvSpPr>
            <a:spLocks noGrp="1"/>
          </p:cNvSpPr>
          <p:nvPr>
            <p:ph idx="1"/>
          </p:nvPr>
        </p:nvSpPr>
        <p:spPr>
          <a:xfrm>
            <a:off x="8534400" y="2789810"/>
            <a:ext cx="2984420" cy="3153790"/>
          </a:xfrm>
        </p:spPr>
        <p:txBody>
          <a:bodyPr vert="horz" lIns="91440" tIns="45720" rIns="91440" bIns="45720" rtlCol="0" anchor="t">
            <a:normAutofit/>
          </a:bodyPr>
          <a:lstStyle/>
          <a:p>
            <a:pPr>
              <a:spcBef>
                <a:spcPts val="0"/>
              </a:spcBef>
            </a:pPr>
            <a:r>
              <a:rPr lang="en-US" sz="2000" dirty="0">
                <a:latin typeface="+mj-lt"/>
                <a:cs typeface="Arial"/>
              </a:rPr>
              <a:t>With the installation of phase 3 at </a:t>
            </a:r>
            <a:r>
              <a:rPr lang="en-US" sz="2000" dirty="0" err="1">
                <a:latin typeface="+mj-lt"/>
                <a:cs typeface="Arial"/>
              </a:rPr>
              <a:t>Norbar</a:t>
            </a:r>
            <a:r>
              <a:rPr lang="en-US" sz="2000" dirty="0">
                <a:latin typeface="+mj-lt"/>
                <a:cs typeface="Arial"/>
              </a:rPr>
              <a:t> Tools the annual predicted generation for our roof top portfolio will exceed 3.4 GWh.</a:t>
            </a:r>
            <a:endParaRPr lang="en-US" sz="2000" dirty="0">
              <a:latin typeface="+mj-lt"/>
              <a:ea typeface="Calibri"/>
              <a:cs typeface="Arial"/>
            </a:endParaRPr>
          </a:p>
        </p:txBody>
      </p:sp>
      <p:graphicFrame>
        <p:nvGraphicFramePr>
          <p:cNvPr id="3" name="Chart 2">
            <a:extLst>
              <a:ext uri="{FF2B5EF4-FFF2-40B4-BE49-F238E27FC236}">
                <a16:creationId xmlns:a16="http://schemas.microsoft.com/office/drawing/2014/main" id="{343ABA0F-B5CA-9255-B813-C5263292D7AA}"/>
              </a:ext>
            </a:extLst>
          </p:cNvPr>
          <p:cNvGraphicFramePr>
            <a:graphicFrameLocks/>
          </p:cNvGraphicFramePr>
          <p:nvPr>
            <p:extLst>
              <p:ext uri="{D42A27DB-BD31-4B8C-83A1-F6EECF244321}">
                <p14:modId xmlns:p14="http://schemas.microsoft.com/office/powerpoint/2010/main" val="3075362167"/>
              </p:ext>
            </p:extLst>
          </p:nvPr>
        </p:nvGraphicFramePr>
        <p:xfrm>
          <a:off x="1104842" y="2407123"/>
          <a:ext cx="7200958" cy="3993677"/>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descr="A blue and green circles with black text&#10;&#10;Description automatically generated">
            <a:extLst>
              <a:ext uri="{FF2B5EF4-FFF2-40B4-BE49-F238E27FC236}">
                <a16:creationId xmlns:a16="http://schemas.microsoft.com/office/drawing/2014/main" id="{209F34C5-B4AC-D630-9AE5-602F44A832C5}"/>
              </a:ext>
            </a:extLst>
          </p:cNvPr>
          <p:cNvPicPr>
            <a:picLocks noChangeAspect="1"/>
          </p:cNvPicPr>
          <p:nvPr/>
        </p:nvPicPr>
        <p:blipFill rotWithShape="1">
          <a:blip r:embed="rId4"/>
          <a:srcRect t="37245" b="40714"/>
          <a:stretch/>
        </p:blipFill>
        <p:spPr>
          <a:xfrm>
            <a:off x="3048000" y="5943600"/>
            <a:ext cx="3575333" cy="394016"/>
          </a:xfrm>
          <a:prstGeom prst="rect">
            <a:avLst/>
          </a:prstGeom>
        </p:spPr>
      </p:pic>
      <p:sp>
        <p:nvSpPr>
          <p:cNvPr id="6" name="Title 1">
            <a:extLst>
              <a:ext uri="{FF2B5EF4-FFF2-40B4-BE49-F238E27FC236}">
                <a16:creationId xmlns:a16="http://schemas.microsoft.com/office/drawing/2014/main" id="{036EF000-A421-33B7-E106-D59D87D8AD5A}"/>
              </a:ext>
            </a:extLst>
          </p:cNvPr>
          <p:cNvSpPr>
            <a:spLocks noGrp="1"/>
          </p:cNvSpPr>
          <p:nvPr>
            <p:ph type="title"/>
          </p:nvPr>
        </p:nvSpPr>
        <p:spPr>
          <a:xfrm>
            <a:off x="2201890" y="37242"/>
            <a:ext cx="7895709" cy="1143000"/>
          </a:xfrm>
        </p:spPr>
        <p:txBody>
          <a:bodyPr/>
          <a:lstStyle/>
          <a:p>
            <a:r>
              <a:rPr lang="en-GB" sz="4000" b="1" dirty="0">
                <a:solidFill>
                  <a:schemeClr val="bg1"/>
                </a:solidFill>
              </a:rPr>
              <a:t>Roof Top Future Generation Outlook</a:t>
            </a:r>
          </a:p>
        </p:txBody>
      </p:sp>
      <p:pic>
        <p:nvPicPr>
          <p:cNvPr id="7" name="Picture 6" descr="A blue circle with black text&#10;&#10;Description automatically generated">
            <a:extLst>
              <a:ext uri="{FF2B5EF4-FFF2-40B4-BE49-F238E27FC236}">
                <a16:creationId xmlns:a16="http://schemas.microsoft.com/office/drawing/2014/main" id="{BCD4E3F4-CC63-9FA5-F8EF-4DA0B268B82D}"/>
              </a:ext>
            </a:extLst>
          </p:cNvPr>
          <p:cNvPicPr>
            <a:picLocks noChangeAspect="1"/>
          </p:cNvPicPr>
          <p:nvPr/>
        </p:nvPicPr>
        <p:blipFill>
          <a:blip r:embed="rId5"/>
          <a:stretch>
            <a:fillRect/>
          </a:stretch>
        </p:blipFill>
        <p:spPr>
          <a:xfrm>
            <a:off x="3638145" y="5943571"/>
            <a:ext cx="2743200" cy="556156"/>
          </a:xfrm>
          <a:prstGeom prst="rect">
            <a:avLst/>
          </a:prstGeom>
        </p:spPr>
      </p:pic>
      <p:sp>
        <p:nvSpPr>
          <p:cNvPr id="8" name="TextBox 7">
            <a:extLst>
              <a:ext uri="{FF2B5EF4-FFF2-40B4-BE49-F238E27FC236}">
                <a16:creationId xmlns:a16="http://schemas.microsoft.com/office/drawing/2014/main" id="{80D78E68-B460-B13D-1ADF-F0E124D31581}"/>
              </a:ext>
            </a:extLst>
          </p:cNvPr>
          <p:cNvSpPr txBox="1"/>
          <p:nvPr/>
        </p:nvSpPr>
        <p:spPr>
          <a:xfrm>
            <a:off x="3805944" y="2480551"/>
            <a:ext cx="3510063" cy="307777"/>
          </a:xfrm>
          <a:prstGeom prst="rect">
            <a:avLst/>
          </a:prstGeom>
          <a:solidFill>
            <a:schemeClr val="bg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solidFill>
                  <a:srgbClr val="595959"/>
                </a:solidFill>
                <a:ea typeface="Calibri"/>
                <a:cs typeface="Calibri"/>
              </a:rPr>
              <a:t>2023/24 Uplifted vs. Baseline forecast</a:t>
            </a:r>
            <a:endParaRPr lang="en-US" sz="1400" dirty="0">
              <a:solidFill>
                <a:srgbClr val="595959"/>
              </a:solidFill>
              <a:ea typeface="Calibri"/>
              <a:cs typeface="Calibri"/>
            </a:endParaRPr>
          </a:p>
        </p:txBody>
      </p:sp>
    </p:spTree>
    <p:extLst>
      <p:ext uri="{BB962C8B-B14F-4D97-AF65-F5344CB8AC3E}">
        <p14:creationId xmlns:p14="http://schemas.microsoft.com/office/powerpoint/2010/main" val="3247490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71D4F99-E33D-604E-05E3-2621E4979F04}"/>
              </a:ext>
            </a:extLst>
          </p:cNvPr>
          <p:cNvGrpSpPr/>
          <p:nvPr/>
        </p:nvGrpSpPr>
        <p:grpSpPr>
          <a:xfrm>
            <a:off x="-74726" y="0"/>
            <a:ext cx="12448943" cy="1428750"/>
            <a:chOff x="-57150" y="0"/>
            <a:chExt cx="9324975" cy="1428750"/>
          </a:xfrm>
        </p:grpSpPr>
        <p:sp>
          <p:nvSpPr>
            <p:cNvPr id="41" name="Rectangle 40">
              <a:extLst>
                <a:ext uri="{FF2B5EF4-FFF2-40B4-BE49-F238E27FC236}">
                  <a16:creationId xmlns:a16="http://schemas.microsoft.com/office/drawing/2014/main" id="{0C3FBE9C-560B-364D-A554-455050F4D0F9}"/>
                </a:ext>
              </a:extLst>
            </p:cNvPr>
            <p:cNvSpPr/>
            <p:nvPr/>
          </p:nvSpPr>
          <p:spPr>
            <a:xfrm>
              <a:off x="0"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sp>
          <p:nvSpPr>
            <p:cNvPr id="42" name="Freeform: Shape 41">
              <a:extLst>
                <a:ext uri="{FF2B5EF4-FFF2-40B4-BE49-F238E27FC236}">
                  <a16:creationId xmlns:a16="http://schemas.microsoft.com/office/drawing/2014/main" id="{716F7665-289A-CA57-BE47-6EA3C61CB591}"/>
                </a:ext>
              </a:extLst>
            </p:cNvPr>
            <p:cNvSpPr/>
            <p:nvPr/>
          </p:nvSpPr>
          <p:spPr>
            <a:xfrm rot="10800000">
              <a:off x="-57150"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grpSp>
      <p:pic>
        <p:nvPicPr>
          <p:cNvPr id="10" name="Content Placeholder 7" descr="A white circle with white text&#10;&#10;Description automatically generated">
            <a:extLst>
              <a:ext uri="{FF2B5EF4-FFF2-40B4-BE49-F238E27FC236}">
                <a16:creationId xmlns:a16="http://schemas.microsoft.com/office/drawing/2014/main" id="{C9D302C1-E5BF-4FB5-D8F2-A18DA2A72B22}"/>
              </a:ext>
            </a:extLst>
          </p:cNvPr>
          <p:cNvPicPr>
            <a:picLocks noChangeAspect="1"/>
          </p:cNvPicPr>
          <p:nvPr/>
        </p:nvPicPr>
        <p:blipFill>
          <a:blip r:embed="rId2"/>
          <a:stretch>
            <a:fillRect/>
          </a:stretch>
        </p:blipFill>
        <p:spPr>
          <a:xfrm>
            <a:off x="228600" y="191380"/>
            <a:ext cx="1066651" cy="1066651"/>
          </a:xfrm>
          <a:prstGeom prst="rect">
            <a:avLst/>
          </a:prstGeom>
        </p:spPr>
      </p:pic>
      <p:sp>
        <p:nvSpPr>
          <p:cNvPr id="14" name="Content Placeholder 2">
            <a:extLst>
              <a:ext uri="{FF2B5EF4-FFF2-40B4-BE49-F238E27FC236}">
                <a16:creationId xmlns:a16="http://schemas.microsoft.com/office/drawing/2014/main" id="{44832D4F-4D58-822B-CA5A-38C6EDB82870}"/>
              </a:ext>
            </a:extLst>
          </p:cNvPr>
          <p:cNvSpPr>
            <a:spLocks noGrp="1"/>
          </p:cNvSpPr>
          <p:nvPr>
            <p:ph idx="1"/>
          </p:nvPr>
        </p:nvSpPr>
        <p:spPr>
          <a:xfrm>
            <a:off x="652967" y="1763193"/>
            <a:ext cx="9478121" cy="3875607"/>
          </a:xfrm>
        </p:spPr>
        <p:txBody>
          <a:bodyPr vert="horz" lIns="91440" tIns="45720" rIns="91440" bIns="45720" rtlCol="0" anchor="t">
            <a:normAutofit/>
          </a:bodyPr>
          <a:lstStyle/>
          <a:p>
            <a:pPr marL="0" indent="0">
              <a:spcBef>
                <a:spcPts val="0"/>
              </a:spcBef>
              <a:buNone/>
            </a:pPr>
            <a:r>
              <a:rPr lang="en-US" sz="2800" b="1" i="1" dirty="0">
                <a:latin typeface="Calibri"/>
                <a:ea typeface="Calibri"/>
                <a:cs typeface="Arial"/>
              </a:rPr>
              <a:t>The coming year offers strong generation growth through:</a:t>
            </a:r>
            <a:endParaRPr lang="en-US" sz="2800" b="1" dirty="0">
              <a:latin typeface="Calibri"/>
              <a:ea typeface="Calibri"/>
              <a:cs typeface="Calibri"/>
            </a:endParaRPr>
          </a:p>
          <a:p>
            <a:pPr marL="0" indent="0">
              <a:spcBef>
                <a:spcPts val="0"/>
              </a:spcBef>
              <a:buNone/>
            </a:pPr>
            <a:endParaRPr lang="en-US" sz="2400" dirty="0">
              <a:latin typeface="Calibri"/>
              <a:ea typeface="Calibri"/>
              <a:cs typeface="Arial"/>
            </a:endParaRPr>
          </a:p>
          <a:p>
            <a:pPr>
              <a:spcBef>
                <a:spcPts val="0"/>
              </a:spcBef>
            </a:pPr>
            <a:r>
              <a:rPr lang="en-US" sz="2800" dirty="0">
                <a:latin typeface="Calibri"/>
                <a:ea typeface="Calibri"/>
                <a:cs typeface="Arial"/>
              </a:rPr>
              <a:t>Ray Valley Solar farm will be fully operational.</a:t>
            </a:r>
            <a:endParaRPr lang="en-US" sz="2800" dirty="0">
              <a:latin typeface="Calibri"/>
              <a:ea typeface="Calibri"/>
              <a:cs typeface="Calibri"/>
            </a:endParaRPr>
          </a:p>
          <a:p>
            <a:pPr>
              <a:spcBef>
                <a:spcPts val="0"/>
              </a:spcBef>
            </a:pPr>
            <a:endParaRPr lang="en-US" sz="2800" dirty="0">
              <a:latin typeface="Calibri"/>
              <a:ea typeface="Calibri"/>
              <a:cs typeface="Arial"/>
            </a:endParaRPr>
          </a:p>
          <a:p>
            <a:pPr>
              <a:spcBef>
                <a:spcPts val="0"/>
              </a:spcBef>
            </a:pPr>
            <a:r>
              <a:rPr lang="en-US" sz="2800" dirty="0">
                <a:latin typeface="Calibri"/>
                <a:ea typeface="Calibri"/>
                <a:cs typeface="Arial"/>
              </a:rPr>
              <a:t>Sandford Hydro will be back to 100% operational with increased generation capacity.</a:t>
            </a:r>
            <a:endParaRPr lang="en-US" sz="2800" dirty="0">
              <a:latin typeface="Calibri"/>
              <a:ea typeface="Calibri"/>
              <a:cs typeface="Calibri"/>
            </a:endParaRPr>
          </a:p>
          <a:p>
            <a:pPr>
              <a:spcBef>
                <a:spcPts val="0"/>
              </a:spcBef>
            </a:pPr>
            <a:endParaRPr lang="en-US" sz="2800" dirty="0">
              <a:latin typeface="Calibri"/>
              <a:ea typeface="Calibri"/>
              <a:cs typeface="Arial"/>
            </a:endParaRPr>
          </a:p>
          <a:p>
            <a:pPr>
              <a:spcBef>
                <a:spcPts val="0"/>
              </a:spcBef>
            </a:pPr>
            <a:r>
              <a:rPr lang="en-US" sz="2800" dirty="0">
                <a:latin typeface="Calibri"/>
                <a:ea typeface="Calibri"/>
                <a:cs typeface="Arial"/>
              </a:rPr>
              <a:t>Roof top PV portfolio will continue to grow.</a:t>
            </a:r>
            <a:endParaRPr lang="en-US" sz="2800" dirty="0">
              <a:latin typeface="Calibri"/>
              <a:ea typeface="Calibri"/>
              <a:cs typeface="Calibri"/>
            </a:endParaRPr>
          </a:p>
        </p:txBody>
      </p:sp>
      <p:sp>
        <p:nvSpPr>
          <p:cNvPr id="15" name="Title 1">
            <a:extLst>
              <a:ext uri="{FF2B5EF4-FFF2-40B4-BE49-F238E27FC236}">
                <a16:creationId xmlns:a16="http://schemas.microsoft.com/office/drawing/2014/main" id="{7EF5F6DD-BED7-C298-CA6D-5F15C175767A}"/>
              </a:ext>
            </a:extLst>
          </p:cNvPr>
          <p:cNvSpPr txBox="1">
            <a:spLocks/>
          </p:cNvSpPr>
          <p:nvPr/>
        </p:nvSpPr>
        <p:spPr>
          <a:xfrm>
            <a:off x="3485021" y="28434"/>
            <a:ext cx="5221957" cy="11430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a:lstStyle>
          <a:p>
            <a:r>
              <a:rPr lang="en-US" sz="4000" b="1" dirty="0">
                <a:solidFill>
                  <a:schemeClr val="bg1"/>
                </a:solidFill>
              </a:rPr>
              <a:t>Generation Conclusions</a:t>
            </a:r>
          </a:p>
        </p:txBody>
      </p:sp>
    </p:spTree>
    <p:extLst>
      <p:ext uri="{BB962C8B-B14F-4D97-AF65-F5344CB8AC3E}">
        <p14:creationId xmlns:p14="http://schemas.microsoft.com/office/powerpoint/2010/main" val="3693156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21677E2-423D-7551-7F26-D7CE786F404F}"/>
              </a:ext>
            </a:extLst>
          </p:cNvPr>
          <p:cNvGrpSpPr/>
          <p:nvPr/>
        </p:nvGrpSpPr>
        <p:grpSpPr>
          <a:xfrm>
            <a:off x="0" y="-217714"/>
            <a:ext cx="12268200" cy="7075714"/>
            <a:chOff x="1354294" y="1437649"/>
            <a:chExt cx="10111894" cy="5617210"/>
          </a:xfrm>
        </p:grpSpPr>
        <p:pic>
          <p:nvPicPr>
            <p:cNvPr id="12" name="Picture 11">
              <a:extLst>
                <a:ext uri="{FF2B5EF4-FFF2-40B4-BE49-F238E27FC236}">
                  <a16:creationId xmlns:a16="http://schemas.microsoft.com/office/drawing/2014/main" id="{07C01004-7093-3D19-1763-7C2E416D19FB}"/>
                </a:ext>
              </a:extLst>
            </p:cNvPr>
            <p:cNvPicPr>
              <a:picLocks noChangeAspect="1"/>
            </p:cNvPicPr>
            <p:nvPr/>
          </p:nvPicPr>
          <p:blipFill rotWithShape="1">
            <a:blip r:embed="rId2"/>
            <a:srcRect l="49645" t="18033" r="7507"/>
            <a:stretch/>
          </p:blipFill>
          <p:spPr>
            <a:xfrm>
              <a:off x="5418561" y="1437649"/>
              <a:ext cx="6047627" cy="5617210"/>
            </a:xfrm>
            <a:prstGeom prst="rect">
              <a:avLst/>
            </a:prstGeom>
          </p:spPr>
        </p:pic>
        <p:pic>
          <p:nvPicPr>
            <p:cNvPr id="13" name="Picture 12">
              <a:extLst>
                <a:ext uri="{FF2B5EF4-FFF2-40B4-BE49-F238E27FC236}">
                  <a16:creationId xmlns:a16="http://schemas.microsoft.com/office/drawing/2014/main" id="{43C5BCB1-6DE3-4E24-3B2B-F48B1973FE54}"/>
                </a:ext>
              </a:extLst>
            </p:cNvPr>
            <p:cNvPicPr>
              <a:picLocks noChangeAspect="1"/>
            </p:cNvPicPr>
            <p:nvPr/>
          </p:nvPicPr>
          <p:blipFill rotWithShape="1">
            <a:blip r:embed="rId2"/>
            <a:srcRect l="14605" t="18093" r="55533"/>
            <a:stretch/>
          </p:blipFill>
          <p:spPr>
            <a:xfrm>
              <a:off x="1354294" y="1437649"/>
              <a:ext cx="4217871" cy="5617210"/>
            </a:xfrm>
            <a:prstGeom prst="rect">
              <a:avLst/>
            </a:prstGeom>
          </p:spPr>
        </p:pic>
      </p:grpSp>
      <p:sp>
        <p:nvSpPr>
          <p:cNvPr id="14" name="TextBox 13">
            <a:extLst>
              <a:ext uri="{FF2B5EF4-FFF2-40B4-BE49-F238E27FC236}">
                <a16:creationId xmlns:a16="http://schemas.microsoft.com/office/drawing/2014/main" id="{66397455-F049-7CDD-BE14-AEDD45EAB540}"/>
              </a:ext>
            </a:extLst>
          </p:cNvPr>
          <p:cNvSpPr txBox="1"/>
          <p:nvPr/>
        </p:nvSpPr>
        <p:spPr>
          <a:xfrm>
            <a:off x="2362200" y="1384053"/>
            <a:ext cx="6553200" cy="2585323"/>
          </a:xfrm>
          <a:prstGeom prst="rect">
            <a:avLst/>
          </a:prstGeom>
          <a:noFill/>
        </p:spPr>
        <p:txBody>
          <a:bodyPr wrap="square" lIns="91440" tIns="45720" rIns="91440" bIns="45720" rtlCol="0" anchor="t">
            <a:spAutoFit/>
          </a:bodyPr>
          <a:lstStyle/>
          <a:p>
            <a:pPr algn="ctr" defTabSz="457200">
              <a:defRPr/>
            </a:pPr>
            <a:r>
              <a:rPr lang="en-US" sz="5200" b="1" dirty="0">
                <a:solidFill>
                  <a:schemeClr val="bg1"/>
                </a:solidFill>
                <a:latin typeface="Tw Cen MT"/>
              </a:rPr>
              <a:t>Smart Energy Systems – understanding the challenge</a:t>
            </a:r>
            <a:endParaRPr lang="en-US" sz="5200" b="1" i="0" u="none" strike="noStrike" kern="1200" cap="none" spc="0" normalizeH="0" baseline="0" noProof="0" dirty="0">
              <a:ln>
                <a:noFill/>
              </a:ln>
              <a:solidFill>
                <a:schemeClr val="bg1"/>
              </a:solidFill>
              <a:effectLst/>
              <a:uLnTx/>
              <a:uFillTx/>
              <a:latin typeface="Tw Cen MT" panose="020B0602020104020603" pitchFamily="34" charset="0"/>
            </a:endParaRPr>
          </a:p>
        </p:txBody>
      </p:sp>
      <p:sp>
        <p:nvSpPr>
          <p:cNvPr id="15" name="TextBox 14">
            <a:extLst>
              <a:ext uri="{FF2B5EF4-FFF2-40B4-BE49-F238E27FC236}">
                <a16:creationId xmlns:a16="http://schemas.microsoft.com/office/drawing/2014/main" id="{EF5B7AFE-C5BB-E17D-6525-F86AC8B8972F}"/>
              </a:ext>
            </a:extLst>
          </p:cNvPr>
          <p:cNvSpPr txBox="1"/>
          <p:nvPr/>
        </p:nvSpPr>
        <p:spPr>
          <a:xfrm>
            <a:off x="3187086" y="4252770"/>
            <a:ext cx="4881317"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dirty="0">
                <a:solidFill>
                  <a:prstClr val="white"/>
                </a:solidFill>
                <a:latin typeface="Tw Cen MT" panose="020B0602020104020603" pitchFamily="34" charset="77"/>
              </a:rPr>
              <a:t>Mairi Brookes, Smart Energy Systems Director</a:t>
            </a:r>
            <a:endParaRPr kumimoji="0" lang="en-US" sz="2400" b="0" i="0" u="none" strike="noStrike" kern="1200" cap="none" spc="0" normalizeH="0" baseline="0" noProof="0" dirty="0">
              <a:ln>
                <a:noFill/>
              </a:ln>
              <a:solidFill>
                <a:prstClr val="white"/>
              </a:solidFill>
              <a:effectLst/>
              <a:uLnTx/>
              <a:uFillTx/>
              <a:latin typeface="Tw Cen MT" panose="020B0602020104020603" pitchFamily="34" charset="77"/>
              <a:ea typeface="+mn-ea"/>
              <a:cs typeface="+mn-cs"/>
            </a:endParaRPr>
          </a:p>
        </p:txBody>
      </p:sp>
    </p:spTree>
    <p:extLst>
      <p:ext uri="{BB962C8B-B14F-4D97-AF65-F5344CB8AC3E}">
        <p14:creationId xmlns:p14="http://schemas.microsoft.com/office/powerpoint/2010/main" val="3522138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25552F-EFC5-B269-ADAE-056A3718E457}"/>
              </a:ext>
            </a:extLst>
          </p:cNvPr>
          <p:cNvSpPr>
            <a:spLocks noGrp="1"/>
          </p:cNvSpPr>
          <p:nvPr>
            <p:ph idx="1"/>
          </p:nvPr>
        </p:nvSpPr>
        <p:spPr>
          <a:xfrm>
            <a:off x="1014148" y="2067719"/>
            <a:ext cx="10515600" cy="4351338"/>
          </a:xfrm>
        </p:spPr>
        <p:txBody>
          <a:bodyPr vert="horz" lIns="91440" tIns="45720" rIns="91440" bIns="45720" rtlCol="0" anchor="t">
            <a:normAutofit lnSpcReduction="10000"/>
          </a:bodyPr>
          <a:lstStyle/>
          <a:p>
            <a:pPr>
              <a:spcAft>
                <a:spcPts val="600"/>
              </a:spcAft>
            </a:pPr>
            <a:r>
              <a:rPr lang="en-US" sz="2400" dirty="0">
                <a:solidFill>
                  <a:srgbClr val="00748D"/>
                </a:solidFill>
              </a:rPr>
              <a:t>To meet the UK’s carbon targets, we need an energy system primarily supplied by renewable electricity. </a:t>
            </a:r>
            <a:endParaRPr lang="en-US" sz="2400" dirty="0">
              <a:solidFill>
                <a:srgbClr val="00748D"/>
              </a:solidFill>
              <a:ea typeface="Calibri" panose="020F0502020204030204"/>
              <a:cs typeface="Calibri" panose="020F0502020204030204"/>
            </a:endParaRPr>
          </a:p>
          <a:p>
            <a:pPr>
              <a:spcAft>
                <a:spcPts val="600"/>
              </a:spcAft>
            </a:pPr>
            <a:r>
              <a:rPr lang="en-US" sz="2400" dirty="0">
                <a:solidFill>
                  <a:srgbClr val="00748D"/>
                </a:solidFill>
              </a:rPr>
              <a:t>Heat and transport will need to transition, largely to heat pumps and electric vehicles. </a:t>
            </a:r>
            <a:endParaRPr lang="en-US" sz="2400" dirty="0">
              <a:solidFill>
                <a:srgbClr val="00748D"/>
              </a:solidFill>
              <a:ea typeface="Calibri" panose="020F0502020204030204"/>
              <a:cs typeface="Calibri" panose="020F0502020204030204"/>
            </a:endParaRPr>
          </a:p>
          <a:p>
            <a:pPr>
              <a:spcAft>
                <a:spcPts val="600"/>
              </a:spcAft>
            </a:pPr>
            <a:r>
              <a:rPr lang="en-US" sz="2400" dirty="0">
                <a:solidFill>
                  <a:srgbClr val="00748D"/>
                </a:solidFill>
              </a:rPr>
              <a:t>This enormous change will happen right at the grid edge where the electricity system meets each household and each business. </a:t>
            </a:r>
            <a:endParaRPr lang="en-US" sz="2400" dirty="0">
              <a:solidFill>
                <a:srgbClr val="00748D"/>
              </a:solidFill>
              <a:ea typeface="Calibri" panose="020F0502020204030204"/>
              <a:cs typeface="Calibri" panose="020F0502020204030204"/>
            </a:endParaRPr>
          </a:p>
          <a:p>
            <a:pPr>
              <a:spcAft>
                <a:spcPts val="600"/>
              </a:spcAft>
            </a:pPr>
            <a:r>
              <a:rPr lang="en-US" sz="2400" dirty="0">
                <a:solidFill>
                  <a:srgbClr val="00748D"/>
                </a:solidFill>
              </a:rPr>
              <a:t>It requires a doubling of electricity supply: but each household and business will be using half the total energy.*</a:t>
            </a:r>
            <a:endParaRPr lang="en-US" sz="2400" dirty="0">
              <a:solidFill>
                <a:srgbClr val="00748D"/>
              </a:solidFill>
              <a:ea typeface="Calibri" panose="020F0502020204030204"/>
              <a:cs typeface="Calibri" panose="020F0502020204030204"/>
            </a:endParaRPr>
          </a:p>
          <a:p>
            <a:pPr>
              <a:spcAft>
                <a:spcPts val="600"/>
              </a:spcAft>
            </a:pPr>
            <a:endParaRPr lang="en-US" sz="2400" dirty="0">
              <a:ea typeface="Calibri" panose="020F0502020204030204"/>
              <a:cs typeface="Calibri" panose="020F0502020204030204"/>
            </a:endParaRPr>
          </a:p>
          <a:p>
            <a:pPr marL="0" indent="0">
              <a:spcAft>
                <a:spcPts val="600"/>
              </a:spcAft>
              <a:buNone/>
            </a:pPr>
            <a:r>
              <a:rPr lang="en-US" sz="1600" dirty="0">
                <a:solidFill>
                  <a:schemeClr val="bg2">
                    <a:lumMod val="50000"/>
                  </a:schemeClr>
                </a:solidFill>
                <a:ea typeface="Calibri" panose="020F0502020204030204"/>
                <a:cs typeface="Calibri" panose="020F0502020204030204"/>
              </a:rPr>
              <a:t>*</a:t>
            </a:r>
            <a:r>
              <a:rPr lang="en-US" sz="1800" dirty="0">
                <a:solidFill>
                  <a:schemeClr val="bg2">
                    <a:lumMod val="50000"/>
                  </a:schemeClr>
                </a:solidFill>
              </a:rPr>
              <a:t>Centre for Research into Energy Demand Solutions</a:t>
            </a:r>
            <a:endParaRPr lang="en-US" sz="1800" dirty="0">
              <a:solidFill>
                <a:schemeClr val="bg2">
                  <a:lumMod val="50000"/>
                </a:schemeClr>
              </a:solidFill>
              <a:ea typeface="Calibri" panose="020F0502020204030204"/>
              <a:cs typeface="Calibri" panose="020F0502020204030204"/>
            </a:endParaRPr>
          </a:p>
          <a:p>
            <a:pPr marL="0" indent="0">
              <a:spcAft>
                <a:spcPts val="600"/>
              </a:spcAft>
              <a:buNone/>
            </a:pPr>
            <a:endParaRPr lang="en-US" sz="2400" dirty="0">
              <a:ea typeface="Calibri" panose="020F0502020204030204"/>
              <a:cs typeface="Calibri" panose="020F0502020204030204"/>
            </a:endParaRPr>
          </a:p>
        </p:txBody>
      </p:sp>
      <p:grpSp>
        <p:nvGrpSpPr>
          <p:cNvPr id="7" name="Group 6">
            <a:extLst>
              <a:ext uri="{FF2B5EF4-FFF2-40B4-BE49-F238E27FC236}">
                <a16:creationId xmlns:a16="http://schemas.microsoft.com/office/drawing/2014/main" id="{2203C479-93CB-10FC-5506-00648FFF37DD}"/>
              </a:ext>
            </a:extLst>
          </p:cNvPr>
          <p:cNvGrpSpPr/>
          <p:nvPr/>
        </p:nvGrpSpPr>
        <p:grpSpPr>
          <a:xfrm>
            <a:off x="-74726" y="0"/>
            <a:ext cx="12448943" cy="1428750"/>
            <a:chOff x="-57150" y="0"/>
            <a:chExt cx="9324975" cy="1428750"/>
          </a:xfrm>
        </p:grpSpPr>
        <p:sp>
          <p:nvSpPr>
            <p:cNvPr id="8" name="Rectangle 7">
              <a:extLst>
                <a:ext uri="{FF2B5EF4-FFF2-40B4-BE49-F238E27FC236}">
                  <a16:creationId xmlns:a16="http://schemas.microsoft.com/office/drawing/2014/main" id="{D320310C-830C-9A49-28F2-81C72EA5D107}"/>
                </a:ext>
              </a:extLst>
            </p:cNvPr>
            <p:cNvSpPr/>
            <p:nvPr/>
          </p:nvSpPr>
          <p:spPr>
            <a:xfrm>
              <a:off x="0"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sp>
          <p:nvSpPr>
            <p:cNvPr id="9" name="Freeform: Shape 8">
              <a:extLst>
                <a:ext uri="{FF2B5EF4-FFF2-40B4-BE49-F238E27FC236}">
                  <a16:creationId xmlns:a16="http://schemas.microsoft.com/office/drawing/2014/main" id="{E91CE2E9-186E-D3CE-B0BF-2ABC324F4019}"/>
                </a:ext>
              </a:extLst>
            </p:cNvPr>
            <p:cNvSpPr/>
            <p:nvPr/>
          </p:nvSpPr>
          <p:spPr>
            <a:xfrm rot="10800000">
              <a:off x="-57150"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grpSp>
      <p:sp>
        <p:nvSpPr>
          <p:cNvPr id="10" name="Title 1">
            <a:extLst>
              <a:ext uri="{FF2B5EF4-FFF2-40B4-BE49-F238E27FC236}">
                <a16:creationId xmlns:a16="http://schemas.microsoft.com/office/drawing/2014/main" id="{DA2B2A17-D080-FBA6-0696-F8B958D947D7}"/>
              </a:ext>
            </a:extLst>
          </p:cNvPr>
          <p:cNvSpPr txBox="1">
            <a:spLocks/>
          </p:cNvSpPr>
          <p:nvPr/>
        </p:nvSpPr>
        <p:spPr>
          <a:xfrm>
            <a:off x="2557415" y="142875"/>
            <a:ext cx="7095640" cy="11430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a:lstStyle>
          <a:p>
            <a:pPr algn="ctr"/>
            <a:r>
              <a:rPr lang="en-US" sz="4000" b="1" dirty="0">
                <a:solidFill>
                  <a:schemeClr val="bg1"/>
                </a:solidFill>
                <a:latin typeface="Tw Cen MT"/>
              </a:rPr>
              <a:t>Understanding the challenge</a:t>
            </a:r>
            <a:endParaRPr lang="en-US" sz="4000" b="1" dirty="0">
              <a:solidFill>
                <a:schemeClr val="bg1"/>
              </a:solidFill>
            </a:endParaRPr>
          </a:p>
        </p:txBody>
      </p:sp>
      <p:pic>
        <p:nvPicPr>
          <p:cNvPr id="2" name="Content Placeholder 7" descr="A white circle with white text&#10;&#10;Description automatically generated">
            <a:extLst>
              <a:ext uri="{FF2B5EF4-FFF2-40B4-BE49-F238E27FC236}">
                <a16:creationId xmlns:a16="http://schemas.microsoft.com/office/drawing/2014/main" id="{D48748E4-4DCB-1142-F939-86DFB887DA53}"/>
              </a:ext>
            </a:extLst>
          </p:cNvPr>
          <p:cNvPicPr>
            <a:picLocks noChangeAspect="1"/>
          </p:cNvPicPr>
          <p:nvPr/>
        </p:nvPicPr>
        <p:blipFill>
          <a:blip r:embed="rId3"/>
          <a:stretch>
            <a:fillRect/>
          </a:stretch>
        </p:blipFill>
        <p:spPr>
          <a:xfrm>
            <a:off x="241942" y="181049"/>
            <a:ext cx="1066651" cy="1066651"/>
          </a:xfrm>
          <a:prstGeom prst="rect">
            <a:avLst/>
          </a:prstGeom>
        </p:spPr>
      </p:pic>
    </p:spTree>
    <p:extLst>
      <p:ext uri="{BB962C8B-B14F-4D97-AF65-F5344CB8AC3E}">
        <p14:creationId xmlns:p14="http://schemas.microsoft.com/office/powerpoint/2010/main" val="229365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457A0030-4C32-4552-37F9-9FC1DC2BFA7A}"/>
              </a:ext>
            </a:extLst>
          </p:cNvPr>
          <p:cNvGraphicFramePr/>
          <p:nvPr>
            <p:extLst>
              <p:ext uri="{D42A27DB-BD31-4B8C-83A1-F6EECF244321}">
                <p14:modId xmlns:p14="http://schemas.microsoft.com/office/powerpoint/2010/main" val="4104506556"/>
              </p:ext>
            </p:extLst>
          </p:nvPr>
        </p:nvGraphicFramePr>
        <p:xfrm>
          <a:off x="4785258" y="1756948"/>
          <a:ext cx="5959582" cy="39730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raphic 6">
            <a:extLst>
              <a:ext uri="{FF2B5EF4-FFF2-40B4-BE49-F238E27FC236}">
                <a16:creationId xmlns:a16="http://schemas.microsoft.com/office/drawing/2014/main" id="{FA3699E5-9781-62E1-21C1-B5F4345E4535}"/>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54114" t="26553" r="5229" b="44276"/>
          <a:stretch/>
        </p:blipFill>
        <p:spPr>
          <a:xfrm>
            <a:off x="1318084" y="1756948"/>
            <a:ext cx="3864428" cy="3923740"/>
          </a:xfrm>
          <a:prstGeom prst="rect">
            <a:avLst/>
          </a:prstGeom>
        </p:spPr>
      </p:pic>
      <p:pic>
        <p:nvPicPr>
          <p:cNvPr id="28" name="Picture 27">
            <a:extLst>
              <a:ext uri="{FF2B5EF4-FFF2-40B4-BE49-F238E27FC236}">
                <a16:creationId xmlns:a16="http://schemas.microsoft.com/office/drawing/2014/main" id="{D7EAAB80-EB83-6AC6-75B6-BDB11F8E5B8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05026" y="4236762"/>
            <a:ext cx="425329" cy="454165"/>
          </a:xfrm>
          <a:prstGeom prst="rect">
            <a:avLst/>
          </a:prstGeom>
        </p:spPr>
      </p:pic>
      <p:pic>
        <p:nvPicPr>
          <p:cNvPr id="29" name="Picture 28">
            <a:extLst>
              <a:ext uri="{FF2B5EF4-FFF2-40B4-BE49-F238E27FC236}">
                <a16:creationId xmlns:a16="http://schemas.microsoft.com/office/drawing/2014/main" id="{CE1C8642-AFA5-9CB2-D2DA-670E9E85947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944226" y="5016984"/>
            <a:ext cx="447684" cy="447684"/>
          </a:xfrm>
          <a:prstGeom prst="rect">
            <a:avLst/>
          </a:prstGeom>
        </p:spPr>
      </p:pic>
      <p:pic>
        <p:nvPicPr>
          <p:cNvPr id="30" name="Picture 29">
            <a:extLst>
              <a:ext uri="{FF2B5EF4-FFF2-40B4-BE49-F238E27FC236}">
                <a16:creationId xmlns:a16="http://schemas.microsoft.com/office/drawing/2014/main" id="{57172A93-892A-1C4D-9342-5DEDFE1A1C2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271659" y="2758292"/>
            <a:ext cx="497427" cy="439394"/>
          </a:xfrm>
          <a:prstGeom prst="rect">
            <a:avLst/>
          </a:prstGeom>
        </p:spPr>
      </p:pic>
      <p:pic>
        <p:nvPicPr>
          <p:cNvPr id="31" name="Picture 30">
            <a:extLst>
              <a:ext uri="{FF2B5EF4-FFF2-40B4-BE49-F238E27FC236}">
                <a16:creationId xmlns:a16="http://schemas.microsoft.com/office/drawing/2014/main" id="{E6E827DF-24BD-CA05-9308-844E539E228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420927" y="3519633"/>
            <a:ext cx="447684" cy="447684"/>
          </a:xfrm>
          <a:prstGeom prst="rect">
            <a:avLst/>
          </a:prstGeom>
        </p:spPr>
      </p:pic>
      <p:pic>
        <p:nvPicPr>
          <p:cNvPr id="32" name="Picture 31">
            <a:extLst>
              <a:ext uri="{FF2B5EF4-FFF2-40B4-BE49-F238E27FC236}">
                <a16:creationId xmlns:a16="http://schemas.microsoft.com/office/drawing/2014/main" id="{E10AAABF-4AFE-D647-76F5-7E2BB8852C1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915210" y="2099460"/>
            <a:ext cx="505717" cy="339908"/>
          </a:xfrm>
          <a:prstGeom prst="rect">
            <a:avLst/>
          </a:prstGeom>
        </p:spPr>
      </p:pic>
      <p:grpSp>
        <p:nvGrpSpPr>
          <p:cNvPr id="2" name="Group 1">
            <a:extLst>
              <a:ext uri="{FF2B5EF4-FFF2-40B4-BE49-F238E27FC236}">
                <a16:creationId xmlns:a16="http://schemas.microsoft.com/office/drawing/2014/main" id="{FD97E075-A49B-6DD3-EF30-2C17696D55B5}"/>
              </a:ext>
            </a:extLst>
          </p:cNvPr>
          <p:cNvGrpSpPr/>
          <p:nvPr/>
        </p:nvGrpSpPr>
        <p:grpSpPr>
          <a:xfrm>
            <a:off x="-74726" y="0"/>
            <a:ext cx="12448943" cy="1428750"/>
            <a:chOff x="-57150" y="0"/>
            <a:chExt cx="9324975" cy="1428750"/>
          </a:xfrm>
        </p:grpSpPr>
        <p:sp>
          <p:nvSpPr>
            <p:cNvPr id="4" name="Rectangle 3">
              <a:extLst>
                <a:ext uri="{FF2B5EF4-FFF2-40B4-BE49-F238E27FC236}">
                  <a16:creationId xmlns:a16="http://schemas.microsoft.com/office/drawing/2014/main" id="{B4AEBCA6-325E-6300-505C-64EDF0859880}"/>
                </a:ext>
              </a:extLst>
            </p:cNvPr>
            <p:cNvSpPr/>
            <p:nvPr/>
          </p:nvSpPr>
          <p:spPr>
            <a:xfrm>
              <a:off x="0"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sp>
          <p:nvSpPr>
            <p:cNvPr id="5" name="Freeform: Shape 4">
              <a:extLst>
                <a:ext uri="{FF2B5EF4-FFF2-40B4-BE49-F238E27FC236}">
                  <a16:creationId xmlns:a16="http://schemas.microsoft.com/office/drawing/2014/main" id="{9A29201C-5A7B-50A2-E04A-415A4B81C5CC}"/>
                </a:ext>
              </a:extLst>
            </p:cNvPr>
            <p:cNvSpPr/>
            <p:nvPr/>
          </p:nvSpPr>
          <p:spPr>
            <a:xfrm rot="10800000">
              <a:off x="-57150"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grpSp>
      <p:sp>
        <p:nvSpPr>
          <p:cNvPr id="8" name="Title 1">
            <a:extLst>
              <a:ext uri="{FF2B5EF4-FFF2-40B4-BE49-F238E27FC236}">
                <a16:creationId xmlns:a16="http://schemas.microsoft.com/office/drawing/2014/main" id="{86AA582D-4DA8-2F4E-3641-9BECFDE5D7DA}"/>
              </a:ext>
            </a:extLst>
          </p:cNvPr>
          <p:cNvSpPr txBox="1">
            <a:spLocks/>
          </p:cNvSpPr>
          <p:nvPr/>
        </p:nvSpPr>
        <p:spPr>
          <a:xfrm>
            <a:off x="1928064" y="91399"/>
            <a:ext cx="8354342" cy="11430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a:lstStyle>
          <a:p>
            <a:pPr algn="ctr"/>
            <a:r>
              <a:rPr lang="en-US" sz="4000" b="1" dirty="0">
                <a:solidFill>
                  <a:schemeClr val="bg1"/>
                </a:solidFill>
              </a:rPr>
              <a:t>Project LEO: A toolkit for net zero</a:t>
            </a:r>
          </a:p>
        </p:txBody>
      </p:sp>
      <p:pic>
        <p:nvPicPr>
          <p:cNvPr id="3" name="Content Placeholder 7" descr="A white circle with white text&#10;&#10;Description automatically generated">
            <a:extLst>
              <a:ext uri="{FF2B5EF4-FFF2-40B4-BE49-F238E27FC236}">
                <a16:creationId xmlns:a16="http://schemas.microsoft.com/office/drawing/2014/main" id="{78596D04-1322-BC2D-98A1-97FA07477672}"/>
              </a:ext>
            </a:extLst>
          </p:cNvPr>
          <p:cNvPicPr>
            <a:picLocks noChangeAspect="1"/>
          </p:cNvPicPr>
          <p:nvPr/>
        </p:nvPicPr>
        <p:blipFill>
          <a:blip r:embed="rId15"/>
          <a:stretch>
            <a:fillRect/>
          </a:stretch>
        </p:blipFill>
        <p:spPr>
          <a:xfrm>
            <a:off x="246436" y="181049"/>
            <a:ext cx="1066651" cy="1066651"/>
          </a:xfrm>
          <a:prstGeom prst="rect">
            <a:avLst/>
          </a:prstGeom>
        </p:spPr>
      </p:pic>
    </p:spTree>
    <p:extLst>
      <p:ext uri="{BB962C8B-B14F-4D97-AF65-F5344CB8AC3E}">
        <p14:creationId xmlns:p14="http://schemas.microsoft.com/office/powerpoint/2010/main" val="4152876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row of cars parked on a street&#10;&#10;Description automatically generated">
            <a:extLst>
              <a:ext uri="{FF2B5EF4-FFF2-40B4-BE49-F238E27FC236}">
                <a16:creationId xmlns:a16="http://schemas.microsoft.com/office/drawing/2014/main" id="{63714622-4ED6-6BE6-6EC2-CF8864F793F0}"/>
              </a:ext>
            </a:extLst>
          </p:cNvPr>
          <p:cNvPicPr>
            <a:picLocks noChangeAspect="1"/>
          </p:cNvPicPr>
          <p:nvPr/>
        </p:nvPicPr>
        <p:blipFill>
          <a:blip r:embed="rId3"/>
          <a:srcRect l="27852" r="27852"/>
          <a:stretch/>
        </p:blipFill>
        <p:spPr>
          <a:xfrm>
            <a:off x="6791325" y="0"/>
            <a:ext cx="5400675" cy="6858000"/>
          </a:xfrm>
          <a:prstGeom prst="rect">
            <a:avLst/>
          </a:prstGeom>
        </p:spPr>
      </p:pic>
      <p:sp>
        <p:nvSpPr>
          <p:cNvPr id="2" name="Rectangle 1">
            <a:extLst>
              <a:ext uri="{FF2B5EF4-FFF2-40B4-BE49-F238E27FC236}">
                <a16:creationId xmlns:a16="http://schemas.microsoft.com/office/drawing/2014/main" id="{27C1814E-AA97-9F49-1559-54D4940477CC}"/>
              </a:ext>
            </a:extLst>
          </p:cNvPr>
          <p:cNvSpPr/>
          <p:nvPr/>
        </p:nvSpPr>
        <p:spPr>
          <a:xfrm>
            <a:off x="-1980" y="2968"/>
            <a:ext cx="7141272" cy="6857999"/>
          </a:xfrm>
          <a:prstGeom prst="rect">
            <a:avLst/>
          </a:prstGeom>
          <a:solidFill>
            <a:srgbClr val="35BFAF"/>
          </a:solidFill>
          <a:ln>
            <a:solidFill>
              <a:srgbClr val="35BF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6" name="TextBox 5">
            <a:extLst>
              <a:ext uri="{FF2B5EF4-FFF2-40B4-BE49-F238E27FC236}">
                <a16:creationId xmlns:a16="http://schemas.microsoft.com/office/drawing/2014/main" id="{B484C256-99A4-C0E0-F9ED-1AD2132DEE91}"/>
              </a:ext>
            </a:extLst>
          </p:cNvPr>
          <p:cNvSpPr txBox="1"/>
          <p:nvPr/>
        </p:nvSpPr>
        <p:spPr>
          <a:xfrm>
            <a:off x="359304" y="237067"/>
            <a:ext cx="6107642" cy="646331"/>
          </a:xfrm>
          <a:prstGeom prst="rect">
            <a:avLst/>
          </a:prstGeom>
          <a:noFill/>
        </p:spPr>
        <p:txBody>
          <a:bodyPr wrap="square" lIns="91440" tIns="45720" rIns="91440" bIns="45720" rtlCol="0" anchor="t">
            <a:spAutoFit/>
          </a:bodyPr>
          <a:lstStyle/>
          <a:p>
            <a:pPr algn="ctr">
              <a:defRPr/>
            </a:pPr>
            <a:r>
              <a:rPr lang="en-GB" sz="3600" dirty="0">
                <a:solidFill>
                  <a:prstClr val="white"/>
                </a:solidFill>
                <a:latin typeface="Tw Cen MT"/>
              </a:rPr>
              <a:t>Lessons from LEO</a:t>
            </a:r>
            <a:endParaRPr lang="en-GB" sz="3600" b="0" i="0" u="none" strike="noStrike" kern="1200" cap="none" spc="0" normalizeH="0" baseline="0" noProof="0" dirty="0">
              <a:ln>
                <a:noFill/>
              </a:ln>
              <a:solidFill>
                <a:prstClr val="white"/>
              </a:solidFill>
              <a:effectLst/>
              <a:uLnTx/>
              <a:uFillTx/>
              <a:latin typeface="Tw Cen MT" panose="020B0602020104020603" pitchFamily="34" charset="0"/>
              <a:cs typeface="Calibri"/>
            </a:endParaRPr>
          </a:p>
        </p:txBody>
      </p:sp>
      <p:sp>
        <p:nvSpPr>
          <p:cNvPr id="8" name="TextBox 7">
            <a:extLst>
              <a:ext uri="{FF2B5EF4-FFF2-40B4-BE49-F238E27FC236}">
                <a16:creationId xmlns:a16="http://schemas.microsoft.com/office/drawing/2014/main" id="{3A983493-34DA-4A3E-545C-489DC853660D}"/>
              </a:ext>
            </a:extLst>
          </p:cNvPr>
          <p:cNvSpPr txBox="1"/>
          <p:nvPr/>
        </p:nvSpPr>
        <p:spPr>
          <a:xfrm>
            <a:off x="106218" y="1245465"/>
            <a:ext cx="7133714" cy="4493538"/>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defRPr/>
            </a:pPr>
            <a:r>
              <a:rPr lang="en-GB" sz="2600" dirty="0">
                <a:solidFill>
                  <a:prstClr val="white"/>
                </a:solidFill>
              </a:rPr>
              <a:t>Talking about "smart energy systems" is hard – it needs translation</a:t>
            </a:r>
            <a:endParaRPr lang="en-US" dirty="0">
              <a:solidFill>
                <a:prstClr val="white"/>
              </a:solidFill>
              <a:ea typeface="+mn-ea"/>
              <a:cs typeface="+mn-cs"/>
            </a:endParaRPr>
          </a:p>
          <a:p>
            <a:pPr marL="457200" indent="-457200">
              <a:buFont typeface="Arial" panose="020B0604020202020204" pitchFamily="34" charset="0"/>
              <a:buChar char="•"/>
              <a:defRPr/>
            </a:pPr>
            <a:r>
              <a:rPr kumimoji="0" lang="en-US" sz="2600" b="0" i="0" u="none" strike="noStrike" kern="1200" cap="none" spc="0" normalizeH="0" baseline="0" noProof="0" dirty="0">
                <a:ln>
                  <a:noFill/>
                </a:ln>
                <a:solidFill>
                  <a:prstClr val="white"/>
                </a:solidFill>
                <a:effectLst/>
                <a:uLnTx/>
                <a:uFillTx/>
                <a:ea typeface="+mn-ea"/>
                <a:cs typeface="+mn-cs"/>
              </a:rPr>
              <a:t>"Local" depends on the nature of the challenge</a:t>
            </a:r>
            <a:endParaRPr lang="en-US" sz="2600" b="0" i="0" u="none" strike="noStrike" kern="1200" cap="none" spc="0" normalizeH="0" baseline="0" noProof="0" dirty="0">
              <a:ln>
                <a:noFill/>
              </a:ln>
              <a:solidFill>
                <a:prstClr val="white"/>
              </a:solidFill>
              <a:effectLst/>
              <a:uLnTx/>
              <a:uFillTx/>
              <a:ea typeface="Calibri"/>
              <a:cs typeface="Calibri"/>
            </a:endParaRPr>
          </a:p>
          <a:p>
            <a:pPr marL="457200" indent="-457200">
              <a:buFont typeface="Arial" panose="020B0604020202020204" pitchFamily="34" charset="0"/>
              <a:buChar char="•"/>
              <a:defRPr/>
            </a:pPr>
            <a:r>
              <a:rPr lang="en-US" sz="2600" dirty="0">
                <a:solidFill>
                  <a:prstClr val="white"/>
                </a:solidFill>
              </a:rPr>
              <a:t>A "grid edge coordinator" is needed to translate </a:t>
            </a:r>
            <a:r>
              <a:rPr kumimoji="0" lang="en-US" sz="2600" b="0" i="0" u="none" strike="noStrike" kern="1200" cap="none" spc="0" normalizeH="0" baseline="0" noProof="0" dirty="0">
                <a:ln>
                  <a:noFill/>
                </a:ln>
                <a:solidFill>
                  <a:prstClr val="white"/>
                </a:solidFill>
                <a:effectLst/>
                <a:uLnTx/>
                <a:uFillTx/>
                <a:ea typeface="+mn-ea"/>
                <a:cs typeface="+mn-cs"/>
              </a:rPr>
              <a:t>Local Area Energy Plans</a:t>
            </a:r>
            <a:r>
              <a:rPr lang="en-US" sz="2600" dirty="0">
                <a:solidFill>
                  <a:prstClr val="white"/>
                </a:solidFill>
              </a:rPr>
              <a:t> into action on the ground</a:t>
            </a:r>
            <a:r>
              <a:rPr kumimoji="0" lang="en-US" sz="2600" b="0" i="0" u="none" strike="noStrike" kern="1200" cap="none" spc="0" normalizeH="0" baseline="0" noProof="0" dirty="0">
                <a:ln>
                  <a:noFill/>
                </a:ln>
                <a:solidFill>
                  <a:prstClr val="white"/>
                </a:solidFill>
                <a:effectLst/>
                <a:uLnTx/>
                <a:uFillTx/>
                <a:ea typeface="+mn-ea"/>
                <a:cs typeface="+mn-cs"/>
              </a:rPr>
              <a:t>.</a:t>
            </a:r>
            <a:endParaRPr lang="en-US" sz="2600" b="0" i="0" u="none" strike="noStrike" kern="1200" cap="none" spc="0" normalizeH="0" baseline="0" noProof="0" dirty="0">
              <a:ln>
                <a:noFill/>
              </a:ln>
              <a:solidFill>
                <a:prstClr val="white"/>
              </a:solidFill>
              <a:effectLst/>
              <a:uLnTx/>
              <a:uFillTx/>
              <a:ea typeface="Calibri"/>
              <a:cs typeface="Calibri"/>
            </a:endParaRPr>
          </a:p>
          <a:p>
            <a:pPr marL="457200" indent="-457200">
              <a:buFont typeface="Arial,Sans-Serif" panose="020B0604020202020204" pitchFamily="34" charset="0"/>
              <a:buChar char="•"/>
              <a:defRPr/>
            </a:pPr>
            <a:r>
              <a:rPr lang="en-US" sz="2600" dirty="0">
                <a:solidFill>
                  <a:prstClr val="white"/>
                </a:solidFill>
                <a:ea typeface="Calibri"/>
                <a:cs typeface="Calibri"/>
              </a:rPr>
              <a:t>Local flexibility services don't currently make community renewables more viable</a:t>
            </a:r>
          </a:p>
          <a:p>
            <a:pPr marL="457200" indent="-457200">
              <a:buFont typeface="Arial" panose="020B0604020202020204" pitchFamily="34" charset="0"/>
              <a:buChar char="•"/>
              <a:defRPr/>
            </a:pPr>
            <a:r>
              <a:rPr lang="en-US" sz="2600" dirty="0">
                <a:solidFill>
                  <a:prstClr val="white"/>
                </a:solidFill>
                <a:ea typeface="Calibri"/>
                <a:cs typeface="Calibri"/>
              </a:rPr>
              <a:t>Smart Community Energy Schemes could create value for everyone</a:t>
            </a:r>
            <a:endParaRPr lang="en-US" sz="2600" b="0" i="0" u="none" strike="noStrike" kern="1200" cap="none" spc="0" normalizeH="0" baseline="0" noProof="0" dirty="0">
              <a:ln>
                <a:noFill/>
              </a:ln>
              <a:solidFill>
                <a:prstClr val="white"/>
              </a:solidFill>
              <a:effectLst/>
              <a:uLnTx/>
              <a:uFillTx/>
              <a:ea typeface="Calibri"/>
              <a:cs typeface="Calibri"/>
            </a:endParaRPr>
          </a:p>
          <a:p>
            <a:pPr>
              <a:defRPr/>
            </a:pPr>
            <a:endParaRPr lang="en-GB" sz="2600" dirty="0">
              <a:solidFill>
                <a:prstClr val="white"/>
              </a:solidFill>
              <a:ea typeface="Calibri" panose="020F0502020204030204"/>
              <a:cs typeface="Calibri" panose="020F0502020204030204"/>
            </a:endParaRPr>
          </a:p>
        </p:txBody>
      </p:sp>
      <p:pic>
        <p:nvPicPr>
          <p:cNvPr id="12" name="Picture 11" descr="Logo&#10;&#10;Description automatically generated">
            <a:extLst>
              <a:ext uri="{FF2B5EF4-FFF2-40B4-BE49-F238E27FC236}">
                <a16:creationId xmlns:a16="http://schemas.microsoft.com/office/drawing/2014/main" id="{1D7CD83F-5698-83B1-06C3-20B7FC6E62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6019800"/>
            <a:ext cx="1221984" cy="707886"/>
          </a:xfrm>
          <a:prstGeom prst="rect">
            <a:avLst/>
          </a:prstGeom>
        </p:spPr>
      </p:pic>
      <p:pic>
        <p:nvPicPr>
          <p:cNvPr id="3" name="Content Placeholder 7" descr="A white circle with white text&#10;&#10;Description automatically generated">
            <a:extLst>
              <a:ext uri="{FF2B5EF4-FFF2-40B4-BE49-F238E27FC236}">
                <a16:creationId xmlns:a16="http://schemas.microsoft.com/office/drawing/2014/main" id="{685FEC46-3B96-8647-74C1-30B51AD7C786}"/>
              </a:ext>
            </a:extLst>
          </p:cNvPr>
          <p:cNvPicPr>
            <a:picLocks noChangeAspect="1"/>
          </p:cNvPicPr>
          <p:nvPr/>
        </p:nvPicPr>
        <p:blipFill>
          <a:blip r:embed="rId5"/>
          <a:stretch>
            <a:fillRect/>
          </a:stretch>
        </p:blipFill>
        <p:spPr>
          <a:xfrm>
            <a:off x="228600" y="5594801"/>
            <a:ext cx="1066651" cy="1066651"/>
          </a:xfrm>
          <a:prstGeom prst="rect">
            <a:avLst/>
          </a:prstGeom>
        </p:spPr>
      </p:pic>
    </p:spTree>
    <p:extLst>
      <p:ext uri="{BB962C8B-B14F-4D97-AF65-F5344CB8AC3E}">
        <p14:creationId xmlns:p14="http://schemas.microsoft.com/office/powerpoint/2010/main" val="4025126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C1814E-AA97-9F49-1559-54D4940477CC}"/>
              </a:ext>
            </a:extLst>
          </p:cNvPr>
          <p:cNvSpPr/>
          <p:nvPr/>
        </p:nvSpPr>
        <p:spPr>
          <a:xfrm>
            <a:off x="-1980" y="2968"/>
            <a:ext cx="8363346" cy="6857999"/>
          </a:xfrm>
          <a:prstGeom prst="rect">
            <a:avLst/>
          </a:prstGeom>
          <a:solidFill>
            <a:srgbClr val="35BFAF"/>
          </a:solidFill>
          <a:ln>
            <a:solidFill>
              <a:srgbClr val="35BFAF"/>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cs typeface="Calibri"/>
            </a:endParaRPr>
          </a:p>
        </p:txBody>
      </p:sp>
      <p:sp>
        <p:nvSpPr>
          <p:cNvPr id="6" name="TextBox 5">
            <a:extLst>
              <a:ext uri="{FF2B5EF4-FFF2-40B4-BE49-F238E27FC236}">
                <a16:creationId xmlns:a16="http://schemas.microsoft.com/office/drawing/2014/main" id="{B484C256-99A4-C0E0-F9ED-1AD2132DEE91}"/>
              </a:ext>
            </a:extLst>
          </p:cNvPr>
          <p:cNvSpPr txBox="1"/>
          <p:nvPr/>
        </p:nvSpPr>
        <p:spPr>
          <a:xfrm>
            <a:off x="359304" y="237067"/>
            <a:ext cx="6107642" cy="646331"/>
          </a:xfrm>
          <a:prstGeom prst="rect">
            <a:avLst/>
          </a:prstGeom>
          <a:noFill/>
        </p:spPr>
        <p:txBody>
          <a:bodyPr wrap="square" lIns="91440" tIns="45720" rIns="91440" bIns="45720" rtlCol="0" anchor="t">
            <a:spAutoFit/>
          </a:bodyPr>
          <a:lstStyle/>
          <a:p>
            <a:pPr algn="ctr">
              <a:defRPr/>
            </a:pPr>
            <a:r>
              <a:rPr lang="en-GB" sz="3600" b="1" dirty="0">
                <a:solidFill>
                  <a:prstClr val="white"/>
                </a:solidFill>
                <a:latin typeface="Tw Cen MT"/>
              </a:rPr>
              <a:t>What is next?</a:t>
            </a:r>
            <a:endParaRPr lang="en-US" b="1">
              <a:solidFill>
                <a:prstClr val="white"/>
              </a:solidFill>
              <a:cs typeface="Calibri"/>
            </a:endParaRPr>
          </a:p>
        </p:txBody>
      </p:sp>
      <p:sp>
        <p:nvSpPr>
          <p:cNvPr id="8" name="TextBox 7">
            <a:extLst>
              <a:ext uri="{FF2B5EF4-FFF2-40B4-BE49-F238E27FC236}">
                <a16:creationId xmlns:a16="http://schemas.microsoft.com/office/drawing/2014/main" id="{3A983493-34DA-4A3E-545C-489DC853660D}"/>
              </a:ext>
            </a:extLst>
          </p:cNvPr>
          <p:cNvSpPr txBox="1"/>
          <p:nvPr/>
        </p:nvSpPr>
        <p:spPr>
          <a:xfrm>
            <a:off x="106218" y="1245465"/>
            <a:ext cx="8141103" cy="6335068"/>
          </a:xfrm>
          <a:prstGeom prst="rect">
            <a:avLst/>
          </a:prstGeom>
          <a:noFill/>
        </p:spPr>
        <p:txBody>
          <a:bodyPr wrap="square" lIns="91440" tIns="45720" rIns="91440" bIns="45720" rtlCol="0" anchor="t">
            <a:spAutoFit/>
          </a:bodyPr>
          <a:lstStyle/>
          <a:p>
            <a:pPr marL="457200">
              <a:spcAft>
                <a:spcPts val="1700"/>
              </a:spcAft>
              <a:defRPr/>
            </a:pPr>
            <a:r>
              <a:rPr lang="en-GB" sz="2400" dirty="0">
                <a:solidFill>
                  <a:prstClr val="white"/>
                </a:solidFill>
                <a:ea typeface="Calibri"/>
                <a:cs typeface="Calibri"/>
              </a:rPr>
              <a:t>The challenge is the decarbonisation at the grid edge.</a:t>
            </a:r>
            <a:endParaRPr lang="en-US" sz="1600" dirty="0">
              <a:solidFill>
                <a:prstClr val="white"/>
              </a:solidFill>
              <a:cs typeface="Calibri" panose="020F0502020204030204"/>
            </a:endParaRPr>
          </a:p>
          <a:p>
            <a:pPr marL="457200">
              <a:spcAft>
                <a:spcPts val="1000"/>
              </a:spcAft>
              <a:defRPr/>
            </a:pPr>
            <a:r>
              <a:rPr lang="en-GB" sz="2400" dirty="0">
                <a:solidFill>
                  <a:prstClr val="white"/>
                </a:solidFill>
                <a:ea typeface="Calibri"/>
                <a:cs typeface="Calibri"/>
              </a:rPr>
              <a:t>To achieve this our buildings must significantly reduce their carbon emissions by retrofitting … </a:t>
            </a:r>
          </a:p>
          <a:p>
            <a:pPr marL="457200">
              <a:spcAft>
                <a:spcPts val="1700"/>
              </a:spcAft>
              <a:defRPr/>
            </a:pPr>
            <a:r>
              <a:rPr lang="en-GB" sz="2400" dirty="0">
                <a:solidFill>
                  <a:prstClr val="white"/>
                </a:solidFill>
                <a:cs typeface="Calibri"/>
              </a:rPr>
              <a:t>… and by what we call "future-fitting". </a:t>
            </a:r>
          </a:p>
          <a:p>
            <a:pPr marL="457200" algn="ctr">
              <a:spcAft>
                <a:spcPts val="1700"/>
              </a:spcAft>
              <a:defRPr/>
            </a:pPr>
            <a:r>
              <a:rPr lang="en-GB" sz="2400" b="1" dirty="0">
                <a:solidFill>
                  <a:schemeClr val="bg1"/>
                </a:solidFill>
                <a:ea typeface="Calibri"/>
                <a:cs typeface="Calibri"/>
              </a:rPr>
              <a:t>Scale up retrofit / Develop </a:t>
            </a:r>
            <a:r>
              <a:rPr lang="en-GB" sz="2400" b="1" err="1">
                <a:solidFill>
                  <a:schemeClr val="bg1"/>
                </a:solidFill>
                <a:ea typeface="Calibri"/>
                <a:cs typeface="Calibri"/>
              </a:rPr>
              <a:t>FutureFit</a:t>
            </a:r>
            <a:r>
              <a:rPr lang="en-GB" sz="2400" b="1" dirty="0">
                <a:solidFill>
                  <a:schemeClr val="bg1"/>
                </a:solidFill>
                <a:ea typeface="Calibri"/>
                <a:cs typeface="Calibri"/>
              </a:rPr>
              <a:t> </a:t>
            </a:r>
            <a:br>
              <a:rPr lang="en-GB" sz="2400" b="1" dirty="0">
                <a:solidFill>
                  <a:schemeClr val="bg1"/>
                </a:solidFill>
                <a:ea typeface="Calibri"/>
                <a:cs typeface="Calibri"/>
              </a:rPr>
            </a:br>
            <a:r>
              <a:rPr lang="en-GB" sz="2400" b="1" dirty="0">
                <a:solidFill>
                  <a:schemeClr val="bg1"/>
                </a:solidFill>
                <a:ea typeface="Calibri"/>
                <a:cs typeface="Calibri"/>
              </a:rPr>
              <a:t>Optimise energy use within buildings</a:t>
            </a:r>
          </a:p>
          <a:p>
            <a:pPr marL="457200">
              <a:spcAft>
                <a:spcPts val="1700"/>
              </a:spcAft>
              <a:defRPr/>
            </a:pPr>
            <a:r>
              <a:rPr lang="en-GB" sz="2400" dirty="0">
                <a:solidFill>
                  <a:prstClr val="white"/>
                </a:solidFill>
                <a:ea typeface="Calibri"/>
                <a:cs typeface="Calibri"/>
              </a:rPr>
              <a:t>"</a:t>
            </a:r>
            <a:r>
              <a:rPr lang="en-GB" sz="2400" err="1">
                <a:solidFill>
                  <a:prstClr val="white"/>
                </a:solidFill>
                <a:ea typeface="Calibri"/>
                <a:cs typeface="Calibri"/>
              </a:rPr>
              <a:t>FutureFit</a:t>
            </a:r>
            <a:r>
              <a:rPr lang="en-GB" sz="2400" dirty="0">
                <a:solidFill>
                  <a:prstClr val="white"/>
                </a:solidFill>
                <a:ea typeface="Calibri"/>
                <a:cs typeface="Calibri"/>
              </a:rPr>
              <a:t>" buildings can participate in Smart Community Energy Schemes.</a:t>
            </a:r>
          </a:p>
          <a:p>
            <a:pPr marL="457200" algn="ctr">
              <a:spcAft>
                <a:spcPts val="1700"/>
              </a:spcAft>
              <a:defRPr/>
            </a:pPr>
            <a:r>
              <a:rPr lang="en-GB" sz="2400" b="1" dirty="0">
                <a:solidFill>
                  <a:schemeClr val="bg1"/>
                </a:solidFill>
                <a:cs typeface="Calibri"/>
              </a:rPr>
              <a:t>What are real-world examples of a Smart Community Energy Scheme?</a:t>
            </a:r>
            <a:endParaRPr lang="en-GB" sz="2400" b="1" dirty="0">
              <a:solidFill>
                <a:schemeClr val="bg1"/>
              </a:solidFill>
              <a:ea typeface="Calibri"/>
              <a:cs typeface="Calibri"/>
            </a:endParaRPr>
          </a:p>
          <a:p>
            <a:pPr marL="457200">
              <a:spcAft>
                <a:spcPts val="1700"/>
              </a:spcAft>
              <a:defRPr/>
            </a:pPr>
            <a:endParaRPr lang="en-GB" sz="1600" dirty="0">
              <a:solidFill>
                <a:prstClr val="white"/>
              </a:solidFill>
              <a:ea typeface="Calibri" panose="020F0502020204030204"/>
              <a:cs typeface="Calibri" panose="020F0502020204030204"/>
            </a:endParaRPr>
          </a:p>
          <a:p>
            <a:pPr marL="457200">
              <a:spcAft>
                <a:spcPts val="1000"/>
              </a:spcAft>
              <a:defRPr/>
            </a:pPr>
            <a:endParaRPr lang="en-GB" sz="2400" dirty="0">
              <a:solidFill>
                <a:prstClr val="white"/>
              </a:solidFill>
              <a:ea typeface="Calibri" panose="020F0502020204030204"/>
              <a:cs typeface="Calibri" panose="020F0502020204030204"/>
            </a:endParaRPr>
          </a:p>
          <a:p>
            <a:pPr>
              <a:spcAft>
                <a:spcPts val="1000"/>
              </a:spcAft>
              <a:defRPr/>
            </a:pPr>
            <a:endParaRPr lang="en-GB" sz="2400" dirty="0">
              <a:solidFill>
                <a:prstClr val="white"/>
              </a:solidFill>
              <a:ea typeface="Calibri" panose="020F0502020204030204"/>
              <a:cs typeface="Calibri" panose="020F0502020204030204"/>
            </a:endParaRPr>
          </a:p>
        </p:txBody>
      </p:sp>
      <p:pic>
        <p:nvPicPr>
          <p:cNvPr id="4" name="Graphic 4" descr="House with solid fill">
            <a:extLst>
              <a:ext uri="{FF2B5EF4-FFF2-40B4-BE49-F238E27FC236}">
                <a16:creationId xmlns:a16="http://schemas.microsoft.com/office/drawing/2014/main" id="{B472BA0D-C154-ED74-CC69-584179AA44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03511" y="1201800"/>
            <a:ext cx="1010149" cy="1010149"/>
          </a:xfrm>
          <a:prstGeom prst="rect">
            <a:avLst/>
          </a:prstGeom>
        </p:spPr>
      </p:pic>
      <p:pic>
        <p:nvPicPr>
          <p:cNvPr id="5" name="Graphic 2" descr="House with solid fill">
            <a:extLst>
              <a:ext uri="{FF2B5EF4-FFF2-40B4-BE49-F238E27FC236}">
                <a16:creationId xmlns:a16="http://schemas.microsoft.com/office/drawing/2014/main" id="{3CF5D3B4-5A8E-617F-9370-DD16AF0517C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03511" y="112657"/>
            <a:ext cx="1010149" cy="1010149"/>
          </a:xfrm>
          <a:prstGeom prst="rect">
            <a:avLst/>
          </a:prstGeom>
        </p:spPr>
      </p:pic>
      <p:grpSp>
        <p:nvGrpSpPr>
          <p:cNvPr id="7" name="Group 6">
            <a:extLst>
              <a:ext uri="{FF2B5EF4-FFF2-40B4-BE49-F238E27FC236}">
                <a16:creationId xmlns:a16="http://schemas.microsoft.com/office/drawing/2014/main" id="{6C7A5649-794B-D65B-7C1D-658EDD08D079}"/>
              </a:ext>
            </a:extLst>
          </p:cNvPr>
          <p:cNvGrpSpPr/>
          <p:nvPr/>
        </p:nvGrpSpPr>
        <p:grpSpPr>
          <a:xfrm>
            <a:off x="9603511" y="2278972"/>
            <a:ext cx="1010149" cy="1010149"/>
            <a:chOff x="9042794" y="3946746"/>
            <a:chExt cx="1010149" cy="1010149"/>
          </a:xfrm>
        </p:grpSpPr>
        <p:pic>
          <p:nvPicPr>
            <p:cNvPr id="18" name="Picture 17" descr="A blue and grey lines&#10;&#10;Description automatically generated">
              <a:extLst>
                <a:ext uri="{FF2B5EF4-FFF2-40B4-BE49-F238E27FC236}">
                  <a16:creationId xmlns:a16="http://schemas.microsoft.com/office/drawing/2014/main" id="{DACA7FD3-1193-DC09-7116-25BD5CCE83BF}"/>
                </a:ext>
              </a:extLst>
            </p:cNvPr>
            <p:cNvPicPr>
              <a:picLocks noChangeAspect="1"/>
            </p:cNvPicPr>
            <p:nvPr/>
          </p:nvPicPr>
          <p:blipFill>
            <a:blip r:embed="rId7"/>
            <a:stretch>
              <a:fillRect/>
            </a:stretch>
          </p:blipFill>
          <p:spPr>
            <a:xfrm>
              <a:off x="9063171" y="4031386"/>
              <a:ext cx="443586" cy="393331"/>
            </a:xfrm>
            <a:prstGeom prst="rect">
              <a:avLst/>
            </a:prstGeom>
          </p:spPr>
        </p:pic>
        <p:pic>
          <p:nvPicPr>
            <p:cNvPr id="19" name="Graphic 4" descr="House with solid fill">
              <a:extLst>
                <a:ext uri="{FF2B5EF4-FFF2-40B4-BE49-F238E27FC236}">
                  <a16:creationId xmlns:a16="http://schemas.microsoft.com/office/drawing/2014/main" id="{1540CC40-684C-038A-B453-BB6017EA2FA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42794" y="3946746"/>
              <a:ext cx="1010149" cy="1010149"/>
            </a:xfrm>
            <a:prstGeom prst="rect">
              <a:avLst/>
            </a:prstGeom>
          </p:spPr>
        </p:pic>
      </p:grpSp>
      <p:pic>
        <p:nvPicPr>
          <p:cNvPr id="9" name="Graphic 13" descr="Car with solid fill">
            <a:extLst>
              <a:ext uri="{FF2B5EF4-FFF2-40B4-BE49-F238E27FC236}">
                <a16:creationId xmlns:a16="http://schemas.microsoft.com/office/drawing/2014/main" id="{DBE8D7DC-3D25-05DD-8366-FFBECA4996C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586623" y="2856937"/>
            <a:ext cx="433654" cy="443465"/>
          </a:xfrm>
          <a:prstGeom prst="rect">
            <a:avLst/>
          </a:prstGeom>
        </p:spPr>
      </p:pic>
      <p:cxnSp>
        <p:nvCxnSpPr>
          <p:cNvPr id="11" name="Connector: Elbow 10">
            <a:extLst>
              <a:ext uri="{FF2B5EF4-FFF2-40B4-BE49-F238E27FC236}">
                <a16:creationId xmlns:a16="http://schemas.microsoft.com/office/drawing/2014/main" id="{4D2F7530-2556-8D69-05AD-2483784D6311}"/>
              </a:ext>
            </a:extLst>
          </p:cNvPr>
          <p:cNvCxnSpPr/>
          <p:nvPr/>
        </p:nvCxnSpPr>
        <p:spPr>
          <a:xfrm>
            <a:off x="10390351" y="2979096"/>
            <a:ext cx="205778" cy="101147"/>
          </a:xfrm>
          <a:prstGeom prst="bentConnector3">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descr="A car pulling a house&#10;&#10;Description automatically generated">
            <a:extLst>
              <a:ext uri="{FF2B5EF4-FFF2-40B4-BE49-F238E27FC236}">
                <a16:creationId xmlns:a16="http://schemas.microsoft.com/office/drawing/2014/main" id="{99B67DD8-A6DE-7FCE-63E4-6A766F276820}"/>
              </a:ext>
            </a:extLst>
          </p:cNvPr>
          <p:cNvPicPr>
            <a:picLocks noChangeAspect="1"/>
          </p:cNvPicPr>
          <p:nvPr/>
        </p:nvPicPr>
        <p:blipFill>
          <a:blip r:embed="rId10"/>
          <a:stretch>
            <a:fillRect/>
          </a:stretch>
        </p:blipFill>
        <p:spPr>
          <a:xfrm>
            <a:off x="9569814" y="3586188"/>
            <a:ext cx="594229" cy="420408"/>
          </a:xfrm>
          <a:prstGeom prst="rect">
            <a:avLst/>
          </a:prstGeom>
        </p:spPr>
      </p:pic>
      <p:pic>
        <p:nvPicPr>
          <p:cNvPr id="14" name="Picture 13" descr="A car pulling a house&#10;&#10;Description automatically generated">
            <a:extLst>
              <a:ext uri="{FF2B5EF4-FFF2-40B4-BE49-F238E27FC236}">
                <a16:creationId xmlns:a16="http://schemas.microsoft.com/office/drawing/2014/main" id="{A6160818-60FD-ED51-6975-A5D84BD8D3D0}"/>
              </a:ext>
            </a:extLst>
          </p:cNvPr>
          <p:cNvPicPr>
            <a:picLocks noChangeAspect="1"/>
          </p:cNvPicPr>
          <p:nvPr/>
        </p:nvPicPr>
        <p:blipFill>
          <a:blip r:embed="rId10"/>
          <a:stretch>
            <a:fillRect/>
          </a:stretch>
        </p:blipFill>
        <p:spPr>
          <a:xfrm>
            <a:off x="9952448" y="4076745"/>
            <a:ext cx="594229" cy="420408"/>
          </a:xfrm>
          <a:prstGeom prst="rect">
            <a:avLst/>
          </a:prstGeom>
        </p:spPr>
      </p:pic>
      <p:sp>
        <p:nvSpPr>
          <p:cNvPr id="15" name="Arrow: Down 14">
            <a:extLst>
              <a:ext uri="{FF2B5EF4-FFF2-40B4-BE49-F238E27FC236}">
                <a16:creationId xmlns:a16="http://schemas.microsoft.com/office/drawing/2014/main" id="{D112DDA3-1520-7E16-505D-95E22909EE17}"/>
              </a:ext>
            </a:extLst>
          </p:cNvPr>
          <p:cNvSpPr/>
          <p:nvPr/>
        </p:nvSpPr>
        <p:spPr>
          <a:xfrm>
            <a:off x="11028871" y="161358"/>
            <a:ext cx="559915" cy="5452535"/>
          </a:xfrm>
          <a:prstGeom prst="downArrow">
            <a:avLst/>
          </a:prstGeom>
          <a:solidFill>
            <a:srgbClr val="00748D"/>
          </a:solidFill>
          <a:ln>
            <a:solidFill>
              <a:srgbClr val="0074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6" name="TextBox 11">
            <a:extLst>
              <a:ext uri="{FF2B5EF4-FFF2-40B4-BE49-F238E27FC236}">
                <a16:creationId xmlns:a16="http://schemas.microsoft.com/office/drawing/2014/main" id="{7E84CBAA-9C6D-9D3C-1D34-2179A0E1C7C5}"/>
              </a:ext>
            </a:extLst>
          </p:cNvPr>
          <p:cNvSpPr txBox="1"/>
          <p:nvPr/>
        </p:nvSpPr>
        <p:spPr>
          <a:xfrm>
            <a:off x="10667595" y="5842761"/>
            <a:ext cx="1271527" cy="733828"/>
          </a:xfrm>
          <a:prstGeom prst="rect">
            <a:avLst/>
          </a:prstGeom>
          <a:noFill/>
          <a:ln>
            <a:noFill/>
          </a:ln>
        </p:spPr>
        <p:txBody>
          <a:bodyPr spcFirstLastPara="1" wrap="square" lIns="91425" tIns="45700" rIns="91425" bIns="45700" anchor="ctr" anchorCtr="0">
            <a:normAutofit fontScale="92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420"/>
              </a:spcBef>
              <a:buClr>
                <a:srgbClr val="00748D"/>
              </a:buClr>
              <a:buSzPts val="2100"/>
            </a:pPr>
            <a:r>
              <a:rPr lang="en-GB" sz="1600" b="1" dirty="0">
                <a:solidFill>
                  <a:srgbClr val="00748D"/>
                </a:solidFill>
                <a:sym typeface="Georgia"/>
              </a:rPr>
              <a:t>Net Zero Energy System</a:t>
            </a:r>
            <a:endParaRPr lang="en-US" sz="1600" b="1">
              <a:solidFill>
                <a:srgbClr val="00748D"/>
              </a:solidFill>
              <a:cs typeface="Calibri"/>
            </a:endParaRPr>
          </a:p>
        </p:txBody>
      </p:sp>
      <p:pic>
        <p:nvPicPr>
          <p:cNvPr id="17" name="Picture 16" descr="A car pulling a house&#10;&#10;Description automatically generated">
            <a:extLst>
              <a:ext uri="{FF2B5EF4-FFF2-40B4-BE49-F238E27FC236}">
                <a16:creationId xmlns:a16="http://schemas.microsoft.com/office/drawing/2014/main" id="{05273E38-5779-C7A8-DBD7-53B2ECB7EF69}"/>
              </a:ext>
            </a:extLst>
          </p:cNvPr>
          <p:cNvPicPr>
            <a:picLocks noChangeAspect="1"/>
          </p:cNvPicPr>
          <p:nvPr/>
        </p:nvPicPr>
        <p:blipFill>
          <a:blip r:embed="rId10"/>
          <a:stretch>
            <a:fillRect/>
          </a:stretch>
        </p:blipFill>
        <p:spPr>
          <a:xfrm>
            <a:off x="10207538" y="3654865"/>
            <a:ext cx="594229" cy="420408"/>
          </a:xfrm>
          <a:prstGeom prst="rect">
            <a:avLst/>
          </a:prstGeom>
        </p:spPr>
      </p:pic>
      <p:pic>
        <p:nvPicPr>
          <p:cNvPr id="3" name="Picture 2">
            <a:extLst>
              <a:ext uri="{FF2B5EF4-FFF2-40B4-BE49-F238E27FC236}">
                <a16:creationId xmlns:a16="http://schemas.microsoft.com/office/drawing/2014/main" id="{D587C41F-9ADC-1580-3C49-D0BF05C28949}"/>
              </a:ext>
            </a:extLst>
          </p:cNvPr>
          <p:cNvPicPr>
            <a:picLocks noChangeAspect="1"/>
          </p:cNvPicPr>
          <p:nvPr/>
        </p:nvPicPr>
        <p:blipFill>
          <a:blip r:embed="rId11"/>
          <a:stretch>
            <a:fillRect/>
          </a:stretch>
        </p:blipFill>
        <p:spPr>
          <a:xfrm>
            <a:off x="9721150" y="5155608"/>
            <a:ext cx="679666" cy="679666"/>
          </a:xfrm>
          <a:prstGeom prst="rect">
            <a:avLst/>
          </a:prstGeom>
        </p:spPr>
      </p:pic>
      <p:pic>
        <p:nvPicPr>
          <p:cNvPr id="10" name="Picture 9">
            <a:extLst>
              <a:ext uri="{FF2B5EF4-FFF2-40B4-BE49-F238E27FC236}">
                <a16:creationId xmlns:a16="http://schemas.microsoft.com/office/drawing/2014/main" id="{8F4EDCE7-B950-A20F-486A-E1DAF26C0756}"/>
              </a:ext>
            </a:extLst>
          </p:cNvPr>
          <p:cNvPicPr>
            <a:picLocks noChangeAspect="1"/>
          </p:cNvPicPr>
          <p:nvPr/>
        </p:nvPicPr>
        <p:blipFill>
          <a:blip r:embed="rId11"/>
          <a:stretch>
            <a:fillRect/>
          </a:stretch>
        </p:blipFill>
        <p:spPr>
          <a:xfrm>
            <a:off x="10211930" y="4845642"/>
            <a:ext cx="679666" cy="679666"/>
          </a:xfrm>
          <a:prstGeom prst="rect">
            <a:avLst/>
          </a:prstGeom>
        </p:spPr>
      </p:pic>
      <p:pic>
        <p:nvPicPr>
          <p:cNvPr id="12" name="Picture 11">
            <a:extLst>
              <a:ext uri="{FF2B5EF4-FFF2-40B4-BE49-F238E27FC236}">
                <a16:creationId xmlns:a16="http://schemas.microsoft.com/office/drawing/2014/main" id="{DF54A35F-7F9F-34EF-3191-F742B429DB18}"/>
              </a:ext>
            </a:extLst>
          </p:cNvPr>
          <p:cNvPicPr>
            <a:picLocks noChangeAspect="1"/>
          </p:cNvPicPr>
          <p:nvPr/>
        </p:nvPicPr>
        <p:blipFill>
          <a:blip r:embed="rId12"/>
          <a:stretch>
            <a:fillRect/>
          </a:stretch>
        </p:blipFill>
        <p:spPr>
          <a:xfrm>
            <a:off x="9269116" y="4419437"/>
            <a:ext cx="679666" cy="679666"/>
          </a:xfrm>
          <a:prstGeom prst="rect">
            <a:avLst/>
          </a:prstGeom>
        </p:spPr>
      </p:pic>
    </p:spTree>
    <p:extLst>
      <p:ext uri="{BB962C8B-B14F-4D97-AF65-F5344CB8AC3E}">
        <p14:creationId xmlns:p14="http://schemas.microsoft.com/office/powerpoint/2010/main" val="4068589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4381C4-1E9A-6D49-867A-423996724C9B}"/>
              </a:ext>
            </a:extLst>
          </p:cNvPr>
          <p:cNvSpPr txBox="1"/>
          <p:nvPr/>
        </p:nvSpPr>
        <p:spPr>
          <a:xfrm>
            <a:off x="1837471" y="1719897"/>
            <a:ext cx="7023853" cy="286232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Tw Cen MT" panose="020B0602020104020603" pitchFamily="34" charset="0"/>
                <a:ea typeface="+mn-ea"/>
                <a:cs typeface="+mn-cs"/>
              </a:rPr>
              <a:t>CREATING ENERGY WE CAN ALL FEEL GOOD ABOUT</a:t>
            </a:r>
          </a:p>
        </p:txBody>
      </p:sp>
      <p:grpSp>
        <p:nvGrpSpPr>
          <p:cNvPr id="26" name="Group 25">
            <a:extLst>
              <a:ext uri="{FF2B5EF4-FFF2-40B4-BE49-F238E27FC236}">
                <a16:creationId xmlns:a16="http://schemas.microsoft.com/office/drawing/2014/main" id="{0F48E7D7-8C39-4ECF-B3A6-F2D027D9BD34}"/>
              </a:ext>
            </a:extLst>
          </p:cNvPr>
          <p:cNvGrpSpPr/>
          <p:nvPr/>
        </p:nvGrpSpPr>
        <p:grpSpPr>
          <a:xfrm>
            <a:off x="0" y="-217714"/>
            <a:ext cx="12268200" cy="7075714"/>
            <a:chOff x="1354294" y="1437649"/>
            <a:chExt cx="10111894" cy="5617210"/>
          </a:xfrm>
        </p:grpSpPr>
        <p:pic>
          <p:nvPicPr>
            <p:cNvPr id="4" name="Picture 3">
              <a:extLst>
                <a:ext uri="{FF2B5EF4-FFF2-40B4-BE49-F238E27FC236}">
                  <a16:creationId xmlns:a16="http://schemas.microsoft.com/office/drawing/2014/main" id="{E1C860EA-C2A7-44D6-BD07-699021360232}"/>
                </a:ext>
              </a:extLst>
            </p:cNvPr>
            <p:cNvPicPr>
              <a:picLocks noChangeAspect="1"/>
            </p:cNvPicPr>
            <p:nvPr/>
          </p:nvPicPr>
          <p:blipFill rotWithShape="1">
            <a:blip r:embed="rId3"/>
            <a:srcRect l="49645" t="18033" r="7507"/>
            <a:stretch/>
          </p:blipFill>
          <p:spPr>
            <a:xfrm>
              <a:off x="5418561" y="1437649"/>
              <a:ext cx="6047627" cy="5617210"/>
            </a:xfrm>
            <a:prstGeom prst="rect">
              <a:avLst/>
            </a:prstGeom>
          </p:spPr>
        </p:pic>
        <p:pic>
          <p:nvPicPr>
            <p:cNvPr id="9" name="Picture 8">
              <a:extLst>
                <a:ext uri="{FF2B5EF4-FFF2-40B4-BE49-F238E27FC236}">
                  <a16:creationId xmlns:a16="http://schemas.microsoft.com/office/drawing/2014/main" id="{429C0D6C-A260-4304-9967-F959CA62B47A}"/>
                </a:ext>
              </a:extLst>
            </p:cNvPr>
            <p:cNvPicPr>
              <a:picLocks noChangeAspect="1"/>
            </p:cNvPicPr>
            <p:nvPr/>
          </p:nvPicPr>
          <p:blipFill rotWithShape="1">
            <a:blip r:embed="rId3"/>
            <a:srcRect l="14605" t="18093" r="55533"/>
            <a:stretch/>
          </p:blipFill>
          <p:spPr>
            <a:xfrm>
              <a:off x="1354294" y="1437649"/>
              <a:ext cx="4217871" cy="5617210"/>
            </a:xfrm>
            <a:prstGeom prst="rect">
              <a:avLst/>
            </a:prstGeom>
          </p:spPr>
        </p:pic>
      </p:grpSp>
      <p:sp>
        <p:nvSpPr>
          <p:cNvPr id="10" name="TextBox 9">
            <a:extLst>
              <a:ext uri="{FF2B5EF4-FFF2-40B4-BE49-F238E27FC236}">
                <a16:creationId xmlns:a16="http://schemas.microsoft.com/office/drawing/2014/main" id="{516F64B8-B30E-4A27-83CC-2EB4DC30A97A}"/>
              </a:ext>
            </a:extLst>
          </p:cNvPr>
          <p:cNvSpPr txBox="1"/>
          <p:nvPr/>
        </p:nvSpPr>
        <p:spPr>
          <a:xfrm>
            <a:off x="3664339" y="1816363"/>
            <a:ext cx="4211580" cy="1692771"/>
          </a:xfrm>
          <a:prstGeom prst="rect">
            <a:avLst/>
          </a:prstGeom>
          <a:noFill/>
        </p:spPr>
        <p:txBody>
          <a:bodyPr wrap="square" lIns="91440" tIns="45720" rIns="91440" bIns="45720" rtlCol="0" anchor="t">
            <a:spAutoFit/>
          </a:bodyPr>
          <a:lstStyle/>
          <a:p>
            <a:pPr algn="ctr" defTabSz="457200">
              <a:defRPr/>
            </a:pPr>
            <a:r>
              <a:rPr lang="en-US" sz="5200" b="1" dirty="0">
                <a:solidFill>
                  <a:schemeClr val="bg1"/>
                </a:solidFill>
                <a:latin typeface="Tw Cen MT"/>
              </a:rPr>
              <a:t>Communities in action</a:t>
            </a:r>
            <a:endParaRPr lang="en-US" sz="5200" dirty="0">
              <a:solidFill>
                <a:schemeClr val="bg1"/>
              </a:solidFill>
              <a:ea typeface="Calibri"/>
              <a:cs typeface="Calibri"/>
            </a:endParaRPr>
          </a:p>
        </p:txBody>
      </p:sp>
      <p:pic>
        <p:nvPicPr>
          <p:cNvPr id="20" name="Picture 19" descr="A close up of a logo&#10;&#10;Description automatically generated">
            <a:extLst>
              <a:ext uri="{FF2B5EF4-FFF2-40B4-BE49-F238E27FC236}">
                <a16:creationId xmlns:a16="http://schemas.microsoft.com/office/drawing/2014/main" id="{5BE0A954-0F75-4061-BB87-84047D359A5F}"/>
              </a:ext>
            </a:extLst>
          </p:cNvPr>
          <p:cNvPicPr>
            <a:picLocks noChangeAspect="1"/>
          </p:cNvPicPr>
          <p:nvPr/>
        </p:nvPicPr>
        <p:blipFill>
          <a:blip r:embed="rId4"/>
          <a:stretch>
            <a:fillRect/>
          </a:stretch>
        </p:blipFill>
        <p:spPr>
          <a:xfrm>
            <a:off x="2431917" y="-123796"/>
            <a:ext cx="755169" cy="755169"/>
          </a:xfrm>
          <a:prstGeom prst="rect">
            <a:avLst/>
          </a:prstGeom>
        </p:spPr>
      </p:pic>
      <p:sp>
        <p:nvSpPr>
          <p:cNvPr id="24" name="TextBox 23">
            <a:extLst>
              <a:ext uri="{FF2B5EF4-FFF2-40B4-BE49-F238E27FC236}">
                <a16:creationId xmlns:a16="http://schemas.microsoft.com/office/drawing/2014/main" id="{014891D0-F735-4773-9B8A-D134198310DD}"/>
              </a:ext>
            </a:extLst>
          </p:cNvPr>
          <p:cNvSpPr txBox="1"/>
          <p:nvPr/>
        </p:nvSpPr>
        <p:spPr>
          <a:xfrm>
            <a:off x="2949138" y="-104108"/>
            <a:ext cx="6337551" cy="43858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50" b="1" i="0" u="none" strike="noStrike" kern="1200" cap="none" spc="-150" normalizeH="0" baseline="0" noProof="0" dirty="0">
                <a:ln>
                  <a:noFill/>
                </a:ln>
                <a:solidFill>
                  <a:prstClr val="white"/>
                </a:solidFill>
                <a:effectLst/>
                <a:uLnTx/>
                <a:uFillTx/>
                <a:latin typeface="Tw Cen MT" panose="020B0602020104020603" pitchFamily="34" charset="0"/>
                <a:ea typeface="+mn-ea"/>
                <a:cs typeface="+mn-cs"/>
              </a:rPr>
              <a:t>CREATING ENERGY WE CAN ALL FEEL GOOD ABOUT</a:t>
            </a:r>
          </a:p>
        </p:txBody>
      </p:sp>
      <p:sp>
        <p:nvSpPr>
          <p:cNvPr id="25" name="TextBox 24">
            <a:extLst>
              <a:ext uri="{FF2B5EF4-FFF2-40B4-BE49-F238E27FC236}">
                <a16:creationId xmlns:a16="http://schemas.microsoft.com/office/drawing/2014/main" id="{E44ED2F2-01FB-4C0E-9D38-0844BEBA72C6}"/>
              </a:ext>
            </a:extLst>
          </p:cNvPr>
          <p:cNvSpPr txBox="1"/>
          <p:nvPr/>
        </p:nvSpPr>
        <p:spPr>
          <a:xfrm>
            <a:off x="2404467" y="230586"/>
            <a:ext cx="4132219" cy="34624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38" normalizeH="0" baseline="0" noProof="0" dirty="0">
                <a:ln>
                  <a:noFill/>
                </a:ln>
                <a:solidFill>
                  <a:prstClr val="white"/>
                </a:solidFill>
                <a:effectLst/>
                <a:uLnTx/>
                <a:uFillTx/>
                <a:latin typeface="Abadi" panose="020B0604020104020204" pitchFamily="34" charset="0"/>
                <a:ea typeface="+mn-ea"/>
                <a:cs typeface="+mn-cs"/>
              </a:rPr>
              <a:t>www.lowcarbonhub.org</a:t>
            </a:r>
          </a:p>
        </p:txBody>
      </p:sp>
      <p:sp>
        <p:nvSpPr>
          <p:cNvPr id="11" name="TextBox 10">
            <a:extLst>
              <a:ext uri="{FF2B5EF4-FFF2-40B4-BE49-F238E27FC236}">
                <a16:creationId xmlns:a16="http://schemas.microsoft.com/office/drawing/2014/main" id="{68EFF672-4A66-A545-92D6-0D3140932A6D}"/>
              </a:ext>
            </a:extLst>
          </p:cNvPr>
          <p:cNvSpPr txBox="1"/>
          <p:nvPr/>
        </p:nvSpPr>
        <p:spPr>
          <a:xfrm>
            <a:off x="3329471" y="4195251"/>
            <a:ext cx="488131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dirty="0">
                <a:solidFill>
                  <a:prstClr val="white"/>
                </a:solidFill>
                <a:latin typeface="Tw Cen MT" panose="020B0602020104020603" pitchFamily="34" charset="77"/>
              </a:rPr>
              <a:t>Al Kitchen, Communities Director</a:t>
            </a:r>
            <a:endParaRPr kumimoji="0" lang="en-US" sz="2400" b="0" i="0" u="none" strike="noStrike" kern="1200" cap="none" spc="0" normalizeH="0" baseline="0" noProof="0" dirty="0">
              <a:ln>
                <a:noFill/>
              </a:ln>
              <a:solidFill>
                <a:prstClr val="white"/>
              </a:solidFill>
              <a:effectLst/>
              <a:uLnTx/>
              <a:uFillTx/>
              <a:latin typeface="Tw Cen MT" panose="020B0602020104020603" pitchFamily="34" charset="77"/>
              <a:ea typeface="+mn-ea"/>
              <a:cs typeface="+mn-cs"/>
            </a:endParaRPr>
          </a:p>
        </p:txBody>
      </p:sp>
    </p:spTree>
    <p:extLst>
      <p:ext uri="{BB962C8B-B14F-4D97-AF65-F5344CB8AC3E}">
        <p14:creationId xmlns:p14="http://schemas.microsoft.com/office/powerpoint/2010/main" val="3696816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3" name="Picture 3" descr="A picture containing diagram&#10;&#10;Description automatically generated">
            <a:extLst>
              <a:ext uri="{FF2B5EF4-FFF2-40B4-BE49-F238E27FC236}">
                <a16:creationId xmlns:a16="http://schemas.microsoft.com/office/drawing/2014/main" id="{373FA170-901E-EC30-F281-B02D675C248B}"/>
              </a:ext>
            </a:extLst>
          </p:cNvPr>
          <p:cNvPicPr>
            <a:picLocks noChangeAspect="1"/>
          </p:cNvPicPr>
          <p:nvPr/>
        </p:nvPicPr>
        <p:blipFill>
          <a:blip r:embed="rId3"/>
          <a:stretch>
            <a:fillRect/>
          </a:stretch>
        </p:blipFill>
        <p:spPr>
          <a:xfrm>
            <a:off x="7196278" y="4674774"/>
            <a:ext cx="4158342" cy="1756411"/>
          </a:xfrm>
          <a:prstGeom prst="rect">
            <a:avLst/>
          </a:prstGeom>
        </p:spPr>
      </p:pic>
      <p:pic>
        <p:nvPicPr>
          <p:cNvPr id="4" name="Picture 4" descr="Text&#10;&#10;Description automatically generated">
            <a:extLst>
              <a:ext uri="{FF2B5EF4-FFF2-40B4-BE49-F238E27FC236}">
                <a16:creationId xmlns:a16="http://schemas.microsoft.com/office/drawing/2014/main" id="{ED0DF5A7-76FD-6B32-EAF9-0763D7C76BF8}"/>
              </a:ext>
            </a:extLst>
          </p:cNvPr>
          <p:cNvPicPr>
            <a:picLocks noChangeAspect="1"/>
          </p:cNvPicPr>
          <p:nvPr/>
        </p:nvPicPr>
        <p:blipFill>
          <a:blip r:embed="rId4"/>
          <a:stretch>
            <a:fillRect/>
          </a:stretch>
        </p:blipFill>
        <p:spPr>
          <a:xfrm>
            <a:off x="7396349" y="2024126"/>
            <a:ext cx="3762498" cy="2097231"/>
          </a:xfrm>
          <a:prstGeom prst="rect">
            <a:avLst/>
          </a:prstGeom>
        </p:spPr>
      </p:pic>
      <p:pic>
        <p:nvPicPr>
          <p:cNvPr id="5" name="Picture 5">
            <a:extLst>
              <a:ext uri="{FF2B5EF4-FFF2-40B4-BE49-F238E27FC236}">
                <a16:creationId xmlns:a16="http://schemas.microsoft.com/office/drawing/2014/main" id="{5C197B03-0C53-52FC-39D3-11BF69B55EF1}"/>
              </a:ext>
            </a:extLst>
          </p:cNvPr>
          <p:cNvPicPr>
            <a:picLocks noChangeAspect="1"/>
          </p:cNvPicPr>
          <p:nvPr/>
        </p:nvPicPr>
        <p:blipFill>
          <a:blip r:embed="rId5"/>
          <a:stretch>
            <a:fillRect/>
          </a:stretch>
        </p:blipFill>
        <p:spPr>
          <a:xfrm>
            <a:off x="2015783" y="2024738"/>
            <a:ext cx="3762498" cy="2097231"/>
          </a:xfrm>
          <a:prstGeom prst="rect">
            <a:avLst/>
          </a:prstGeom>
        </p:spPr>
      </p:pic>
      <p:pic>
        <p:nvPicPr>
          <p:cNvPr id="6" name="Picture 5" descr="A green circle with blue text&#10;&#10;Description automatically generated">
            <a:extLst>
              <a:ext uri="{FF2B5EF4-FFF2-40B4-BE49-F238E27FC236}">
                <a16:creationId xmlns:a16="http://schemas.microsoft.com/office/drawing/2014/main" id="{BA67783C-D911-3743-0075-F288346B791A}"/>
              </a:ext>
            </a:extLst>
          </p:cNvPr>
          <p:cNvPicPr>
            <a:picLocks noChangeAspect="1"/>
          </p:cNvPicPr>
          <p:nvPr/>
        </p:nvPicPr>
        <p:blipFill>
          <a:blip r:embed="rId6"/>
          <a:stretch>
            <a:fillRect/>
          </a:stretch>
        </p:blipFill>
        <p:spPr>
          <a:xfrm>
            <a:off x="284692" y="5459942"/>
            <a:ext cx="1123950" cy="1123950"/>
          </a:xfrm>
          <a:prstGeom prst="rect">
            <a:avLst/>
          </a:prstGeom>
        </p:spPr>
      </p:pic>
      <p:grpSp>
        <p:nvGrpSpPr>
          <p:cNvPr id="12" name="Group 11">
            <a:extLst>
              <a:ext uri="{FF2B5EF4-FFF2-40B4-BE49-F238E27FC236}">
                <a16:creationId xmlns:a16="http://schemas.microsoft.com/office/drawing/2014/main" id="{BD14E19C-286C-46F0-8247-D63D53959C6A}"/>
              </a:ext>
            </a:extLst>
          </p:cNvPr>
          <p:cNvGrpSpPr/>
          <p:nvPr/>
        </p:nvGrpSpPr>
        <p:grpSpPr>
          <a:xfrm>
            <a:off x="-74726" y="0"/>
            <a:ext cx="12448943" cy="1428750"/>
            <a:chOff x="-74726" y="0"/>
            <a:chExt cx="9324975" cy="1428750"/>
          </a:xfrm>
        </p:grpSpPr>
        <p:sp>
          <p:nvSpPr>
            <p:cNvPr id="13" name="Rectangle 12">
              <a:extLst>
                <a:ext uri="{FF2B5EF4-FFF2-40B4-BE49-F238E27FC236}">
                  <a16:creationId xmlns:a16="http://schemas.microsoft.com/office/drawing/2014/main" id="{50A47942-9FC8-2E32-7875-B3D3E39BCFFC}"/>
                </a:ext>
              </a:extLst>
            </p:cNvPr>
            <p:cNvSpPr/>
            <p:nvPr/>
          </p:nvSpPr>
          <p:spPr>
            <a:xfrm>
              <a:off x="-17576"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GB">
                <a:solidFill>
                  <a:prstClr val="white"/>
                </a:solidFill>
                <a:latin typeface="Calibri"/>
              </a:endParaRPr>
            </a:p>
          </p:txBody>
        </p:sp>
        <p:sp>
          <p:nvSpPr>
            <p:cNvPr id="14" name="Freeform: Shape 41">
              <a:extLst>
                <a:ext uri="{FF2B5EF4-FFF2-40B4-BE49-F238E27FC236}">
                  <a16:creationId xmlns:a16="http://schemas.microsoft.com/office/drawing/2014/main" id="{283CD21A-01BA-D6C4-4E8D-51808A985188}"/>
                </a:ext>
              </a:extLst>
            </p:cNvPr>
            <p:cNvSpPr/>
            <p:nvPr/>
          </p:nvSpPr>
          <p:spPr>
            <a:xfrm rot="10800000">
              <a:off x="-74726"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GB">
                <a:solidFill>
                  <a:prstClr val="white"/>
                </a:solidFill>
                <a:latin typeface="Calibri"/>
              </a:endParaRPr>
            </a:p>
          </p:txBody>
        </p:sp>
      </p:grpSp>
      <p:sp>
        <p:nvSpPr>
          <p:cNvPr id="15" name="Title 1">
            <a:extLst>
              <a:ext uri="{FF2B5EF4-FFF2-40B4-BE49-F238E27FC236}">
                <a16:creationId xmlns:a16="http://schemas.microsoft.com/office/drawing/2014/main" id="{AA1D7E66-41C8-791F-00B8-96DA22A5C01E}"/>
              </a:ext>
            </a:extLst>
          </p:cNvPr>
          <p:cNvSpPr>
            <a:spLocks noGrp="1"/>
          </p:cNvSpPr>
          <p:nvPr/>
        </p:nvSpPr>
        <p:spPr>
          <a:xfrm>
            <a:off x="1408642" y="145532"/>
            <a:ext cx="9960616" cy="11430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a:lstStyle>
          <a:p>
            <a:pPr algn="ctr"/>
            <a:r>
              <a:rPr lang="en-US" sz="4000" b="1" dirty="0">
                <a:solidFill>
                  <a:schemeClr val="bg1"/>
                </a:solidFill>
                <a:latin typeface="Tw Cen MT"/>
              </a:rPr>
              <a:t>We welcomed three new groups in 2022/23…</a:t>
            </a:r>
            <a:endParaRPr lang="en-US" dirty="0"/>
          </a:p>
        </p:txBody>
      </p:sp>
      <p:pic>
        <p:nvPicPr>
          <p:cNvPr id="2" name="Content Placeholder 7" descr="A white circle with white text&#10;&#10;Description automatically generated">
            <a:extLst>
              <a:ext uri="{FF2B5EF4-FFF2-40B4-BE49-F238E27FC236}">
                <a16:creationId xmlns:a16="http://schemas.microsoft.com/office/drawing/2014/main" id="{A4E8760F-9CDB-5321-EC25-4F4C6560EEFF}"/>
              </a:ext>
            </a:extLst>
          </p:cNvPr>
          <p:cNvPicPr>
            <a:picLocks noChangeAspect="1"/>
          </p:cNvPicPr>
          <p:nvPr/>
        </p:nvPicPr>
        <p:blipFill>
          <a:blip r:embed="rId7"/>
          <a:stretch>
            <a:fillRect/>
          </a:stretch>
        </p:blipFill>
        <p:spPr>
          <a:xfrm>
            <a:off x="241942" y="181049"/>
            <a:ext cx="1066651" cy="1066651"/>
          </a:xfrm>
          <a:prstGeom prst="rect">
            <a:avLst/>
          </a:prstGeom>
        </p:spPr>
      </p:pic>
      <p:sp>
        <p:nvSpPr>
          <p:cNvPr id="8" name="Rectangle 7">
            <a:extLst>
              <a:ext uri="{FF2B5EF4-FFF2-40B4-BE49-F238E27FC236}">
                <a16:creationId xmlns:a16="http://schemas.microsoft.com/office/drawing/2014/main" id="{B65AF6E8-E253-76FD-4665-783697A29847}"/>
              </a:ext>
            </a:extLst>
          </p:cNvPr>
          <p:cNvSpPr>
            <a:spLocks noChangeArrowheads="1"/>
          </p:cNvSpPr>
          <p:nvPr/>
        </p:nvSpPr>
        <p:spPr bwMode="auto">
          <a:xfrm>
            <a:off x="1860865" y="4674774"/>
            <a:ext cx="407233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eaLnBrk="0" fontAlgn="base" hangingPunct="0">
              <a:spcBef>
                <a:spcPct val="0"/>
              </a:spcBef>
              <a:spcAft>
                <a:spcPct val="0"/>
              </a:spcAft>
            </a:pPr>
            <a:r>
              <a:rPr lang="en-US" altLang="en-US" sz="3200" dirty="0">
                <a:solidFill>
                  <a:srgbClr val="00748D"/>
                </a:solidFill>
                <a:ea typeface="Calibri"/>
                <a:cs typeface="Calibri"/>
              </a:rPr>
              <a:t>41 Low Carbon Community groups are now in our network</a:t>
            </a:r>
            <a:endParaRPr lang="en-US" altLang="en-US" sz="3200" b="0" i="0" u="none" strike="noStrike" cap="none" normalizeH="0" baseline="0" dirty="0">
              <a:ln>
                <a:noFill/>
              </a:ln>
              <a:solidFill>
                <a:srgbClr val="00748D"/>
              </a:solidFill>
              <a:effectLst/>
              <a:ea typeface="Calibri"/>
              <a:cs typeface="Calibri"/>
            </a:endParaRPr>
          </a:p>
        </p:txBody>
      </p:sp>
    </p:spTree>
    <p:extLst>
      <p:ext uri="{BB962C8B-B14F-4D97-AF65-F5344CB8AC3E}">
        <p14:creationId xmlns:p14="http://schemas.microsoft.com/office/powerpoint/2010/main" val="21119802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5"/>
          <p:cNvSpPr txBox="1">
            <a:spLocks noGrp="1"/>
          </p:cNvSpPr>
          <p:nvPr>
            <p:ph type="body" idx="1"/>
          </p:nvPr>
        </p:nvSpPr>
        <p:spPr>
          <a:xfrm>
            <a:off x="5659475" y="1994012"/>
            <a:ext cx="6308955" cy="4589338"/>
          </a:xfrm>
          <a:prstGeom prst="rect">
            <a:avLst/>
          </a:prstGeom>
          <a:noFill/>
          <a:ln>
            <a:noFill/>
          </a:ln>
        </p:spPr>
        <p:txBody>
          <a:bodyPr spcFirstLastPara="1" wrap="square" lIns="91425" tIns="45700" rIns="91425" bIns="45700" anchor="t" anchorCtr="0">
            <a:normAutofit/>
          </a:bodyPr>
          <a:lstStyle/>
          <a:p>
            <a:pPr marL="0" indent="0">
              <a:spcBef>
                <a:spcPts val="0"/>
              </a:spcBef>
              <a:buClr>
                <a:schemeClr val="dk1"/>
              </a:buClr>
              <a:buSzPct val="100000"/>
              <a:buNone/>
            </a:pPr>
            <a:r>
              <a:rPr lang="en-US" b="1" dirty="0">
                <a:solidFill>
                  <a:srgbClr val="00748D"/>
                </a:solidFill>
                <a:latin typeface="+mj-lt"/>
                <a:ea typeface="Georgia"/>
                <a:cs typeface="Calibri"/>
                <a:sym typeface="Georgia"/>
              </a:rPr>
              <a:t>Our renewable generation portfolio financial surpluses leverages additional grants and funding to support community-led activity.</a:t>
            </a:r>
            <a:br>
              <a:rPr lang="en-US" b="1" dirty="0">
                <a:solidFill>
                  <a:srgbClr val="00748D"/>
                </a:solidFill>
                <a:latin typeface="+mj-lt"/>
                <a:ea typeface="Georgia"/>
                <a:cs typeface="Calibri"/>
                <a:sym typeface="Georgia"/>
              </a:rPr>
            </a:br>
            <a:br>
              <a:rPr lang="en-US" b="1" dirty="0">
                <a:solidFill>
                  <a:srgbClr val="00748D"/>
                </a:solidFill>
                <a:latin typeface="+mj-lt"/>
                <a:ea typeface="Georgia"/>
                <a:cs typeface="Calibri"/>
                <a:sym typeface="Georgia"/>
              </a:rPr>
            </a:br>
            <a:r>
              <a:rPr lang="en-US" b="1" dirty="0">
                <a:solidFill>
                  <a:srgbClr val="00748D"/>
                </a:solidFill>
                <a:latin typeface="+mj-lt"/>
                <a:ea typeface="Georgia"/>
                <a:cs typeface="Calibri"/>
                <a:sym typeface="Georgia"/>
              </a:rPr>
              <a:t>Our multiplier effect</a:t>
            </a:r>
            <a:br>
              <a:rPr lang="en-US" dirty="0">
                <a:solidFill>
                  <a:srgbClr val="00748D"/>
                </a:solidFill>
                <a:latin typeface="+mj-lt"/>
                <a:ea typeface="Georgia"/>
                <a:cs typeface="Calibri"/>
                <a:sym typeface="Georgia"/>
              </a:rPr>
            </a:br>
            <a:endParaRPr lang="en-US" sz="1200" dirty="0">
              <a:solidFill>
                <a:srgbClr val="00748D"/>
              </a:solidFill>
              <a:latin typeface="+mj-lt"/>
              <a:ea typeface="Georgia"/>
              <a:cs typeface="Calibri"/>
              <a:sym typeface="Georgia"/>
            </a:endParaRPr>
          </a:p>
          <a:p>
            <a:pPr lvl="1">
              <a:spcBef>
                <a:spcPts val="0"/>
              </a:spcBef>
              <a:buClr>
                <a:schemeClr val="dk1"/>
              </a:buClr>
              <a:buSzPct val="100000"/>
            </a:pPr>
            <a:r>
              <a:rPr lang="en-US" b="1" dirty="0">
                <a:solidFill>
                  <a:srgbClr val="00748D"/>
                </a:solidFill>
                <a:latin typeface="+mj-lt"/>
                <a:ea typeface="Georgia"/>
                <a:cs typeface="Calibri"/>
                <a:sym typeface="Georgia"/>
              </a:rPr>
              <a:t>Creates a double carbon cut</a:t>
            </a:r>
            <a:endParaRPr lang="en-US" dirty="0">
              <a:solidFill>
                <a:srgbClr val="00748D"/>
              </a:solidFill>
              <a:latin typeface="+mj-lt"/>
              <a:ea typeface="Calibri Light"/>
              <a:cs typeface="Calibri Light"/>
            </a:endParaRPr>
          </a:p>
          <a:p>
            <a:pPr lvl="1">
              <a:spcBef>
                <a:spcPts val="0"/>
              </a:spcBef>
              <a:buClr>
                <a:srgbClr val="000000"/>
              </a:buClr>
              <a:buSzPct val="100000"/>
            </a:pPr>
            <a:r>
              <a:rPr lang="en-US" b="1" err="1">
                <a:solidFill>
                  <a:srgbClr val="00748D"/>
                </a:solidFill>
                <a:latin typeface="+mj-lt"/>
                <a:ea typeface="Georgia"/>
                <a:cs typeface="Calibri"/>
                <a:sym typeface="Georgia"/>
              </a:rPr>
              <a:t>Catalyses</a:t>
            </a:r>
            <a:r>
              <a:rPr lang="en-US" b="1" dirty="0">
                <a:solidFill>
                  <a:srgbClr val="00748D"/>
                </a:solidFill>
                <a:latin typeface="+mj-lt"/>
                <a:ea typeface="Georgia"/>
                <a:cs typeface="Calibri"/>
                <a:sym typeface="Georgia"/>
              </a:rPr>
              <a:t> the transition to a zero-carbon carbon energy system</a:t>
            </a:r>
            <a:br>
              <a:rPr lang="en-US" dirty="0">
                <a:latin typeface="+mj-lt"/>
                <a:ea typeface="Georgia"/>
                <a:cs typeface="Georgia"/>
              </a:rPr>
            </a:br>
            <a:endParaRPr lang="en-US">
              <a:solidFill>
                <a:srgbClr val="00748D"/>
              </a:solidFill>
              <a:latin typeface="+mj-lt"/>
              <a:ea typeface="Calibri Light"/>
              <a:cs typeface="Calibri Light"/>
            </a:endParaRPr>
          </a:p>
          <a:p>
            <a:pPr marL="0" lvl="0" indent="0" algn="l" rtl="0">
              <a:spcBef>
                <a:spcPts val="444"/>
              </a:spcBef>
              <a:spcAft>
                <a:spcPts val="0"/>
              </a:spcAft>
              <a:buClr>
                <a:schemeClr val="dk1"/>
              </a:buClr>
              <a:buSzPct val="100000"/>
              <a:buNone/>
            </a:pPr>
            <a:endParaRPr sz="2400" dirty="0">
              <a:latin typeface="+mj-lt"/>
              <a:ea typeface="Georgia"/>
              <a:cs typeface="Georgia"/>
            </a:endParaRPr>
          </a:p>
        </p:txBody>
      </p:sp>
      <p:grpSp>
        <p:nvGrpSpPr>
          <p:cNvPr id="11" name="Group 10">
            <a:extLst>
              <a:ext uri="{FF2B5EF4-FFF2-40B4-BE49-F238E27FC236}">
                <a16:creationId xmlns:a16="http://schemas.microsoft.com/office/drawing/2014/main" id="{9221C921-19A2-37B4-8701-803DB1FC7C54}"/>
              </a:ext>
            </a:extLst>
          </p:cNvPr>
          <p:cNvGrpSpPr/>
          <p:nvPr/>
        </p:nvGrpSpPr>
        <p:grpSpPr>
          <a:xfrm>
            <a:off x="-79710" y="0"/>
            <a:ext cx="12453927" cy="1418590"/>
            <a:chOff x="-78459" y="0"/>
            <a:chExt cx="9328708" cy="1418590"/>
          </a:xfrm>
        </p:grpSpPr>
        <p:sp>
          <p:nvSpPr>
            <p:cNvPr id="9" name="Rectangle 8">
              <a:extLst>
                <a:ext uri="{FF2B5EF4-FFF2-40B4-BE49-F238E27FC236}">
                  <a16:creationId xmlns:a16="http://schemas.microsoft.com/office/drawing/2014/main" id="{70471317-1D0B-956F-8708-FA378EAE6C27}"/>
                </a:ext>
              </a:extLst>
            </p:cNvPr>
            <p:cNvSpPr/>
            <p:nvPr/>
          </p:nvSpPr>
          <p:spPr>
            <a:xfrm>
              <a:off x="-78459" y="0"/>
              <a:ext cx="9189656" cy="141859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GB">
                <a:solidFill>
                  <a:prstClr val="white"/>
                </a:solidFill>
                <a:latin typeface="Calibri"/>
              </a:endParaRPr>
            </a:p>
          </p:txBody>
        </p:sp>
        <p:sp>
          <p:nvSpPr>
            <p:cNvPr id="10" name="Freeform: Shape 41">
              <a:extLst>
                <a:ext uri="{FF2B5EF4-FFF2-40B4-BE49-F238E27FC236}">
                  <a16:creationId xmlns:a16="http://schemas.microsoft.com/office/drawing/2014/main" id="{1D3FA306-0292-911C-4998-86006BD76856}"/>
                </a:ext>
              </a:extLst>
            </p:cNvPr>
            <p:cNvSpPr/>
            <p:nvPr/>
          </p:nvSpPr>
          <p:spPr>
            <a:xfrm rot="10800000">
              <a:off x="-74726"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GB">
                <a:solidFill>
                  <a:prstClr val="white"/>
                </a:solidFill>
                <a:latin typeface="Calibri"/>
              </a:endParaRPr>
            </a:p>
          </p:txBody>
        </p:sp>
      </p:grpSp>
      <p:sp>
        <p:nvSpPr>
          <p:cNvPr id="13" name="Title 1">
            <a:extLst>
              <a:ext uri="{FF2B5EF4-FFF2-40B4-BE49-F238E27FC236}">
                <a16:creationId xmlns:a16="http://schemas.microsoft.com/office/drawing/2014/main" id="{185F78FB-A2A6-5DB8-EE57-5D6DCEA0061B}"/>
              </a:ext>
            </a:extLst>
          </p:cNvPr>
          <p:cNvSpPr>
            <a:spLocks noGrp="1"/>
          </p:cNvSpPr>
          <p:nvPr/>
        </p:nvSpPr>
        <p:spPr>
          <a:xfrm>
            <a:off x="1115692" y="417456"/>
            <a:ext cx="9960616" cy="11430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a:lstStyle>
          <a:p>
            <a:pPr algn="ctr"/>
            <a:r>
              <a:rPr lang="en-US" sz="4000" b="1" dirty="0">
                <a:solidFill>
                  <a:schemeClr val="bg1"/>
                </a:solidFill>
                <a:latin typeface="Tw Cen MT"/>
              </a:rPr>
              <a:t>Multiplying community benefit</a:t>
            </a:r>
            <a:endParaRPr lang="en-US" dirty="0">
              <a:solidFill>
                <a:schemeClr val="bg1"/>
              </a:solidFill>
            </a:endParaRPr>
          </a:p>
          <a:p>
            <a:endParaRPr lang="en-US" sz="4000" b="1" dirty="0">
              <a:solidFill>
                <a:schemeClr val="bg1"/>
              </a:solidFill>
            </a:endParaRPr>
          </a:p>
        </p:txBody>
      </p:sp>
      <p:pic>
        <p:nvPicPr>
          <p:cNvPr id="2" name="Content Placeholder 7" descr="A white circle with white text&#10;&#10;Description automatically generated">
            <a:extLst>
              <a:ext uri="{FF2B5EF4-FFF2-40B4-BE49-F238E27FC236}">
                <a16:creationId xmlns:a16="http://schemas.microsoft.com/office/drawing/2014/main" id="{DDFF5F0E-E037-DCCE-18FB-86E3E0676811}"/>
              </a:ext>
            </a:extLst>
          </p:cNvPr>
          <p:cNvPicPr>
            <a:picLocks noChangeAspect="1"/>
          </p:cNvPicPr>
          <p:nvPr/>
        </p:nvPicPr>
        <p:blipFill>
          <a:blip r:embed="rId3"/>
          <a:stretch>
            <a:fillRect/>
          </a:stretch>
        </p:blipFill>
        <p:spPr>
          <a:xfrm>
            <a:off x="241942" y="181049"/>
            <a:ext cx="1066651" cy="1066651"/>
          </a:xfrm>
          <a:prstGeom prst="rect">
            <a:avLst/>
          </a:prstGeom>
        </p:spPr>
      </p:pic>
      <p:sp>
        <p:nvSpPr>
          <p:cNvPr id="3" name="TextBox 2">
            <a:extLst>
              <a:ext uri="{FF2B5EF4-FFF2-40B4-BE49-F238E27FC236}">
                <a16:creationId xmlns:a16="http://schemas.microsoft.com/office/drawing/2014/main" id="{41EE0076-5247-E098-F859-7128E0E74B93}"/>
              </a:ext>
            </a:extLst>
          </p:cNvPr>
          <p:cNvSpPr txBox="1"/>
          <p:nvPr/>
        </p:nvSpPr>
        <p:spPr>
          <a:xfrm>
            <a:off x="457200" y="5943600"/>
            <a:ext cx="1784243" cy="646331"/>
          </a:xfrm>
          <a:prstGeom prst="rect">
            <a:avLst/>
          </a:prstGeom>
          <a:noFill/>
        </p:spPr>
        <p:txBody>
          <a:bodyPr wrap="square" rtlCol="0">
            <a:spAutoFit/>
          </a:bodyPr>
          <a:lstStyle/>
          <a:p>
            <a:pPr algn="ctr"/>
            <a:r>
              <a:rPr lang="en-US" dirty="0">
                <a:solidFill>
                  <a:srgbClr val="00748D"/>
                </a:solidFill>
              </a:rPr>
              <a:t>Surpluses donated</a:t>
            </a:r>
          </a:p>
        </p:txBody>
      </p:sp>
      <p:sp>
        <p:nvSpPr>
          <p:cNvPr id="4" name="Rectangle 3">
            <a:extLst>
              <a:ext uri="{FF2B5EF4-FFF2-40B4-BE49-F238E27FC236}">
                <a16:creationId xmlns:a16="http://schemas.microsoft.com/office/drawing/2014/main" id="{812BFF36-81E6-5AC9-0F87-4563B3799727}"/>
              </a:ext>
            </a:extLst>
          </p:cNvPr>
          <p:cNvSpPr/>
          <p:nvPr/>
        </p:nvSpPr>
        <p:spPr>
          <a:xfrm>
            <a:off x="762000" y="5181600"/>
            <a:ext cx="1219200" cy="152400"/>
          </a:xfrm>
          <a:prstGeom prst="rect">
            <a:avLst/>
          </a:prstGeom>
          <a:solidFill>
            <a:srgbClr val="0074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A703D6B-3984-940C-F85B-B990D886587E}"/>
              </a:ext>
            </a:extLst>
          </p:cNvPr>
          <p:cNvSpPr/>
          <p:nvPr/>
        </p:nvSpPr>
        <p:spPr>
          <a:xfrm>
            <a:off x="3352800" y="1752600"/>
            <a:ext cx="1219200" cy="3548343"/>
          </a:xfrm>
          <a:prstGeom prst="rect">
            <a:avLst/>
          </a:prstGeom>
          <a:solidFill>
            <a:srgbClr val="0074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a16="http://schemas.microsoft.com/office/drawing/2014/main" id="{EDD4792B-A703-F327-70B3-06F3290E6002}"/>
              </a:ext>
            </a:extLst>
          </p:cNvPr>
          <p:cNvSpPr txBox="1">
            <a:spLocks/>
          </p:cNvSpPr>
          <p:nvPr/>
        </p:nvSpPr>
        <p:spPr>
          <a:xfrm>
            <a:off x="652968" y="5479557"/>
            <a:ext cx="1588475" cy="64435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dirty="0">
                <a:solidFill>
                  <a:srgbClr val="00748D"/>
                </a:solidFill>
                <a:latin typeface="Fredoka One" panose="02000000000000000000" pitchFamily="2" charset="77"/>
                <a:ea typeface="Calibri"/>
                <a:cs typeface="Arial"/>
              </a:rPr>
              <a:t>£35,117</a:t>
            </a:r>
            <a:endParaRPr lang="en-US" dirty="0">
              <a:solidFill>
                <a:srgbClr val="00748D"/>
              </a:solidFill>
              <a:latin typeface="Fredoka One" panose="02000000000000000000" pitchFamily="2" charset="77"/>
              <a:ea typeface="Calibri"/>
              <a:cs typeface="Calibri"/>
            </a:endParaRPr>
          </a:p>
        </p:txBody>
      </p:sp>
      <p:sp>
        <p:nvSpPr>
          <p:cNvPr id="17" name="Content Placeholder 2">
            <a:extLst>
              <a:ext uri="{FF2B5EF4-FFF2-40B4-BE49-F238E27FC236}">
                <a16:creationId xmlns:a16="http://schemas.microsoft.com/office/drawing/2014/main" id="{70C3F166-E3C9-ED1C-0E63-915C2AA76098}"/>
              </a:ext>
            </a:extLst>
          </p:cNvPr>
          <p:cNvSpPr txBox="1">
            <a:spLocks/>
          </p:cNvSpPr>
          <p:nvPr/>
        </p:nvSpPr>
        <p:spPr>
          <a:xfrm>
            <a:off x="2879778" y="5479556"/>
            <a:ext cx="2165243" cy="64435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dirty="0">
                <a:solidFill>
                  <a:srgbClr val="00748D"/>
                </a:solidFill>
                <a:latin typeface="Fredoka One" panose="02000000000000000000" pitchFamily="2" charset="77"/>
                <a:ea typeface="Calibri"/>
                <a:cs typeface="Arial"/>
              </a:rPr>
              <a:t>£4,215,280</a:t>
            </a:r>
            <a:endParaRPr lang="en-US" dirty="0">
              <a:solidFill>
                <a:srgbClr val="00748D"/>
              </a:solidFill>
              <a:latin typeface="Fredoka One" panose="02000000000000000000" pitchFamily="2" charset="77"/>
              <a:ea typeface="Calibri"/>
              <a:cs typeface="Calibri"/>
            </a:endParaRPr>
          </a:p>
        </p:txBody>
      </p:sp>
      <p:sp>
        <p:nvSpPr>
          <p:cNvPr id="18" name="TextBox 17">
            <a:extLst>
              <a:ext uri="{FF2B5EF4-FFF2-40B4-BE49-F238E27FC236}">
                <a16:creationId xmlns:a16="http://schemas.microsoft.com/office/drawing/2014/main" id="{DCC67DA8-A577-950B-8A02-1A99F2584CAD}"/>
              </a:ext>
            </a:extLst>
          </p:cNvPr>
          <p:cNvSpPr txBox="1"/>
          <p:nvPr/>
        </p:nvSpPr>
        <p:spPr>
          <a:xfrm>
            <a:off x="3048000" y="5943600"/>
            <a:ext cx="1784243" cy="646331"/>
          </a:xfrm>
          <a:prstGeom prst="rect">
            <a:avLst/>
          </a:prstGeom>
          <a:noFill/>
        </p:spPr>
        <p:txBody>
          <a:bodyPr wrap="square" rtlCol="0">
            <a:spAutoFit/>
          </a:bodyPr>
          <a:lstStyle/>
          <a:p>
            <a:pPr algn="ctr"/>
            <a:r>
              <a:rPr lang="en-US" dirty="0">
                <a:solidFill>
                  <a:srgbClr val="00748D"/>
                </a:solidFill>
              </a:rPr>
              <a:t>Community benefit delivered</a:t>
            </a:r>
          </a:p>
        </p:txBody>
      </p:sp>
    </p:spTree>
    <p:extLst>
      <p:ext uri="{BB962C8B-B14F-4D97-AF65-F5344CB8AC3E}">
        <p14:creationId xmlns:p14="http://schemas.microsoft.com/office/powerpoint/2010/main" val="3118589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1D53EC2C-1B17-FEE8-0740-E9E7983844D1}"/>
              </a:ext>
            </a:extLst>
          </p:cNvPr>
          <p:cNvSpPr txBox="1">
            <a:spLocks/>
          </p:cNvSpPr>
          <p:nvPr/>
        </p:nvSpPr>
        <p:spPr>
          <a:xfrm>
            <a:off x="322224" y="1554183"/>
            <a:ext cx="5756191"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GB" sz="4000" dirty="0">
              <a:solidFill>
                <a:schemeClr val="bg1"/>
              </a:solidFill>
            </a:endParaRPr>
          </a:p>
        </p:txBody>
      </p:sp>
      <p:grpSp>
        <p:nvGrpSpPr>
          <p:cNvPr id="8" name="Group 7">
            <a:extLst>
              <a:ext uri="{FF2B5EF4-FFF2-40B4-BE49-F238E27FC236}">
                <a16:creationId xmlns:a16="http://schemas.microsoft.com/office/drawing/2014/main" id="{4C0D7951-D6D9-2215-9A40-DA80FFB238AE}"/>
              </a:ext>
            </a:extLst>
          </p:cNvPr>
          <p:cNvGrpSpPr/>
          <p:nvPr/>
        </p:nvGrpSpPr>
        <p:grpSpPr>
          <a:xfrm>
            <a:off x="-74726" y="0"/>
            <a:ext cx="12448943" cy="1428750"/>
            <a:chOff x="-74726" y="0"/>
            <a:chExt cx="9324975" cy="1428750"/>
          </a:xfrm>
        </p:grpSpPr>
        <p:sp>
          <p:nvSpPr>
            <p:cNvPr id="3" name="Rectangle 2">
              <a:extLst>
                <a:ext uri="{FF2B5EF4-FFF2-40B4-BE49-F238E27FC236}">
                  <a16:creationId xmlns:a16="http://schemas.microsoft.com/office/drawing/2014/main" id="{075381C5-09FD-5436-3F7D-4A0651FD50CD}"/>
                </a:ext>
              </a:extLst>
            </p:cNvPr>
            <p:cNvSpPr/>
            <p:nvPr/>
          </p:nvSpPr>
          <p:spPr>
            <a:xfrm>
              <a:off x="-17576"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GB">
                <a:solidFill>
                  <a:prstClr val="white"/>
                </a:solidFill>
                <a:latin typeface="Calibri"/>
              </a:endParaRPr>
            </a:p>
          </p:txBody>
        </p:sp>
        <p:sp>
          <p:nvSpPr>
            <p:cNvPr id="5" name="Freeform: Shape 18">
              <a:extLst>
                <a:ext uri="{FF2B5EF4-FFF2-40B4-BE49-F238E27FC236}">
                  <a16:creationId xmlns:a16="http://schemas.microsoft.com/office/drawing/2014/main" id="{BAB0C9DA-F1F0-E079-25C6-13663A01CB20}"/>
                </a:ext>
              </a:extLst>
            </p:cNvPr>
            <p:cNvSpPr/>
            <p:nvPr/>
          </p:nvSpPr>
          <p:spPr>
            <a:xfrm rot="10800000">
              <a:off x="-74726"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GB">
                <a:solidFill>
                  <a:prstClr val="white"/>
                </a:solidFill>
                <a:latin typeface="Calibri"/>
              </a:endParaRPr>
            </a:p>
          </p:txBody>
        </p:sp>
      </p:grpSp>
      <p:sp>
        <p:nvSpPr>
          <p:cNvPr id="16" name="Title 1">
            <a:extLst>
              <a:ext uri="{FF2B5EF4-FFF2-40B4-BE49-F238E27FC236}">
                <a16:creationId xmlns:a16="http://schemas.microsoft.com/office/drawing/2014/main" id="{C2CF3C7B-4BA2-F447-9BF9-4065034237B9}"/>
              </a:ext>
            </a:extLst>
          </p:cNvPr>
          <p:cNvSpPr>
            <a:spLocks noGrp="1"/>
          </p:cNvSpPr>
          <p:nvPr/>
        </p:nvSpPr>
        <p:spPr>
          <a:xfrm>
            <a:off x="838200" y="55271"/>
            <a:ext cx="10957233" cy="11430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a:lstStyle>
          <a:p>
            <a:pPr algn="ctr"/>
            <a:r>
              <a:rPr lang="en-US" sz="3600" b="1" dirty="0">
                <a:solidFill>
                  <a:schemeClr val="bg1"/>
                </a:solidFill>
                <a:latin typeface="TW Cen MT"/>
              </a:rPr>
              <a:t>Delivering action across Oxfordshire </a:t>
            </a:r>
            <a:endParaRPr lang="en-US" sz="3600" dirty="0">
              <a:solidFill>
                <a:schemeClr val="bg1"/>
              </a:solidFill>
            </a:endParaRPr>
          </a:p>
        </p:txBody>
      </p:sp>
      <p:pic>
        <p:nvPicPr>
          <p:cNvPr id="2" name="Content Placeholder 7" descr="A white circle with white text&#10;&#10;Description automatically generated">
            <a:extLst>
              <a:ext uri="{FF2B5EF4-FFF2-40B4-BE49-F238E27FC236}">
                <a16:creationId xmlns:a16="http://schemas.microsoft.com/office/drawing/2014/main" id="{3349BB38-915C-6781-0901-3E4AC812AF59}"/>
              </a:ext>
            </a:extLst>
          </p:cNvPr>
          <p:cNvPicPr>
            <a:picLocks noChangeAspect="1"/>
          </p:cNvPicPr>
          <p:nvPr/>
        </p:nvPicPr>
        <p:blipFill>
          <a:blip r:embed="rId3"/>
          <a:stretch>
            <a:fillRect/>
          </a:stretch>
        </p:blipFill>
        <p:spPr>
          <a:xfrm>
            <a:off x="241942" y="181049"/>
            <a:ext cx="1066651" cy="1066651"/>
          </a:xfrm>
          <a:prstGeom prst="rect">
            <a:avLst/>
          </a:prstGeom>
        </p:spPr>
      </p:pic>
      <p:pic>
        <p:nvPicPr>
          <p:cNvPr id="4" name="Picture 3">
            <a:extLst>
              <a:ext uri="{FF2B5EF4-FFF2-40B4-BE49-F238E27FC236}">
                <a16:creationId xmlns:a16="http://schemas.microsoft.com/office/drawing/2014/main" id="{546C70E8-82D8-B40D-5F31-4C02015DDA1C}"/>
              </a:ext>
            </a:extLst>
          </p:cNvPr>
          <p:cNvPicPr>
            <a:picLocks noChangeAspect="1"/>
          </p:cNvPicPr>
          <p:nvPr/>
        </p:nvPicPr>
        <p:blipFill>
          <a:blip r:embed="rId4"/>
          <a:stretch>
            <a:fillRect/>
          </a:stretch>
        </p:blipFill>
        <p:spPr>
          <a:xfrm>
            <a:off x="415264" y="4779660"/>
            <a:ext cx="2839582" cy="1200329"/>
          </a:xfrm>
          <a:prstGeom prst="rect">
            <a:avLst/>
          </a:prstGeom>
        </p:spPr>
      </p:pic>
      <p:pic>
        <p:nvPicPr>
          <p:cNvPr id="6" name="Picture 5">
            <a:extLst>
              <a:ext uri="{FF2B5EF4-FFF2-40B4-BE49-F238E27FC236}">
                <a16:creationId xmlns:a16="http://schemas.microsoft.com/office/drawing/2014/main" id="{751D0115-8CA8-2C7D-C313-1E11655ACDE2}"/>
              </a:ext>
            </a:extLst>
          </p:cNvPr>
          <p:cNvPicPr>
            <a:picLocks noChangeAspect="1"/>
          </p:cNvPicPr>
          <p:nvPr/>
        </p:nvPicPr>
        <p:blipFill>
          <a:blip r:embed="rId5"/>
          <a:stretch>
            <a:fillRect/>
          </a:stretch>
        </p:blipFill>
        <p:spPr>
          <a:xfrm>
            <a:off x="8579518" y="4895989"/>
            <a:ext cx="3430774" cy="971411"/>
          </a:xfrm>
          <a:prstGeom prst="rect">
            <a:avLst/>
          </a:prstGeom>
        </p:spPr>
      </p:pic>
      <p:pic>
        <p:nvPicPr>
          <p:cNvPr id="9" name="Picture 8">
            <a:extLst>
              <a:ext uri="{FF2B5EF4-FFF2-40B4-BE49-F238E27FC236}">
                <a16:creationId xmlns:a16="http://schemas.microsoft.com/office/drawing/2014/main" id="{8A3BF417-1367-1B38-141C-5FE0E64DE37B}"/>
              </a:ext>
            </a:extLst>
          </p:cNvPr>
          <p:cNvPicPr>
            <a:picLocks noChangeAspect="1"/>
          </p:cNvPicPr>
          <p:nvPr/>
        </p:nvPicPr>
        <p:blipFill>
          <a:blip r:embed="rId6"/>
          <a:stretch>
            <a:fillRect/>
          </a:stretch>
        </p:blipFill>
        <p:spPr>
          <a:xfrm>
            <a:off x="4329436" y="4204319"/>
            <a:ext cx="3366764" cy="901081"/>
          </a:xfrm>
          <a:prstGeom prst="rect">
            <a:avLst/>
          </a:prstGeom>
        </p:spPr>
      </p:pic>
      <p:pic>
        <p:nvPicPr>
          <p:cNvPr id="10" name="Picture 9">
            <a:extLst>
              <a:ext uri="{FF2B5EF4-FFF2-40B4-BE49-F238E27FC236}">
                <a16:creationId xmlns:a16="http://schemas.microsoft.com/office/drawing/2014/main" id="{668FBE3F-67E5-3125-1E6A-550932481394}"/>
              </a:ext>
            </a:extLst>
          </p:cNvPr>
          <p:cNvPicPr>
            <a:picLocks noChangeAspect="1"/>
          </p:cNvPicPr>
          <p:nvPr/>
        </p:nvPicPr>
        <p:blipFill>
          <a:blip r:embed="rId7"/>
          <a:stretch>
            <a:fillRect/>
          </a:stretch>
        </p:blipFill>
        <p:spPr>
          <a:xfrm>
            <a:off x="8534400" y="1828800"/>
            <a:ext cx="3430774" cy="1709194"/>
          </a:xfrm>
          <a:prstGeom prst="rect">
            <a:avLst/>
          </a:prstGeom>
        </p:spPr>
      </p:pic>
      <p:grpSp>
        <p:nvGrpSpPr>
          <p:cNvPr id="17" name="Group 16">
            <a:extLst>
              <a:ext uri="{FF2B5EF4-FFF2-40B4-BE49-F238E27FC236}">
                <a16:creationId xmlns:a16="http://schemas.microsoft.com/office/drawing/2014/main" id="{CA593624-AACC-624F-6B5D-BF18EB9BD136}"/>
              </a:ext>
            </a:extLst>
          </p:cNvPr>
          <p:cNvGrpSpPr/>
          <p:nvPr/>
        </p:nvGrpSpPr>
        <p:grpSpPr>
          <a:xfrm>
            <a:off x="304800" y="2057400"/>
            <a:ext cx="3241863" cy="1200329"/>
            <a:chOff x="4876800" y="1981200"/>
            <a:chExt cx="3241863" cy="1200329"/>
          </a:xfrm>
        </p:grpSpPr>
        <p:sp>
          <p:nvSpPr>
            <p:cNvPr id="13" name="TextBox 12">
              <a:extLst>
                <a:ext uri="{FF2B5EF4-FFF2-40B4-BE49-F238E27FC236}">
                  <a16:creationId xmlns:a16="http://schemas.microsoft.com/office/drawing/2014/main" id="{041A6E43-E8A2-900A-279B-714C49FECB42}"/>
                </a:ext>
              </a:extLst>
            </p:cNvPr>
            <p:cNvSpPr txBox="1"/>
            <p:nvPr/>
          </p:nvSpPr>
          <p:spPr>
            <a:xfrm>
              <a:off x="6149745" y="1981200"/>
              <a:ext cx="1968918" cy="1200329"/>
            </a:xfrm>
            <a:prstGeom prst="rect">
              <a:avLst/>
            </a:prstGeom>
            <a:noFill/>
          </p:spPr>
          <p:txBody>
            <a:bodyPr wrap="square" rtlCol="0">
              <a:spAutoFit/>
            </a:bodyPr>
            <a:lstStyle/>
            <a:p>
              <a:r>
                <a:rPr lang="en-US" sz="2400" dirty="0">
                  <a:solidFill>
                    <a:srgbClr val="24CE7B"/>
                  </a:solidFill>
                  <a:latin typeface="Fredoka One" panose="02000000000000000000" pitchFamily="2" charset="77"/>
                </a:rPr>
                <a:t>Community Grants </a:t>
              </a:r>
              <a:r>
                <a:rPr lang="en-US" sz="2400" dirty="0" err="1">
                  <a:solidFill>
                    <a:srgbClr val="24CE7B"/>
                  </a:solidFill>
                  <a:latin typeface="Fredoka One" panose="02000000000000000000" pitchFamily="2" charset="77"/>
                </a:rPr>
                <a:t>Programme</a:t>
              </a:r>
              <a:endParaRPr lang="en-US" sz="2400" dirty="0">
                <a:solidFill>
                  <a:srgbClr val="24CE7B"/>
                </a:solidFill>
                <a:latin typeface="Fredoka One" panose="02000000000000000000" pitchFamily="2" charset="77"/>
              </a:endParaRPr>
            </a:p>
          </p:txBody>
        </p:sp>
        <p:pic>
          <p:nvPicPr>
            <p:cNvPr id="15" name="Picture 14" descr="A green and white circle with blue text&#10;&#10;Description automatically generated">
              <a:extLst>
                <a:ext uri="{FF2B5EF4-FFF2-40B4-BE49-F238E27FC236}">
                  <a16:creationId xmlns:a16="http://schemas.microsoft.com/office/drawing/2014/main" id="{2A53DFFB-53F4-74DF-AC5E-C2FF7647327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76800" y="2029093"/>
              <a:ext cx="1143000" cy="1143000"/>
            </a:xfrm>
            <a:prstGeom prst="rect">
              <a:avLst/>
            </a:prstGeom>
          </p:spPr>
        </p:pic>
      </p:grpSp>
      <p:grpSp>
        <p:nvGrpSpPr>
          <p:cNvPr id="20" name="Group 19">
            <a:extLst>
              <a:ext uri="{FF2B5EF4-FFF2-40B4-BE49-F238E27FC236}">
                <a16:creationId xmlns:a16="http://schemas.microsoft.com/office/drawing/2014/main" id="{27F0E836-F2F1-F027-E256-43681C554592}"/>
              </a:ext>
            </a:extLst>
          </p:cNvPr>
          <p:cNvGrpSpPr/>
          <p:nvPr/>
        </p:nvGrpSpPr>
        <p:grpSpPr>
          <a:xfrm>
            <a:off x="5165286" y="1580867"/>
            <a:ext cx="1968918" cy="2232632"/>
            <a:chOff x="4869358" y="1704200"/>
            <a:chExt cx="1568160" cy="1843640"/>
          </a:xfrm>
        </p:grpSpPr>
        <p:pic>
          <p:nvPicPr>
            <p:cNvPr id="18" name="Picture 17">
              <a:extLst>
                <a:ext uri="{FF2B5EF4-FFF2-40B4-BE49-F238E27FC236}">
                  <a16:creationId xmlns:a16="http://schemas.microsoft.com/office/drawing/2014/main" id="{77B092DD-A5F1-3F6F-5A78-AF3F583F3D46}"/>
                </a:ext>
              </a:extLst>
            </p:cNvPr>
            <p:cNvPicPr>
              <a:picLocks noChangeAspect="1"/>
            </p:cNvPicPr>
            <p:nvPr/>
          </p:nvPicPr>
          <p:blipFill>
            <a:blip r:embed="rId9"/>
            <a:stretch>
              <a:fillRect/>
            </a:stretch>
          </p:blipFill>
          <p:spPr>
            <a:xfrm>
              <a:off x="5018492" y="1704200"/>
              <a:ext cx="1350268" cy="1462791"/>
            </a:xfrm>
            <a:prstGeom prst="rect">
              <a:avLst/>
            </a:prstGeom>
          </p:spPr>
        </p:pic>
        <p:sp>
          <p:nvSpPr>
            <p:cNvPr id="19" name="TextBox 18">
              <a:extLst>
                <a:ext uri="{FF2B5EF4-FFF2-40B4-BE49-F238E27FC236}">
                  <a16:creationId xmlns:a16="http://schemas.microsoft.com/office/drawing/2014/main" id="{4F1EB8AA-3476-5608-9529-E901720A83A9}"/>
                </a:ext>
              </a:extLst>
            </p:cNvPr>
            <p:cNvSpPr txBox="1"/>
            <p:nvPr/>
          </p:nvSpPr>
          <p:spPr>
            <a:xfrm>
              <a:off x="4869358" y="3086175"/>
              <a:ext cx="1568160" cy="461665"/>
            </a:xfrm>
            <a:prstGeom prst="rect">
              <a:avLst/>
            </a:prstGeom>
            <a:noFill/>
          </p:spPr>
          <p:txBody>
            <a:bodyPr wrap="square" rtlCol="0">
              <a:spAutoFit/>
            </a:bodyPr>
            <a:lstStyle/>
            <a:p>
              <a:pPr algn="ctr"/>
              <a:r>
                <a:rPr lang="en-US" sz="2400" dirty="0">
                  <a:solidFill>
                    <a:srgbClr val="35BFAF"/>
                  </a:solidFill>
                  <a:latin typeface="Fredoka One" panose="02000000000000000000" pitchFamily="2" charset="77"/>
                </a:rPr>
                <a:t>Helpdesk</a:t>
              </a:r>
            </a:p>
          </p:txBody>
        </p:sp>
      </p:grpSp>
      <p:pic>
        <p:nvPicPr>
          <p:cNvPr id="12" name="Picture 11">
            <a:extLst>
              <a:ext uri="{FF2B5EF4-FFF2-40B4-BE49-F238E27FC236}">
                <a16:creationId xmlns:a16="http://schemas.microsoft.com/office/drawing/2014/main" id="{FC28AC1A-3EB4-773B-624D-1F000E61751D}"/>
              </a:ext>
            </a:extLst>
          </p:cNvPr>
          <p:cNvPicPr>
            <a:picLocks noChangeAspect="1"/>
          </p:cNvPicPr>
          <p:nvPr/>
        </p:nvPicPr>
        <p:blipFill>
          <a:blip r:embed="rId10"/>
          <a:stretch>
            <a:fillRect/>
          </a:stretch>
        </p:blipFill>
        <p:spPr>
          <a:xfrm>
            <a:off x="4008217" y="5680098"/>
            <a:ext cx="3972488" cy="912827"/>
          </a:xfrm>
          <a:prstGeom prst="rect">
            <a:avLst/>
          </a:prstGeom>
        </p:spPr>
      </p:pic>
    </p:spTree>
    <p:extLst>
      <p:ext uri="{BB962C8B-B14F-4D97-AF65-F5344CB8AC3E}">
        <p14:creationId xmlns:p14="http://schemas.microsoft.com/office/powerpoint/2010/main" val="36153234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E6C2F8C3-E537-A781-CBA7-AAED1BE7686C}"/>
              </a:ext>
            </a:extLst>
          </p:cNvPr>
          <p:cNvPicPr>
            <a:picLocks noChangeAspect="1"/>
          </p:cNvPicPr>
          <p:nvPr/>
        </p:nvPicPr>
        <p:blipFill>
          <a:blip r:embed="rId3"/>
          <a:stretch>
            <a:fillRect/>
          </a:stretch>
        </p:blipFill>
        <p:spPr>
          <a:xfrm>
            <a:off x="3385167" y="1371528"/>
            <a:ext cx="5386496" cy="3200472"/>
          </a:xfrm>
          <a:prstGeom prst="rect">
            <a:avLst/>
          </a:prstGeom>
        </p:spPr>
      </p:pic>
      <p:sp>
        <p:nvSpPr>
          <p:cNvPr id="11" name="Title 1">
            <a:extLst>
              <a:ext uri="{FF2B5EF4-FFF2-40B4-BE49-F238E27FC236}">
                <a16:creationId xmlns:a16="http://schemas.microsoft.com/office/drawing/2014/main" id="{1D53EC2C-1B17-FEE8-0740-E9E7983844D1}"/>
              </a:ext>
            </a:extLst>
          </p:cNvPr>
          <p:cNvSpPr txBox="1">
            <a:spLocks/>
          </p:cNvSpPr>
          <p:nvPr/>
        </p:nvSpPr>
        <p:spPr>
          <a:xfrm>
            <a:off x="322224" y="1554183"/>
            <a:ext cx="5756191"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GB" sz="4000" dirty="0">
              <a:solidFill>
                <a:schemeClr val="bg1"/>
              </a:solidFill>
            </a:endParaRPr>
          </a:p>
        </p:txBody>
      </p:sp>
      <p:grpSp>
        <p:nvGrpSpPr>
          <p:cNvPr id="8" name="Group 7">
            <a:extLst>
              <a:ext uri="{FF2B5EF4-FFF2-40B4-BE49-F238E27FC236}">
                <a16:creationId xmlns:a16="http://schemas.microsoft.com/office/drawing/2014/main" id="{4C0D7951-D6D9-2215-9A40-DA80FFB238AE}"/>
              </a:ext>
            </a:extLst>
          </p:cNvPr>
          <p:cNvGrpSpPr/>
          <p:nvPr/>
        </p:nvGrpSpPr>
        <p:grpSpPr>
          <a:xfrm>
            <a:off x="-74726" y="0"/>
            <a:ext cx="12448943" cy="1428750"/>
            <a:chOff x="-74726" y="0"/>
            <a:chExt cx="9324975" cy="1428750"/>
          </a:xfrm>
        </p:grpSpPr>
        <p:sp>
          <p:nvSpPr>
            <p:cNvPr id="3" name="Rectangle 2">
              <a:extLst>
                <a:ext uri="{FF2B5EF4-FFF2-40B4-BE49-F238E27FC236}">
                  <a16:creationId xmlns:a16="http://schemas.microsoft.com/office/drawing/2014/main" id="{075381C5-09FD-5436-3F7D-4A0651FD50CD}"/>
                </a:ext>
              </a:extLst>
            </p:cNvPr>
            <p:cNvSpPr/>
            <p:nvPr/>
          </p:nvSpPr>
          <p:spPr>
            <a:xfrm>
              <a:off x="-17576"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GB">
                <a:solidFill>
                  <a:prstClr val="white"/>
                </a:solidFill>
                <a:latin typeface="Calibri"/>
              </a:endParaRPr>
            </a:p>
          </p:txBody>
        </p:sp>
        <p:sp>
          <p:nvSpPr>
            <p:cNvPr id="5" name="Freeform: Shape 18">
              <a:extLst>
                <a:ext uri="{FF2B5EF4-FFF2-40B4-BE49-F238E27FC236}">
                  <a16:creationId xmlns:a16="http://schemas.microsoft.com/office/drawing/2014/main" id="{BAB0C9DA-F1F0-E079-25C6-13663A01CB20}"/>
                </a:ext>
              </a:extLst>
            </p:cNvPr>
            <p:cNvSpPr/>
            <p:nvPr/>
          </p:nvSpPr>
          <p:spPr>
            <a:xfrm rot="10800000">
              <a:off x="-74726"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GB">
                <a:solidFill>
                  <a:prstClr val="white"/>
                </a:solidFill>
                <a:latin typeface="Calibri"/>
              </a:endParaRPr>
            </a:p>
          </p:txBody>
        </p:sp>
      </p:grpSp>
      <p:sp>
        <p:nvSpPr>
          <p:cNvPr id="16" name="Title 1">
            <a:extLst>
              <a:ext uri="{FF2B5EF4-FFF2-40B4-BE49-F238E27FC236}">
                <a16:creationId xmlns:a16="http://schemas.microsoft.com/office/drawing/2014/main" id="{C2CF3C7B-4BA2-F447-9BF9-4065034237B9}"/>
              </a:ext>
            </a:extLst>
          </p:cNvPr>
          <p:cNvSpPr>
            <a:spLocks noGrp="1"/>
          </p:cNvSpPr>
          <p:nvPr/>
        </p:nvSpPr>
        <p:spPr>
          <a:xfrm>
            <a:off x="838200" y="55271"/>
            <a:ext cx="10957233" cy="11430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a:lstStyle>
          <a:p>
            <a:pPr algn="ctr"/>
            <a:r>
              <a:rPr lang="en-US" sz="3600" b="1" dirty="0">
                <a:solidFill>
                  <a:schemeClr val="bg1"/>
                </a:solidFill>
                <a:latin typeface="TW Cen MT"/>
              </a:rPr>
              <a:t>Our community grants </a:t>
            </a:r>
            <a:r>
              <a:rPr lang="en-US" sz="3600" b="1" dirty="0" err="1">
                <a:solidFill>
                  <a:schemeClr val="bg1"/>
                </a:solidFill>
                <a:latin typeface="TW Cen MT"/>
              </a:rPr>
              <a:t>programme</a:t>
            </a:r>
            <a:endParaRPr lang="en-US" sz="3600" dirty="0">
              <a:solidFill>
                <a:schemeClr val="bg1"/>
              </a:solidFill>
            </a:endParaRPr>
          </a:p>
        </p:txBody>
      </p:sp>
      <p:pic>
        <p:nvPicPr>
          <p:cNvPr id="2" name="Content Placeholder 7" descr="A white circle with white text&#10;&#10;Description automatically generated">
            <a:extLst>
              <a:ext uri="{FF2B5EF4-FFF2-40B4-BE49-F238E27FC236}">
                <a16:creationId xmlns:a16="http://schemas.microsoft.com/office/drawing/2014/main" id="{3349BB38-915C-6781-0901-3E4AC812AF59}"/>
              </a:ext>
            </a:extLst>
          </p:cNvPr>
          <p:cNvPicPr>
            <a:picLocks noChangeAspect="1"/>
          </p:cNvPicPr>
          <p:nvPr/>
        </p:nvPicPr>
        <p:blipFill>
          <a:blip r:embed="rId4"/>
          <a:stretch>
            <a:fillRect/>
          </a:stretch>
        </p:blipFill>
        <p:spPr>
          <a:xfrm>
            <a:off x="241942" y="181049"/>
            <a:ext cx="1066651" cy="1066651"/>
          </a:xfrm>
          <a:prstGeom prst="rect">
            <a:avLst/>
          </a:prstGeom>
        </p:spPr>
      </p:pic>
      <p:pic>
        <p:nvPicPr>
          <p:cNvPr id="22" name="Picture 5">
            <a:extLst>
              <a:ext uri="{FF2B5EF4-FFF2-40B4-BE49-F238E27FC236}">
                <a16:creationId xmlns:a16="http://schemas.microsoft.com/office/drawing/2014/main" id="{18916445-D906-1686-F9D4-AA26616D81F4}"/>
              </a:ext>
            </a:extLst>
          </p:cNvPr>
          <p:cNvPicPr>
            <a:picLocks noChangeAspect="1"/>
          </p:cNvPicPr>
          <p:nvPr/>
        </p:nvPicPr>
        <p:blipFill rotWithShape="1">
          <a:blip r:embed="rId5"/>
          <a:srcRect l="30555"/>
          <a:stretch/>
        </p:blipFill>
        <p:spPr>
          <a:xfrm rot="5400000">
            <a:off x="-1354563" y="2051119"/>
            <a:ext cx="5430680" cy="4185939"/>
          </a:xfrm>
          <a:prstGeom prst="rect">
            <a:avLst/>
          </a:prstGeom>
        </p:spPr>
      </p:pic>
      <p:pic>
        <p:nvPicPr>
          <p:cNvPr id="14" name="Picture 13">
            <a:extLst>
              <a:ext uri="{FF2B5EF4-FFF2-40B4-BE49-F238E27FC236}">
                <a16:creationId xmlns:a16="http://schemas.microsoft.com/office/drawing/2014/main" id="{33CB3E33-64BD-BB34-AD97-3D4174F2747D}"/>
              </a:ext>
            </a:extLst>
          </p:cNvPr>
          <p:cNvPicPr>
            <a:picLocks noChangeAspect="1"/>
          </p:cNvPicPr>
          <p:nvPr/>
        </p:nvPicPr>
        <p:blipFill>
          <a:blip r:embed="rId6"/>
          <a:stretch>
            <a:fillRect/>
          </a:stretch>
        </p:blipFill>
        <p:spPr>
          <a:xfrm>
            <a:off x="8537804" y="1409436"/>
            <a:ext cx="3669436" cy="5372363"/>
          </a:xfrm>
          <a:prstGeom prst="rect">
            <a:avLst/>
          </a:prstGeom>
        </p:spPr>
      </p:pic>
      <p:pic>
        <p:nvPicPr>
          <p:cNvPr id="26" name="Picture 25" descr="A green and white logo&#10;&#10;Description automatically generated">
            <a:extLst>
              <a:ext uri="{FF2B5EF4-FFF2-40B4-BE49-F238E27FC236}">
                <a16:creationId xmlns:a16="http://schemas.microsoft.com/office/drawing/2014/main" id="{6641327D-337C-8807-32E6-E698397F955E}"/>
              </a:ext>
            </a:extLst>
          </p:cNvPr>
          <p:cNvPicPr>
            <a:picLocks noChangeAspect="1"/>
          </p:cNvPicPr>
          <p:nvPr/>
        </p:nvPicPr>
        <p:blipFill>
          <a:blip r:embed="rId7"/>
          <a:stretch>
            <a:fillRect/>
          </a:stretch>
        </p:blipFill>
        <p:spPr>
          <a:xfrm>
            <a:off x="5905516" y="5088226"/>
            <a:ext cx="2643442" cy="1340237"/>
          </a:xfrm>
          <a:prstGeom prst="rect">
            <a:avLst/>
          </a:prstGeom>
        </p:spPr>
      </p:pic>
      <p:pic>
        <p:nvPicPr>
          <p:cNvPr id="27" name="Picture 26">
            <a:extLst>
              <a:ext uri="{FF2B5EF4-FFF2-40B4-BE49-F238E27FC236}">
                <a16:creationId xmlns:a16="http://schemas.microsoft.com/office/drawing/2014/main" id="{1D5E4AC5-9444-A0F2-C5AE-6EC99BCF3466}"/>
              </a:ext>
            </a:extLst>
          </p:cNvPr>
          <p:cNvPicPr>
            <a:picLocks noChangeAspect="1"/>
          </p:cNvPicPr>
          <p:nvPr/>
        </p:nvPicPr>
        <p:blipFill>
          <a:blip r:embed="rId8"/>
          <a:stretch>
            <a:fillRect/>
          </a:stretch>
        </p:blipFill>
        <p:spPr>
          <a:xfrm>
            <a:off x="3657600" y="5006524"/>
            <a:ext cx="2021375" cy="1470476"/>
          </a:xfrm>
          <a:prstGeom prst="rect">
            <a:avLst/>
          </a:prstGeom>
        </p:spPr>
      </p:pic>
    </p:spTree>
    <p:extLst>
      <p:ext uri="{BB962C8B-B14F-4D97-AF65-F5344CB8AC3E}">
        <p14:creationId xmlns:p14="http://schemas.microsoft.com/office/powerpoint/2010/main" val="1221427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DD1EE338-7ED1-3069-DF77-A4D96C4D00BA}"/>
              </a:ext>
            </a:extLst>
          </p:cNvPr>
          <p:cNvPicPr>
            <a:picLocks noChangeAspect="1"/>
          </p:cNvPicPr>
          <p:nvPr/>
        </p:nvPicPr>
        <p:blipFill rotWithShape="1">
          <a:blip r:embed="rId3"/>
          <a:srcRect t="6012" r="-361" b="-484"/>
          <a:stretch/>
        </p:blipFill>
        <p:spPr>
          <a:xfrm>
            <a:off x="6282045" y="0"/>
            <a:ext cx="5909956" cy="7401516"/>
          </a:xfrm>
          <a:prstGeom prst="rect">
            <a:avLst/>
          </a:prstGeom>
        </p:spPr>
      </p:pic>
      <p:sp>
        <p:nvSpPr>
          <p:cNvPr id="4" name="Rectangle 3">
            <a:extLst>
              <a:ext uri="{FF2B5EF4-FFF2-40B4-BE49-F238E27FC236}">
                <a16:creationId xmlns:a16="http://schemas.microsoft.com/office/drawing/2014/main" id="{C6826914-81D3-7605-97C0-DF5974A3FC7B}"/>
              </a:ext>
            </a:extLst>
          </p:cNvPr>
          <p:cNvSpPr/>
          <p:nvPr/>
        </p:nvSpPr>
        <p:spPr>
          <a:xfrm>
            <a:off x="-1980" y="-84618"/>
            <a:ext cx="6284024" cy="7009771"/>
          </a:xfrm>
          <a:prstGeom prst="rect">
            <a:avLst/>
          </a:prstGeom>
          <a:solidFill>
            <a:srgbClr val="35BFAE"/>
          </a:solidFill>
          <a:ln>
            <a:solidFill>
              <a:srgbClr val="35BF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7BB8A8D-F755-8FF4-184F-BB7D21C5FEF0}"/>
              </a:ext>
            </a:extLst>
          </p:cNvPr>
          <p:cNvSpPr>
            <a:spLocks noGrp="1"/>
          </p:cNvSpPr>
          <p:nvPr>
            <p:ph type="title"/>
          </p:nvPr>
        </p:nvSpPr>
        <p:spPr>
          <a:xfrm>
            <a:off x="1025236" y="2659600"/>
            <a:ext cx="4391891" cy="1143000"/>
          </a:xfrm>
        </p:spPr>
        <p:txBody>
          <a:bodyPr vert="horz" lIns="91440" tIns="45720" rIns="91440" bIns="45720" rtlCol="0" anchor="ctr">
            <a:noAutofit/>
          </a:bodyPr>
          <a:lstStyle/>
          <a:p>
            <a:pPr algn="ctr"/>
            <a:r>
              <a:rPr lang="en-GB" sz="6000" b="1" dirty="0">
                <a:solidFill>
                  <a:schemeClr val="bg1"/>
                </a:solidFill>
                <a:latin typeface="TW Cen MT"/>
                <a:cs typeface="Calibri"/>
              </a:rPr>
              <a:t>Energy Advice Programme</a:t>
            </a:r>
            <a:endParaRPr lang="en-GB" sz="6000" b="1" dirty="0">
              <a:solidFill>
                <a:schemeClr val="bg1"/>
              </a:solidFill>
              <a:latin typeface="TW Cen MT"/>
            </a:endParaRPr>
          </a:p>
        </p:txBody>
      </p:sp>
      <p:pic>
        <p:nvPicPr>
          <p:cNvPr id="3" name="Content Placeholder 7" descr="A white circle with white text&#10;&#10;Description automatically generated">
            <a:extLst>
              <a:ext uri="{FF2B5EF4-FFF2-40B4-BE49-F238E27FC236}">
                <a16:creationId xmlns:a16="http://schemas.microsoft.com/office/drawing/2014/main" id="{723CCA07-80CF-470E-2EC7-E454D1D6752F}"/>
              </a:ext>
            </a:extLst>
          </p:cNvPr>
          <p:cNvPicPr>
            <a:picLocks noChangeAspect="1"/>
          </p:cNvPicPr>
          <p:nvPr/>
        </p:nvPicPr>
        <p:blipFill>
          <a:blip r:embed="rId4"/>
          <a:stretch>
            <a:fillRect/>
          </a:stretch>
        </p:blipFill>
        <p:spPr>
          <a:xfrm>
            <a:off x="228600" y="5480167"/>
            <a:ext cx="1066651" cy="1066651"/>
          </a:xfrm>
          <a:prstGeom prst="rect">
            <a:avLst/>
          </a:prstGeom>
        </p:spPr>
      </p:pic>
    </p:spTree>
    <p:extLst>
      <p:ext uri="{BB962C8B-B14F-4D97-AF65-F5344CB8AC3E}">
        <p14:creationId xmlns:p14="http://schemas.microsoft.com/office/powerpoint/2010/main" val="3698669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3E29E19-7BD6-2586-81C2-0573E6D666F2}"/>
              </a:ext>
            </a:extLst>
          </p:cNvPr>
          <p:cNvGrpSpPr/>
          <p:nvPr/>
        </p:nvGrpSpPr>
        <p:grpSpPr>
          <a:xfrm>
            <a:off x="-74726" y="0"/>
            <a:ext cx="12448943" cy="1428750"/>
            <a:chOff x="-74726" y="0"/>
            <a:chExt cx="9324975" cy="1428750"/>
          </a:xfrm>
        </p:grpSpPr>
        <p:sp>
          <p:nvSpPr>
            <p:cNvPr id="6" name="Rectangle 5">
              <a:extLst>
                <a:ext uri="{FF2B5EF4-FFF2-40B4-BE49-F238E27FC236}">
                  <a16:creationId xmlns:a16="http://schemas.microsoft.com/office/drawing/2014/main" id="{94D99E1D-9CC4-C4E4-A5E6-99EB72C0CAB8}"/>
                </a:ext>
              </a:extLst>
            </p:cNvPr>
            <p:cNvSpPr/>
            <p:nvPr/>
          </p:nvSpPr>
          <p:spPr>
            <a:xfrm>
              <a:off x="-17576"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GB">
                <a:solidFill>
                  <a:prstClr val="white"/>
                </a:solidFill>
                <a:latin typeface="Calibri"/>
              </a:endParaRPr>
            </a:p>
          </p:txBody>
        </p:sp>
        <p:sp>
          <p:nvSpPr>
            <p:cNvPr id="7" name="Freeform: Shape 18">
              <a:extLst>
                <a:ext uri="{FF2B5EF4-FFF2-40B4-BE49-F238E27FC236}">
                  <a16:creationId xmlns:a16="http://schemas.microsoft.com/office/drawing/2014/main" id="{E74F48C0-749E-6526-C2B5-E6CFFAF2EC14}"/>
                </a:ext>
              </a:extLst>
            </p:cNvPr>
            <p:cNvSpPr/>
            <p:nvPr/>
          </p:nvSpPr>
          <p:spPr>
            <a:xfrm rot="10800000">
              <a:off x="-74726"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GB">
                <a:solidFill>
                  <a:prstClr val="white"/>
                </a:solidFill>
                <a:latin typeface="Calibri"/>
              </a:endParaRPr>
            </a:p>
          </p:txBody>
        </p:sp>
      </p:grpSp>
      <p:sp>
        <p:nvSpPr>
          <p:cNvPr id="5" name="Title 1">
            <a:extLst>
              <a:ext uri="{FF2B5EF4-FFF2-40B4-BE49-F238E27FC236}">
                <a16:creationId xmlns:a16="http://schemas.microsoft.com/office/drawing/2014/main" id="{432FB42A-59BA-299F-C102-494F92E3B75E}"/>
              </a:ext>
            </a:extLst>
          </p:cNvPr>
          <p:cNvSpPr>
            <a:spLocks noGrp="1"/>
          </p:cNvSpPr>
          <p:nvPr/>
        </p:nvSpPr>
        <p:spPr>
          <a:xfrm>
            <a:off x="2590800" y="65854"/>
            <a:ext cx="7543800" cy="11430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a:lstStyle>
          <a:p>
            <a:r>
              <a:rPr lang="en-US" sz="3800" b="1" dirty="0">
                <a:solidFill>
                  <a:schemeClr val="bg1"/>
                </a:solidFill>
                <a:latin typeface="TW Cen MT"/>
              </a:rPr>
              <a:t>Smart &amp; Fair </a:t>
            </a:r>
            <a:r>
              <a:rPr lang="en-US" sz="3800" b="1" dirty="0" err="1">
                <a:solidFill>
                  <a:schemeClr val="bg1"/>
                </a:solidFill>
                <a:latin typeface="TW Cen MT"/>
              </a:rPr>
              <a:t>Neighbourhood</a:t>
            </a:r>
            <a:r>
              <a:rPr lang="en-US" sz="3800" b="1" dirty="0">
                <a:solidFill>
                  <a:schemeClr val="bg1"/>
                </a:solidFill>
                <a:latin typeface="TW Cen MT"/>
              </a:rPr>
              <a:t> Trials</a:t>
            </a:r>
            <a:endParaRPr lang="en-US" sz="3800" dirty="0">
              <a:solidFill>
                <a:schemeClr val="bg1"/>
              </a:solidFill>
              <a:latin typeface="TW Cen MT"/>
            </a:endParaRPr>
          </a:p>
        </p:txBody>
      </p:sp>
      <p:grpSp>
        <p:nvGrpSpPr>
          <p:cNvPr id="21" name="Group 20">
            <a:extLst>
              <a:ext uri="{FF2B5EF4-FFF2-40B4-BE49-F238E27FC236}">
                <a16:creationId xmlns:a16="http://schemas.microsoft.com/office/drawing/2014/main" id="{C51C3C24-3A73-C85D-53CB-582FDE3E5EA3}"/>
              </a:ext>
            </a:extLst>
          </p:cNvPr>
          <p:cNvGrpSpPr/>
          <p:nvPr/>
        </p:nvGrpSpPr>
        <p:grpSpPr>
          <a:xfrm>
            <a:off x="2819401" y="1447800"/>
            <a:ext cx="6605168" cy="5410199"/>
            <a:chOff x="3251200" y="1626947"/>
            <a:chExt cx="5689600" cy="4823306"/>
          </a:xfrm>
        </p:grpSpPr>
        <p:pic>
          <p:nvPicPr>
            <p:cNvPr id="12" name="Picture 11" descr="A map of a country&#10;&#10;Description automatically generated">
              <a:extLst>
                <a:ext uri="{FF2B5EF4-FFF2-40B4-BE49-F238E27FC236}">
                  <a16:creationId xmlns:a16="http://schemas.microsoft.com/office/drawing/2014/main" id="{28F84084-EF59-8FE7-1182-658F8689B766}"/>
                </a:ext>
              </a:extLst>
            </p:cNvPr>
            <p:cNvPicPr>
              <a:picLocks noChangeAspect="1"/>
            </p:cNvPicPr>
            <p:nvPr/>
          </p:nvPicPr>
          <p:blipFill>
            <a:blip r:embed="rId3"/>
            <a:stretch>
              <a:fillRect/>
            </a:stretch>
          </p:blipFill>
          <p:spPr>
            <a:xfrm>
              <a:off x="3251200" y="1626947"/>
              <a:ext cx="5689600" cy="4823306"/>
            </a:xfrm>
            <a:prstGeom prst="rect">
              <a:avLst/>
            </a:prstGeom>
          </p:spPr>
        </p:pic>
        <p:sp>
          <p:nvSpPr>
            <p:cNvPr id="13" name="Oval 12">
              <a:extLst>
                <a:ext uri="{FF2B5EF4-FFF2-40B4-BE49-F238E27FC236}">
                  <a16:creationId xmlns:a16="http://schemas.microsoft.com/office/drawing/2014/main" id="{08467C18-7BF2-5526-3813-F5F86DFA237E}"/>
                </a:ext>
              </a:extLst>
            </p:cNvPr>
            <p:cNvSpPr/>
            <p:nvPr/>
          </p:nvSpPr>
          <p:spPr>
            <a:xfrm>
              <a:off x="6296659" y="4480171"/>
              <a:ext cx="162560" cy="152399"/>
            </a:xfrm>
            <a:prstGeom prst="ellipse">
              <a:avLst/>
            </a:prstGeom>
            <a:solidFill>
              <a:srgbClr val="25CE7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ABEC183F-F817-51A3-0EFA-1B7748D6F143}"/>
                </a:ext>
              </a:extLst>
            </p:cNvPr>
            <p:cNvSpPr/>
            <p:nvPr/>
          </p:nvSpPr>
          <p:spPr>
            <a:xfrm>
              <a:off x="5679791" y="5010149"/>
              <a:ext cx="162560" cy="152399"/>
            </a:xfrm>
            <a:prstGeom prst="ellipse">
              <a:avLst/>
            </a:prstGeom>
            <a:solidFill>
              <a:srgbClr val="25CE7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AD1A4353-1664-660E-76B3-86FB2A6CEFDD}"/>
                </a:ext>
              </a:extLst>
            </p:cNvPr>
            <p:cNvSpPr/>
            <p:nvPr/>
          </p:nvSpPr>
          <p:spPr>
            <a:xfrm>
              <a:off x="4563952" y="4871243"/>
              <a:ext cx="162560" cy="152399"/>
            </a:xfrm>
            <a:prstGeom prst="ellipse">
              <a:avLst/>
            </a:prstGeom>
            <a:solidFill>
              <a:srgbClr val="25CE7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2928EC19-FC09-8D27-54D7-1ED43E3613AC}"/>
                </a:ext>
              </a:extLst>
            </p:cNvPr>
            <p:cNvSpPr/>
            <p:nvPr/>
          </p:nvSpPr>
          <p:spPr>
            <a:xfrm>
              <a:off x="5714144" y="4004308"/>
              <a:ext cx="162560" cy="152399"/>
            </a:xfrm>
            <a:prstGeom prst="ellipse">
              <a:avLst/>
            </a:prstGeom>
            <a:solidFill>
              <a:srgbClr val="25CE7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CAB99EDA-3551-256F-F999-D854BC38A255}"/>
                </a:ext>
              </a:extLst>
            </p:cNvPr>
            <p:cNvSpPr/>
            <p:nvPr/>
          </p:nvSpPr>
          <p:spPr>
            <a:xfrm>
              <a:off x="6134098" y="4349749"/>
              <a:ext cx="162560" cy="152399"/>
            </a:xfrm>
            <a:prstGeom prst="ellipse">
              <a:avLst/>
            </a:prstGeom>
            <a:solidFill>
              <a:srgbClr val="25CE7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8B55A209-527B-75AC-747C-398F9ECAE94E}"/>
                </a:ext>
              </a:extLst>
            </p:cNvPr>
            <p:cNvSpPr/>
            <p:nvPr/>
          </p:nvSpPr>
          <p:spPr>
            <a:xfrm>
              <a:off x="5942342" y="3049267"/>
              <a:ext cx="162560" cy="152399"/>
            </a:xfrm>
            <a:prstGeom prst="ellipse">
              <a:avLst/>
            </a:prstGeom>
            <a:solidFill>
              <a:srgbClr val="25CE7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8" name="Content Placeholder 7" descr="A white circle with white text&#10;&#10;Description automatically generated">
            <a:extLst>
              <a:ext uri="{FF2B5EF4-FFF2-40B4-BE49-F238E27FC236}">
                <a16:creationId xmlns:a16="http://schemas.microsoft.com/office/drawing/2014/main" id="{BF2FA29F-47C2-53E2-BC39-8DFF200217D8}"/>
              </a:ext>
            </a:extLst>
          </p:cNvPr>
          <p:cNvPicPr>
            <a:picLocks noChangeAspect="1"/>
          </p:cNvPicPr>
          <p:nvPr/>
        </p:nvPicPr>
        <p:blipFill>
          <a:blip r:embed="rId4"/>
          <a:stretch>
            <a:fillRect/>
          </a:stretch>
        </p:blipFill>
        <p:spPr>
          <a:xfrm>
            <a:off x="241942" y="181049"/>
            <a:ext cx="1066651" cy="1066651"/>
          </a:xfrm>
          <a:prstGeom prst="rect">
            <a:avLst/>
          </a:prstGeom>
        </p:spPr>
      </p:pic>
      <p:pic>
        <p:nvPicPr>
          <p:cNvPr id="22" name="Picture 21">
            <a:extLst>
              <a:ext uri="{FF2B5EF4-FFF2-40B4-BE49-F238E27FC236}">
                <a16:creationId xmlns:a16="http://schemas.microsoft.com/office/drawing/2014/main" id="{58043C6F-2FAF-0CFE-8D28-88E7DD8C731A}"/>
              </a:ext>
            </a:extLst>
          </p:cNvPr>
          <p:cNvPicPr>
            <a:picLocks noChangeAspect="1"/>
          </p:cNvPicPr>
          <p:nvPr/>
        </p:nvPicPr>
        <p:blipFill>
          <a:blip r:embed="rId5"/>
          <a:stretch>
            <a:fillRect/>
          </a:stretch>
        </p:blipFill>
        <p:spPr>
          <a:xfrm>
            <a:off x="1295400" y="1447797"/>
            <a:ext cx="8677127" cy="5410199"/>
          </a:xfrm>
          <a:prstGeom prst="rect">
            <a:avLst/>
          </a:prstGeom>
        </p:spPr>
      </p:pic>
      <p:pic>
        <p:nvPicPr>
          <p:cNvPr id="3" name="Picture 2" descr="Cars parked cars on a street&#10;&#10;Description automatically generated">
            <a:extLst>
              <a:ext uri="{FF2B5EF4-FFF2-40B4-BE49-F238E27FC236}">
                <a16:creationId xmlns:a16="http://schemas.microsoft.com/office/drawing/2014/main" id="{124B144C-0634-16A0-8C12-4016C6783E72}"/>
              </a:ext>
            </a:extLst>
          </p:cNvPr>
          <p:cNvPicPr>
            <a:picLocks noChangeAspect="1"/>
          </p:cNvPicPr>
          <p:nvPr/>
        </p:nvPicPr>
        <p:blipFill rotWithShape="1">
          <a:blip r:embed="rId6"/>
          <a:srcRect t="-151" r="7431" b="578"/>
          <a:stretch/>
        </p:blipFill>
        <p:spPr>
          <a:xfrm>
            <a:off x="0" y="3245015"/>
            <a:ext cx="3001722" cy="1784185"/>
          </a:xfrm>
          <a:prstGeom prst="rect">
            <a:avLst/>
          </a:prstGeom>
        </p:spPr>
      </p:pic>
      <p:pic>
        <p:nvPicPr>
          <p:cNvPr id="19" name="Picture 18">
            <a:extLst>
              <a:ext uri="{FF2B5EF4-FFF2-40B4-BE49-F238E27FC236}">
                <a16:creationId xmlns:a16="http://schemas.microsoft.com/office/drawing/2014/main" id="{9431D23A-E9C8-A9F3-D1E1-184B52AEF1DC}"/>
              </a:ext>
            </a:extLst>
          </p:cNvPr>
          <p:cNvPicPr>
            <a:picLocks noChangeAspect="1"/>
          </p:cNvPicPr>
          <p:nvPr/>
        </p:nvPicPr>
        <p:blipFill>
          <a:blip r:embed="rId7"/>
          <a:stretch>
            <a:fillRect/>
          </a:stretch>
        </p:blipFill>
        <p:spPr>
          <a:xfrm>
            <a:off x="0" y="1447800"/>
            <a:ext cx="3001722" cy="1770860"/>
          </a:xfrm>
          <a:prstGeom prst="rect">
            <a:avLst/>
          </a:prstGeom>
        </p:spPr>
      </p:pic>
      <p:pic>
        <p:nvPicPr>
          <p:cNvPr id="4" name="Picture 3" descr="A solar panels and wind turbines in a field&#10;&#10;Description automatically generated">
            <a:extLst>
              <a:ext uri="{FF2B5EF4-FFF2-40B4-BE49-F238E27FC236}">
                <a16:creationId xmlns:a16="http://schemas.microsoft.com/office/drawing/2014/main" id="{E30257FC-18A3-339A-F650-4FA9DD4F50F4}"/>
              </a:ext>
            </a:extLst>
          </p:cNvPr>
          <p:cNvPicPr>
            <a:picLocks noChangeAspect="1"/>
          </p:cNvPicPr>
          <p:nvPr/>
        </p:nvPicPr>
        <p:blipFill rotWithShape="1">
          <a:blip r:embed="rId8"/>
          <a:srcRect l="10000" t="238" b="-667"/>
          <a:stretch/>
        </p:blipFill>
        <p:spPr>
          <a:xfrm>
            <a:off x="0" y="4987177"/>
            <a:ext cx="3001722" cy="1870824"/>
          </a:xfrm>
          <a:prstGeom prst="rect">
            <a:avLst/>
          </a:prstGeom>
        </p:spPr>
      </p:pic>
      <p:pic>
        <p:nvPicPr>
          <p:cNvPr id="9" name="Picture 8" descr="A blue car charging at a wall with a blue hose&#10;&#10;Description automatically generated">
            <a:extLst>
              <a:ext uri="{FF2B5EF4-FFF2-40B4-BE49-F238E27FC236}">
                <a16:creationId xmlns:a16="http://schemas.microsoft.com/office/drawing/2014/main" id="{8E387E57-CA3D-D104-CA31-73CC20B2A0AB}"/>
              </a:ext>
            </a:extLst>
          </p:cNvPr>
          <p:cNvPicPr>
            <a:picLocks noChangeAspect="1"/>
          </p:cNvPicPr>
          <p:nvPr/>
        </p:nvPicPr>
        <p:blipFill rotWithShape="1">
          <a:blip r:embed="rId9"/>
          <a:srcRect l="4131"/>
          <a:stretch/>
        </p:blipFill>
        <p:spPr>
          <a:xfrm>
            <a:off x="9408678" y="1447800"/>
            <a:ext cx="2783322" cy="1981200"/>
          </a:xfrm>
          <a:prstGeom prst="rect">
            <a:avLst/>
          </a:prstGeom>
        </p:spPr>
      </p:pic>
      <p:pic>
        <p:nvPicPr>
          <p:cNvPr id="10" name="Picture 9" descr="A house with a fence and a driveway&#10;&#10;Description automatically generated">
            <a:extLst>
              <a:ext uri="{FF2B5EF4-FFF2-40B4-BE49-F238E27FC236}">
                <a16:creationId xmlns:a16="http://schemas.microsoft.com/office/drawing/2014/main" id="{B8351CE2-87CC-E382-31FB-AAF194CC440D}"/>
              </a:ext>
            </a:extLst>
          </p:cNvPr>
          <p:cNvPicPr>
            <a:picLocks noChangeAspect="1"/>
          </p:cNvPicPr>
          <p:nvPr/>
        </p:nvPicPr>
        <p:blipFill rotWithShape="1">
          <a:blip r:embed="rId10"/>
          <a:srcRect b="6098"/>
          <a:stretch/>
        </p:blipFill>
        <p:spPr>
          <a:xfrm>
            <a:off x="9408678" y="3265283"/>
            <a:ext cx="2783321" cy="1763917"/>
          </a:xfrm>
          <a:prstGeom prst="rect">
            <a:avLst/>
          </a:prstGeom>
        </p:spPr>
      </p:pic>
      <p:pic>
        <p:nvPicPr>
          <p:cNvPr id="11" name="Picture 10" descr="A building with solar panels on the roof&#10;&#10;Description automatically generated">
            <a:extLst>
              <a:ext uri="{FF2B5EF4-FFF2-40B4-BE49-F238E27FC236}">
                <a16:creationId xmlns:a16="http://schemas.microsoft.com/office/drawing/2014/main" id="{B29C0732-2EBB-DA6C-D76D-FDA1B5B47C39}"/>
              </a:ext>
            </a:extLst>
          </p:cNvPr>
          <p:cNvPicPr>
            <a:picLocks noChangeAspect="1"/>
          </p:cNvPicPr>
          <p:nvPr/>
        </p:nvPicPr>
        <p:blipFill rotWithShape="1">
          <a:blip r:embed="rId11"/>
          <a:srcRect l="4919" t="-641" r="19780" b="-641"/>
          <a:stretch/>
        </p:blipFill>
        <p:spPr>
          <a:xfrm>
            <a:off x="9432910" y="5041525"/>
            <a:ext cx="2783322" cy="1816476"/>
          </a:xfrm>
          <a:prstGeom prst="rect">
            <a:avLst/>
          </a:prstGeom>
        </p:spPr>
      </p:pic>
      <p:sp>
        <p:nvSpPr>
          <p:cNvPr id="23" name="TextBox 22">
            <a:extLst>
              <a:ext uri="{FF2B5EF4-FFF2-40B4-BE49-F238E27FC236}">
                <a16:creationId xmlns:a16="http://schemas.microsoft.com/office/drawing/2014/main" id="{AE23859E-C761-7A13-7731-BCDD8399E30F}"/>
              </a:ext>
            </a:extLst>
          </p:cNvPr>
          <p:cNvSpPr txBox="1"/>
          <p:nvPr/>
        </p:nvSpPr>
        <p:spPr>
          <a:xfrm>
            <a:off x="3200400" y="5869044"/>
            <a:ext cx="3657600" cy="830997"/>
          </a:xfrm>
          <a:prstGeom prst="rect">
            <a:avLst/>
          </a:prstGeom>
          <a:noFill/>
        </p:spPr>
        <p:txBody>
          <a:bodyPr wrap="square" rtlCol="0">
            <a:spAutoFit/>
          </a:bodyPr>
          <a:lstStyle/>
          <a:p>
            <a:r>
              <a:rPr lang="en-US" sz="2400" dirty="0">
                <a:solidFill>
                  <a:schemeClr val="bg1"/>
                </a:solidFill>
              </a:rPr>
              <a:t>Sarah</a:t>
            </a:r>
            <a:br>
              <a:rPr lang="en-US" sz="2400" dirty="0">
                <a:solidFill>
                  <a:schemeClr val="bg1"/>
                </a:solidFill>
              </a:rPr>
            </a:br>
            <a:r>
              <a:rPr lang="en-US" sz="2400" dirty="0">
                <a:solidFill>
                  <a:schemeClr val="bg1"/>
                </a:solidFill>
              </a:rPr>
              <a:t>Community trial participant</a:t>
            </a:r>
          </a:p>
        </p:txBody>
      </p:sp>
      <p:sp>
        <p:nvSpPr>
          <p:cNvPr id="24" name="TextBox 23">
            <a:extLst>
              <a:ext uri="{FF2B5EF4-FFF2-40B4-BE49-F238E27FC236}">
                <a16:creationId xmlns:a16="http://schemas.microsoft.com/office/drawing/2014/main" id="{5F3A7CD6-5BFE-EC52-9A3D-7D7EA5A7FFEF}"/>
              </a:ext>
            </a:extLst>
          </p:cNvPr>
          <p:cNvSpPr txBox="1"/>
          <p:nvPr/>
        </p:nvSpPr>
        <p:spPr>
          <a:xfrm>
            <a:off x="5607980" y="3197592"/>
            <a:ext cx="3657600" cy="3046988"/>
          </a:xfrm>
          <a:prstGeom prst="rect">
            <a:avLst/>
          </a:prstGeom>
          <a:noFill/>
        </p:spPr>
        <p:txBody>
          <a:bodyPr wrap="square" rtlCol="0">
            <a:spAutoFit/>
          </a:bodyPr>
          <a:lstStyle/>
          <a:p>
            <a:pPr algn="r"/>
            <a:r>
              <a:rPr lang="en-US" sz="3200" dirty="0">
                <a:solidFill>
                  <a:schemeClr val="bg1"/>
                </a:solidFill>
              </a:rPr>
              <a:t>‘The future of the low carbon economy has arrived. Participating in trials like this means being part of that future.’</a:t>
            </a:r>
          </a:p>
        </p:txBody>
      </p:sp>
    </p:spTree>
    <p:extLst>
      <p:ext uri="{BB962C8B-B14F-4D97-AF65-F5344CB8AC3E}">
        <p14:creationId xmlns:p14="http://schemas.microsoft.com/office/powerpoint/2010/main" val="17590399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4381C4-1E9A-6D49-867A-423996724C9B}"/>
              </a:ext>
            </a:extLst>
          </p:cNvPr>
          <p:cNvSpPr txBox="1"/>
          <p:nvPr/>
        </p:nvSpPr>
        <p:spPr>
          <a:xfrm>
            <a:off x="1837471" y="1719897"/>
            <a:ext cx="7023853" cy="286232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Tw Cen MT" panose="020B0602020104020603" pitchFamily="34" charset="0"/>
                <a:ea typeface="+mn-ea"/>
                <a:cs typeface="+mn-cs"/>
              </a:rPr>
              <a:t>CREATING ENERGY WE CAN ALL FEEL GOOD ABOUT</a:t>
            </a:r>
          </a:p>
        </p:txBody>
      </p:sp>
      <p:grpSp>
        <p:nvGrpSpPr>
          <p:cNvPr id="26" name="Group 25">
            <a:extLst>
              <a:ext uri="{FF2B5EF4-FFF2-40B4-BE49-F238E27FC236}">
                <a16:creationId xmlns:a16="http://schemas.microsoft.com/office/drawing/2014/main" id="{0F48E7D7-8C39-4ECF-B3A6-F2D027D9BD34}"/>
              </a:ext>
            </a:extLst>
          </p:cNvPr>
          <p:cNvGrpSpPr/>
          <p:nvPr/>
        </p:nvGrpSpPr>
        <p:grpSpPr>
          <a:xfrm>
            <a:off x="0" y="-217714"/>
            <a:ext cx="12268200" cy="7075714"/>
            <a:chOff x="1354294" y="1437649"/>
            <a:chExt cx="10111894" cy="5617210"/>
          </a:xfrm>
        </p:grpSpPr>
        <p:pic>
          <p:nvPicPr>
            <p:cNvPr id="4" name="Picture 3">
              <a:extLst>
                <a:ext uri="{FF2B5EF4-FFF2-40B4-BE49-F238E27FC236}">
                  <a16:creationId xmlns:a16="http://schemas.microsoft.com/office/drawing/2014/main" id="{E1C860EA-C2A7-44D6-BD07-699021360232}"/>
                </a:ext>
              </a:extLst>
            </p:cNvPr>
            <p:cNvPicPr>
              <a:picLocks noChangeAspect="1"/>
            </p:cNvPicPr>
            <p:nvPr/>
          </p:nvPicPr>
          <p:blipFill rotWithShape="1">
            <a:blip r:embed="rId3"/>
            <a:srcRect l="49645" t="18033" r="7507"/>
            <a:stretch/>
          </p:blipFill>
          <p:spPr>
            <a:xfrm>
              <a:off x="5418561" y="1437649"/>
              <a:ext cx="6047627" cy="5617210"/>
            </a:xfrm>
            <a:prstGeom prst="rect">
              <a:avLst/>
            </a:prstGeom>
          </p:spPr>
        </p:pic>
        <p:pic>
          <p:nvPicPr>
            <p:cNvPr id="9" name="Picture 8">
              <a:extLst>
                <a:ext uri="{FF2B5EF4-FFF2-40B4-BE49-F238E27FC236}">
                  <a16:creationId xmlns:a16="http://schemas.microsoft.com/office/drawing/2014/main" id="{429C0D6C-A260-4304-9967-F959CA62B47A}"/>
                </a:ext>
              </a:extLst>
            </p:cNvPr>
            <p:cNvPicPr>
              <a:picLocks noChangeAspect="1"/>
            </p:cNvPicPr>
            <p:nvPr/>
          </p:nvPicPr>
          <p:blipFill rotWithShape="1">
            <a:blip r:embed="rId3"/>
            <a:srcRect l="14605" t="18093" r="55533"/>
            <a:stretch/>
          </p:blipFill>
          <p:spPr>
            <a:xfrm>
              <a:off x="1354294" y="1437649"/>
              <a:ext cx="4217871" cy="5617210"/>
            </a:xfrm>
            <a:prstGeom prst="rect">
              <a:avLst/>
            </a:prstGeom>
          </p:spPr>
        </p:pic>
      </p:grpSp>
      <p:sp>
        <p:nvSpPr>
          <p:cNvPr id="10" name="TextBox 9">
            <a:extLst>
              <a:ext uri="{FF2B5EF4-FFF2-40B4-BE49-F238E27FC236}">
                <a16:creationId xmlns:a16="http://schemas.microsoft.com/office/drawing/2014/main" id="{516F64B8-B30E-4A27-83CC-2EB4DC30A97A}"/>
              </a:ext>
            </a:extLst>
          </p:cNvPr>
          <p:cNvSpPr txBox="1"/>
          <p:nvPr/>
        </p:nvSpPr>
        <p:spPr>
          <a:xfrm>
            <a:off x="2949138" y="2039587"/>
            <a:ext cx="5585261" cy="1107996"/>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Tw Cen MT"/>
              </a:rPr>
              <a:t>Treasurer’s</a:t>
            </a:r>
            <a:r>
              <a:rPr kumimoji="0" lang="en-US" sz="6600" b="1" i="0" u="none" strike="noStrike" kern="1200" cap="none" spc="0" normalizeH="0" baseline="0" noProof="0" dirty="0">
                <a:ln>
                  <a:noFill/>
                </a:ln>
                <a:solidFill>
                  <a:schemeClr val="bg1"/>
                </a:solidFill>
                <a:effectLst/>
                <a:uLnTx/>
                <a:uFillTx/>
                <a:latin typeface="Tw Cen MT"/>
              </a:rPr>
              <a:t> </a:t>
            </a:r>
            <a:r>
              <a:rPr kumimoji="0" lang="en-US" sz="5200" b="1" i="0" u="none" strike="noStrike" kern="1200" cap="none" spc="0" normalizeH="0" baseline="0" noProof="0" dirty="0">
                <a:ln>
                  <a:noFill/>
                </a:ln>
                <a:solidFill>
                  <a:schemeClr val="bg1"/>
                </a:solidFill>
                <a:effectLst/>
                <a:uLnTx/>
                <a:uFillTx/>
                <a:latin typeface="Tw Cen MT"/>
              </a:rPr>
              <a:t>Report</a:t>
            </a:r>
            <a:endParaRPr lang="en-US" sz="5200" b="1" i="0" u="none" strike="noStrike" kern="1200" cap="none" spc="0" normalizeH="0" baseline="0" noProof="0" dirty="0">
              <a:ln>
                <a:noFill/>
              </a:ln>
              <a:solidFill>
                <a:schemeClr val="bg1"/>
              </a:solidFill>
              <a:effectLst/>
              <a:uLnTx/>
              <a:uFillTx/>
              <a:latin typeface="Tw Cen MT"/>
            </a:endParaRPr>
          </a:p>
        </p:txBody>
      </p:sp>
      <p:pic>
        <p:nvPicPr>
          <p:cNvPr id="20" name="Picture 19" descr="A close up of a logo&#10;&#10;Description automatically generated">
            <a:extLst>
              <a:ext uri="{FF2B5EF4-FFF2-40B4-BE49-F238E27FC236}">
                <a16:creationId xmlns:a16="http://schemas.microsoft.com/office/drawing/2014/main" id="{5BE0A954-0F75-4061-BB87-84047D359A5F}"/>
              </a:ext>
            </a:extLst>
          </p:cNvPr>
          <p:cNvPicPr>
            <a:picLocks noChangeAspect="1"/>
          </p:cNvPicPr>
          <p:nvPr/>
        </p:nvPicPr>
        <p:blipFill>
          <a:blip r:embed="rId4"/>
          <a:stretch>
            <a:fillRect/>
          </a:stretch>
        </p:blipFill>
        <p:spPr>
          <a:xfrm>
            <a:off x="2431917" y="-123796"/>
            <a:ext cx="755169" cy="755169"/>
          </a:xfrm>
          <a:prstGeom prst="rect">
            <a:avLst/>
          </a:prstGeom>
        </p:spPr>
      </p:pic>
      <p:sp>
        <p:nvSpPr>
          <p:cNvPr id="24" name="TextBox 23">
            <a:extLst>
              <a:ext uri="{FF2B5EF4-FFF2-40B4-BE49-F238E27FC236}">
                <a16:creationId xmlns:a16="http://schemas.microsoft.com/office/drawing/2014/main" id="{014891D0-F735-4773-9B8A-D134198310DD}"/>
              </a:ext>
            </a:extLst>
          </p:cNvPr>
          <p:cNvSpPr txBox="1"/>
          <p:nvPr/>
        </p:nvSpPr>
        <p:spPr>
          <a:xfrm>
            <a:off x="2949138" y="-104108"/>
            <a:ext cx="6337551" cy="43858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50" b="1" i="0" u="none" strike="noStrike" kern="1200" cap="none" spc="-150" normalizeH="0" baseline="0" noProof="0" dirty="0">
                <a:ln>
                  <a:noFill/>
                </a:ln>
                <a:solidFill>
                  <a:prstClr val="white"/>
                </a:solidFill>
                <a:effectLst/>
                <a:uLnTx/>
                <a:uFillTx/>
                <a:latin typeface="Tw Cen MT" panose="020B0602020104020603" pitchFamily="34" charset="0"/>
                <a:ea typeface="+mn-ea"/>
                <a:cs typeface="+mn-cs"/>
              </a:rPr>
              <a:t>CREATING ENERGY WE CAN ALL FEEL GOOD ABOUT</a:t>
            </a:r>
          </a:p>
        </p:txBody>
      </p:sp>
      <p:sp>
        <p:nvSpPr>
          <p:cNvPr id="25" name="TextBox 24">
            <a:extLst>
              <a:ext uri="{FF2B5EF4-FFF2-40B4-BE49-F238E27FC236}">
                <a16:creationId xmlns:a16="http://schemas.microsoft.com/office/drawing/2014/main" id="{E44ED2F2-01FB-4C0E-9D38-0844BEBA72C6}"/>
              </a:ext>
            </a:extLst>
          </p:cNvPr>
          <p:cNvSpPr txBox="1"/>
          <p:nvPr/>
        </p:nvSpPr>
        <p:spPr>
          <a:xfrm>
            <a:off x="2404467" y="230586"/>
            <a:ext cx="4132219" cy="34624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38" normalizeH="0" baseline="0" noProof="0" dirty="0">
                <a:ln>
                  <a:noFill/>
                </a:ln>
                <a:solidFill>
                  <a:prstClr val="white"/>
                </a:solidFill>
                <a:effectLst/>
                <a:uLnTx/>
                <a:uFillTx/>
                <a:latin typeface="Abadi" panose="020B0604020104020204" pitchFamily="34" charset="0"/>
                <a:ea typeface="+mn-ea"/>
                <a:cs typeface="+mn-cs"/>
              </a:rPr>
              <a:t>www.lowcarbonhub.org</a:t>
            </a:r>
          </a:p>
        </p:txBody>
      </p:sp>
      <p:sp>
        <p:nvSpPr>
          <p:cNvPr id="11" name="TextBox 10">
            <a:extLst>
              <a:ext uri="{FF2B5EF4-FFF2-40B4-BE49-F238E27FC236}">
                <a16:creationId xmlns:a16="http://schemas.microsoft.com/office/drawing/2014/main" id="{68EFF672-4A66-A545-92D6-0D3140932A6D}"/>
              </a:ext>
            </a:extLst>
          </p:cNvPr>
          <p:cNvSpPr txBox="1"/>
          <p:nvPr/>
        </p:nvSpPr>
        <p:spPr>
          <a:xfrm>
            <a:off x="3242787" y="3731448"/>
            <a:ext cx="4881317" cy="523220"/>
          </a:xfrm>
          <a:prstGeom prst="rect">
            <a:avLst/>
          </a:prstGeom>
          <a:noFill/>
        </p:spPr>
        <p:txBody>
          <a:bodyPr wrap="square" lIns="91440" tIns="45720" rIns="91440" bIns="45720" rtlCol="0" anchor="t">
            <a:spAutoFit/>
          </a:bodyPr>
          <a:lstStyle/>
          <a:p>
            <a:pPr algn="ctr">
              <a:defRPr/>
            </a:pPr>
            <a:r>
              <a:rPr lang="en-US" sz="2800" dirty="0">
                <a:solidFill>
                  <a:schemeClr val="bg1"/>
                </a:solidFill>
                <a:latin typeface="Tw Cen MT"/>
              </a:rPr>
              <a:t>Luke Marion, Treasurer</a:t>
            </a:r>
            <a:endParaRPr lang="en-US" sz="2800" b="0" i="0" u="none" strike="noStrike" kern="1200" cap="none" spc="0" normalizeH="0" baseline="0" noProof="0">
              <a:ln>
                <a:noFill/>
              </a:ln>
              <a:solidFill>
                <a:schemeClr val="bg1"/>
              </a:solidFill>
              <a:effectLst/>
              <a:uLnTx/>
              <a:uFillTx/>
              <a:latin typeface="Tw Cen MT" panose="020B0602020104020603" pitchFamily="34" charset="77"/>
            </a:endParaRPr>
          </a:p>
        </p:txBody>
      </p:sp>
    </p:spTree>
    <p:extLst>
      <p:ext uri="{BB962C8B-B14F-4D97-AF65-F5344CB8AC3E}">
        <p14:creationId xmlns:p14="http://schemas.microsoft.com/office/powerpoint/2010/main" val="355833059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12A611F-3ED7-AA6C-5A42-23C760607289}"/>
              </a:ext>
            </a:extLst>
          </p:cNvPr>
          <p:cNvSpPr txBox="1">
            <a:spLocks/>
          </p:cNvSpPr>
          <p:nvPr/>
        </p:nvSpPr>
        <p:spPr>
          <a:xfrm>
            <a:off x="7163821" y="1803417"/>
            <a:ext cx="4607073" cy="452596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r>
              <a:rPr lang="en-GB" sz="2400" dirty="0">
                <a:solidFill>
                  <a:srgbClr val="00748D"/>
                </a:solidFill>
                <a:latin typeface="Calibri"/>
                <a:ea typeface="Calibri"/>
                <a:cs typeface="Calibri"/>
              </a:rPr>
              <a:t>Fixed asset value has now grown to £17.5m – cost £20.5m, depreciation to date £3.0m).</a:t>
            </a:r>
          </a:p>
          <a:p>
            <a:pPr marL="285750" indent="-285750"/>
            <a:r>
              <a:rPr lang="en-GB" sz="2400" dirty="0">
                <a:solidFill>
                  <a:srgbClr val="00748D"/>
                </a:solidFill>
                <a:latin typeface="Calibri"/>
                <a:ea typeface="Calibri"/>
                <a:cs typeface="Calibri"/>
              </a:rPr>
              <a:t>£4.4m capital expenditure in the year.</a:t>
            </a:r>
          </a:p>
          <a:p>
            <a:pPr marL="400050" lvl="1" indent="0">
              <a:buFont typeface="Arial" pitchFamily="34" charset="0"/>
              <a:buNone/>
            </a:pPr>
            <a:r>
              <a:rPr lang="en-GB" sz="2000" dirty="0">
                <a:solidFill>
                  <a:srgbClr val="00748D"/>
                </a:solidFill>
                <a:latin typeface="Calibri"/>
                <a:ea typeface="Calibri"/>
                <a:cs typeface="Calibri"/>
              </a:rPr>
              <a:t> - £3.68m for RVS construction.</a:t>
            </a:r>
          </a:p>
          <a:p>
            <a:pPr marL="400050" lvl="1" indent="0">
              <a:buFont typeface="Arial" pitchFamily="34" charset="0"/>
              <a:buNone/>
            </a:pPr>
            <a:r>
              <a:rPr lang="en-GB" sz="2000" dirty="0">
                <a:solidFill>
                  <a:srgbClr val="00748D"/>
                </a:solidFill>
                <a:latin typeface="Calibri"/>
                <a:ea typeface="Calibri"/>
                <a:cs typeface="Calibri"/>
              </a:rPr>
              <a:t> - £358k for </a:t>
            </a:r>
            <a:r>
              <a:rPr lang="en-GB" sz="2000" err="1">
                <a:solidFill>
                  <a:srgbClr val="00748D"/>
                </a:solidFill>
                <a:latin typeface="Calibri"/>
                <a:ea typeface="Calibri"/>
                <a:cs typeface="Calibri"/>
              </a:rPr>
              <a:t>Norbar</a:t>
            </a:r>
            <a:r>
              <a:rPr lang="en-GB" sz="2000" dirty="0">
                <a:solidFill>
                  <a:srgbClr val="00748D"/>
                </a:solidFill>
                <a:latin typeface="Calibri"/>
                <a:ea typeface="Calibri"/>
                <a:cs typeface="Calibri"/>
              </a:rPr>
              <a:t> 2.</a:t>
            </a:r>
          </a:p>
          <a:p>
            <a:pPr marL="400050" lvl="1" indent="0">
              <a:buFont typeface="Arial" pitchFamily="34" charset="0"/>
              <a:buNone/>
            </a:pPr>
            <a:r>
              <a:rPr lang="en-GB" sz="2000" dirty="0">
                <a:solidFill>
                  <a:srgbClr val="00748D"/>
                </a:solidFill>
                <a:latin typeface="Calibri"/>
                <a:ea typeface="Calibri"/>
                <a:cs typeface="Calibri"/>
              </a:rPr>
              <a:t> - £166k for ACRO.</a:t>
            </a:r>
          </a:p>
          <a:p>
            <a:pPr marL="400050" lvl="1" indent="0">
              <a:buFont typeface="Arial" pitchFamily="34" charset="0"/>
              <a:buNone/>
            </a:pPr>
            <a:r>
              <a:rPr lang="en-GB" sz="2000" dirty="0">
                <a:solidFill>
                  <a:srgbClr val="00748D"/>
                </a:solidFill>
                <a:latin typeface="Calibri"/>
                <a:ea typeface="Calibri"/>
                <a:cs typeface="Calibri"/>
              </a:rPr>
              <a:t> - £109k For </a:t>
            </a:r>
            <a:r>
              <a:rPr lang="en-GB" sz="2000" err="1">
                <a:solidFill>
                  <a:srgbClr val="00748D"/>
                </a:solidFill>
                <a:latin typeface="Calibri"/>
                <a:ea typeface="Calibri"/>
                <a:cs typeface="Calibri"/>
              </a:rPr>
              <a:t>Osney</a:t>
            </a:r>
            <a:r>
              <a:rPr lang="en-GB" sz="2000" dirty="0">
                <a:solidFill>
                  <a:srgbClr val="00748D"/>
                </a:solidFill>
                <a:latin typeface="Calibri"/>
                <a:ea typeface="Calibri"/>
                <a:cs typeface="Calibri"/>
              </a:rPr>
              <a:t> Super Hub.</a:t>
            </a:r>
          </a:p>
          <a:p>
            <a:pPr marL="400050" lvl="1" indent="0">
              <a:buFont typeface="Arial" pitchFamily="34" charset="0"/>
              <a:buNone/>
            </a:pPr>
            <a:r>
              <a:rPr lang="en-GB" sz="2000" dirty="0">
                <a:solidFill>
                  <a:srgbClr val="00748D"/>
                </a:solidFill>
                <a:latin typeface="Calibri"/>
                <a:ea typeface="Calibri"/>
                <a:cs typeface="Calibri"/>
              </a:rPr>
              <a:t> - £84k Inverters for PPS2.0.</a:t>
            </a:r>
          </a:p>
          <a:p>
            <a:pPr marL="0" indent="0">
              <a:buFont typeface="Arial" pitchFamily="34" charset="0"/>
              <a:buNone/>
            </a:pPr>
            <a:endParaRPr lang="en-GB" sz="2400" dirty="0">
              <a:latin typeface="Calibri"/>
              <a:ea typeface="Calibri"/>
              <a:cs typeface="Calibri"/>
            </a:endParaRPr>
          </a:p>
        </p:txBody>
      </p:sp>
      <p:pic>
        <p:nvPicPr>
          <p:cNvPr id="3" name="Picture 2">
            <a:extLst>
              <a:ext uri="{FF2B5EF4-FFF2-40B4-BE49-F238E27FC236}">
                <a16:creationId xmlns:a16="http://schemas.microsoft.com/office/drawing/2014/main" id="{40CAC9CA-3211-1F3C-A17C-373814ED9706}"/>
              </a:ext>
            </a:extLst>
          </p:cNvPr>
          <p:cNvPicPr>
            <a:picLocks noChangeAspect="1"/>
          </p:cNvPicPr>
          <p:nvPr/>
        </p:nvPicPr>
        <p:blipFill>
          <a:blip r:embed="rId3"/>
          <a:stretch>
            <a:fillRect/>
          </a:stretch>
        </p:blipFill>
        <p:spPr>
          <a:xfrm>
            <a:off x="897177" y="1804263"/>
            <a:ext cx="6134613" cy="4224501"/>
          </a:xfrm>
          <a:prstGeom prst="rect">
            <a:avLst/>
          </a:prstGeom>
        </p:spPr>
      </p:pic>
      <p:grpSp>
        <p:nvGrpSpPr>
          <p:cNvPr id="4" name="Group 3">
            <a:extLst>
              <a:ext uri="{FF2B5EF4-FFF2-40B4-BE49-F238E27FC236}">
                <a16:creationId xmlns:a16="http://schemas.microsoft.com/office/drawing/2014/main" id="{1A5FA316-1637-F0D7-76FB-85927CE1E6FE}"/>
              </a:ext>
            </a:extLst>
          </p:cNvPr>
          <p:cNvGrpSpPr/>
          <p:nvPr/>
        </p:nvGrpSpPr>
        <p:grpSpPr>
          <a:xfrm>
            <a:off x="-74726" y="0"/>
            <a:ext cx="12448943" cy="1428750"/>
            <a:chOff x="-57150" y="0"/>
            <a:chExt cx="9324975" cy="1428750"/>
          </a:xfrm>
        </p:grpSpPr>
        <p:sp>
          <p:nvSpPr>
            <p:cNvPr id="5" name="Rectangle 4">
              <a:extLst>
                <a:ext uri="{FF2B5EF4-FFF2-40B4-BE49-F238E27FC236}">
                  <a16:creationId xmlns:a16="http://schemas.microsoft.com/office/drawing/2014/main" id="{BC2BE77E-0DF2-01F7-0D48-679BAA2BF14C}"/>
                </a:ext>
              </a:extLst>
            </p:cNvPr>
            <p:cNvSpPr/>
            <p:nvPr/>
          </p:nvSpPr>
          <p:spPr>
            <a:xfrm>
              <a:off x="0"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sp>
          <p:nvSpPr>
            <p:cNvPr id="6" name="Freeform: Shape 8">
              <a:extLst>
                <a:ext uri="{FF2B5EF4-FFF2-40B4-BE49-F238E27FC236}">
                  <a16:creationId xmlns:a16="http://schemas.microsoft.com/office/drawing/2014/main" id="{19BAE002-184E-AC2C-33AC-6CD9770FFDA0}"/>
                </a:ext>
              </a:extLst>
            </p:cNvPr>
            <p:cNvSpPr/>
            <p:nvPr/>
          </p:nvSpPr>
          <p:spPr>
            <a:xfrm rot="10800000">
              <a:off x="-57150"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grpSp>
      <p:sp>
        <p:nvSpPr>
          <p:cNvPr id="7" name="Title 1">
            <a:extLst>
              <a:ext uri="{FF2B5EF4-FFF2-40B4-BE49-F238E27FC236}">
                <a16:creationId xmlns:a16="http://schemas.microsoft.com/office/drawing/2014/main" id="{6FC5D1AF-9C74-124D-E74A-5F3FB070785F}"/>
              </a:ext>
            </a:extLst>
          </p:cNvPr>
          <p:cNvSpPr txBox="1">
            <a:spLocks/>
          </p:cNvSpPr>
          <p:nvPr/>
        </p:nvSpPr>
        <p:spPr>
          <a:xfrm>
            <a:off x="1928064" y="91399"/>
            <a:ext cx="8354342" cy="11430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a:lstStyle>
          <a:p>
            <a:pPr algn="ctr"/>
            <a:r>
              <a:rPr lang="en-US" sz="4000" b="1" dirty="0">
                <a:solidFill>
                  <a:schemeClr val="bg1"/>
                </a:solidFill>
                <a:latin typeface="Tw Cen MT"/>
              </a:rPr>
              <a:t>Asset Base</a:t>
            </a:r>
            <a:endParaRPr lang="en-US" dirty="0"/>
          </a:p>
        </p:txBody>
      </p:sp>
      <p:pic>
        <p:nvPicPr>
          <p:cNvPr id="8" name="Content Placeholder 7" descr="A white circle with white text&#10;&#10;Description automatically generated">
            <a:extLst>
              <a:ext uri="{FF2B5EF4-FFF2-40B4-BE49-F238E27FC236}">
                <a16:creationId xmlns:a16="http://schemas.microsoft.com/office/drawing/2014/main" id="{AFD1CEE0-ED21-755C-B08D-B37492ABE38A}"/>
              </a:ext>
            </a:extLst>
          </p:cNvPr>
          <p:cNvPicPr>
            <a:picLocks noChangeAspect="1"/>
          </p:cNvPicPr>
          <p:nvPr/>
        </p:nvPicPr>
        <p:blipFill>
          <a:blip r:embed="rId4"/>
          <a:stretch>
            <a:fillRect/>
          </a:stretch>
        </p:blipFill>
        <p:spPr>
          <a:xfrm>
            <a:off x="152400" y="181049"/>
            <a:ext cx="1066651" cy="1066651"/>
          </a:xfrm>
          <a:prstGeom prst="rect">
            <a:avLst/>
          </a:prstGeom>
        </p:spPr>
      </p:pic>
    </p:spTree>
    <p:extLst>
      <p:ext uri="{BB962C8B-B14F-4D97-AF65-F5344CB8AC3E}">
        <p14:creationId xmlns:p14="http://schemas.microsoft.com/office/powerpoint/2010/main" val="1168981586"/>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77CA517-8460-2538-EA55-19AE4582DBE2}"/>
              </a:ext>
            </a:extLst>
          </p:cNvPr>
          <p:cNvGrpSpPr/>
          <p:nvPr/>
        </p:nvGrpSpPr>
        <p:grpSpPr>
          <a:xfrm>
            <a:off x="-119237" y="-1"/>
            <a:ext cx="12448943" cy="1428750"/>
            <a:chOff x="-57150" y="0"/>
            <a:chExt cx="9324975" cy="1428750"/>
          </a:xfrm>
        </p:grpSpPr>
        <p:sp>
          <p:nvSpPr>
            <p:cNvPr id="6" name="Rectangle 5">
              <a:extLst>
                <a:ext uri="{FF2B5EF4-FFF2-40B4-BE49-F238E27FC236}">
                  <a16:creationId xmlns:a16="http://schemas.microsoft.com/office/drawing/2014/main" id="{E9AA5418-E0AA-E9E2-314B-BFF3A899C42B}"/>
                </a:ext>
              </a:extLst>
            </p:cNvPr>
            <p:cNvSpPr/>
            <p:nvPr/>
          </p:nvSpPr>
          <p:spPr>
            <a:xfrm>
              <a:off x="0"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sp>
          <p:nvSpPr>
            <p:cNvPr id="7" name="Freeform: Shape 8">
              <a:extLst>
                <a:ext uri="{FF2B5EF4-FFF2-40B4-BE49-F238E27FC236}">
                  <a16:creationId xmlns:a16="http://schemas.microsoft.com/office/drawing/2014/main" id="{8254A869-2F92-4BE7-82C0-D32586BCD198}"/>
                </a:ext>
              </a:extLst>
            </p:cNvPr>
            <p:cNvSpPr/>
            <p:nvPr/>
          </p:nvSpPr>
          <p:spPr>
            <a:xfrm rot="10800000">
              <a:off x="-57150"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grpSp>
      <p:pic>
        <p:nvPicPr>
          <p:cNvPr id="2" name="Content Placeholder 7" descr="A white circle with white text&#10;&#10;Description automatically generated">
            <a:extLst>
              <a:ext uri="{FF2B5EF4-FFF2-40B4-BE49-F238E27FC236}">
                <a16:creationId xmlns:a16="http://schemas.microsoft.com/office/drawing/2014/main" id="{82A74914-535C-F441-A139-8FC22761471E}"/>
              </a:ext>
            </a:extLst>
          </p:cNvPr>
          <p:cNvPicPr>
            <a:picLocks noChangeAspect="1"/>
          </p:cNvPicPr>
          <p:nvPr/>
        </p:nvPicPr>
        <p:blipFill>
          <a:blip r:embed="rId3"/>
          <a:stretch>
            <a:fillRect/>
          </a:stretch>
        </p:blipFill>
        <p:spPr>
          <a:xfrm>
            <a:off x="152400" y="181049"/>
            <a:ext cx="1066651" cy="1066651"/>
          </a:xfrm>
          <a:prstGeom prst="rect">
            <a:avLst/>
          </a:prstGeom>
        </p:spPr>
      </p:pic>
      <p:pic>
        <p:nvPicPr>
          <p:cNvPr id="3" name="Picture 2">
            <a:extLst>
              <a:ext uri="{FF2B5EF4-FFF2-40B4-BE49-F238E27FC236}">
                <a16:creationId xmlns:a16="http://schemas.microsoft.com/office/drawing/2014/main" id="{C3DDCA4F-5CF3-950F-4C1C-3DFF1E8A7787}"/>
              </a:ext>
            </a:extLst>
          </p:cNvPr>
          <p:cNvPicPr>
            <a:picLocks noChangeAspect="1"/>
          </p:cNvPicPr>
          <p:nvPr/>
        </p:nvPicPr>
        <p:blipFill>
          <a:blip r:embed="rId4"/>
          <a:stretch>
            <a:fillRect/>
          </a:stretch>
        </p:blipFill>
        <p:spPr>
          <a:xfrm>
            <a:off x="571075" y="1668927"/>
            <a:ext cx="6052282" cy="3879852"/>
          </a:xfrm>
          <a:prstGeom prst="rect">
            <a:avLst/>
          </a:prstGeom>
        </p:spPr>
      </p:pic>
      <p:sp>
        <p:nvSpPr>
          <p:cNvPr id="4" name="Content Placeholder 2">
            <a:extLst>
              <a:ext uri="{FF2B5EF4-FFF2-40B4-BE49-F238E27FC236}">
                <a16:creationId xmlns:a16="http://schemas.microsoft.com/office/drawing/2014/main" id="{76B49261-264E-1C80-1120-A80E0A9A9F9C}"/>
              </a:ext>
            </a:extLst>
          </p:cNvPr>
          <p:cNvSpPr txBox="1">
            <a:spLocks/>
          </p:cNvSpPr>
          <p:nvPr/>
        </p:nvSpPr>
        <p:spPr>
          <a:xfrm>
            <a:off x="6761365" y="1717805"/>
            <a:ext cx="5185948" cy="4919215"/>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r>
              <a:rPr lang="en-GB" sz="2000" dirty="0">
                <a:solidFill>
                  <a:srgbClr val="00748D"/>
                </a:solidFill>
                <a:latin typeface="Calibri"/>
                <a:ea typeface="Calibri"/>
                <a:cs typeface="Calibri"/>
              </a:rPr>
              <a:t>Turnover for the year has increased by £861k.</a:t>
            </a:r>
          </a:p>
          <a:p>
            <a:pPr marL="285750" indent="-285750"/>
            <a:r>
              <a:rPr lang="en-GB" sz="2000" dirty="0">
                <a:solidFill>
                  <a:srgbClr val="00748D"/>
                </a:solidFill>
                <a:latin typeface="Calibri"/>
                <a:ea typeface="Calibri"/>
                <a:cs typeface="Calibri"/>
              </a:rPr>
              <a:t>Assisted by the final year of grant income from Project LEO - £572k  [2022: £248k]. LEO grants that ceased on 31</a:t>
            </a:r>
            <a:r>
              <a:rPr lang="en-GB" sz="2000" baseline="30000" dirty="0">
                <a:solidFill>
                  <a:srgbClr val="00748D"/>
                </a:solidFill>
                <a:latin typeface="Calibri"/>
                <a:ea typeface="Calibri"/>
                <a:cs typeface="Calibri"/>
              </a:rPr>
              <a:t> </a:t>
            </a:r>
            <a:r>
              <a:rPr lang="en-GB" sz="2000" dirty="0">
                <a:solidFill>
                  <a:srgbClr val="00748D"/>
                </a:solidFill>
                <a:latin typeface="Calibri"/>
                <a:ea typeface="Calibri"/>
                <a:cs typeface="Calibri"/>
              </a:rPr>
              <a:t>March 2023.</a:t>
            </a:r>
          </a:p>
          <a:p>
            <a:pPr marL="285750" indent="-285750"/>
            <a:r>
              <a:rPr lang="en-GB" sz="2000" dirty="0">
                <a:solidFill>
                  <a:srgbClr val="00748D"/>
                </a:solidFill>
                <a:latin typeface="Calibri"/>
                <a:ea typeface="Calibri"/>
                <a:cs typeface="Calibri"/>
              </a:rPr>
              <a:t>The IPS Group have £4.8m of LEO Grant Capital Project balances that will recognizing Deferred Revenue over the lifetime of the projects. £138k per year for next ten years will be released to the Profit and Loss account.</a:t>
            </a:r>
          </a:p>
          <a:p>
            <a:pPr marL="285750" indent="-285750"/>
            <a:r>
              <a:rPr lang="en-GB" sz="2000" dirty="0">
                <a:solidFill>
                  <a:srgbClr val="00748D"/>
                </a:solidFill>
                <a:latin typeface="Calibri"/>
                <a:ea typeface="Calibri"/>
                <a:cs typeface="Calibri"/>
              </a:rPr>
              <a:t>RVS electricity generation since 23 August 2022 to 31 March 2023 was £554k.</a:t>
            </a:r>
          </a:p>
          <a:p>
            <a:pPr marL="285750" indent="-285750"/>
            <a:r>
              <a:rPr lang="en-GB" sz="2000" dirty="0">
                <a:solidFill>
                  <a:srgbClr val="00748D"/>
                </a:solidFill>
                <a:latin typeface="Calibri"/>
                <a:ea typeface="Calibri"/>
                <a:cs typeface="Calibri"/>
              </a:rPr>
              <a:t>Hot summer solar offset by low river levels on SHL</a:t>
            </a:r>
            <a:r>
              <a:rPr lang="en-GB" sz="2200" dirty="0">
                <a:solidFill>
                  <a:srgbClr val="00748D"/>
                </a:solidFill>
                <a:latin typeface="Calibri"/>
                <a:ea typeface="Calibri"/>
                <a:cs typeface="Calibri"/>
              </a:rPr>
              <a:t>.</a:t>
            </a:r>
          </a:p>
        </p:txBody>
      </p:sp>
      <p:sp>
        <p:nvSpPr>
          <p:cNvPr id="8" name="Title 1">
            <a:extLst>
              <a:ext uri="{FF2B5EF4-FFF2-40B4-BE49-F238E27FC236}">
                <a16:creationId xmlns:a16="http://schemas.microsoft.com/office/drawing/2014/main" id="{3095BAF1-3529-DC48-B8AC-DFAD463B459E}"/>
              </a:ext>
            </a:extLst>
          </p:cNvPr>
          <p:cNvSpPr txBox="1">
            <a:spLocks/>
          </p:cNvSpPr>
          <p:nvPr/>
        </p:nvSpPr>
        <p:spPr>
          <a:xfrm>
            <a:off x="1928064" y="91399"/>
            <a:ext cx="8354342" cy="11430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a:lstStyle>
          <a:p>
            <a:pPr algn="ctr"/>
            <a:r>
              <a:rPr lang="en-US" sz="4000" b="1" dirty="0">
                <a:solidFill>
                  <a:schemeClr val="bg1"/>
                </a:solidFill>
                <a:latin typeface="Tw Cen MT"/>
              </a:rPr>
              <a:t>Income</a:t>
            </a:r>
            <a:endParaRPr lang="en-US" dirty="0"/>
          </a:p>
        </p:txBody>
      </p:sp>
    </p:spTree>
    <p:extLst>
      <p:ext uri="{BB962C8B-B14F-4D97-AF65-F5344CB8AC3E}">
        <p14:creationId xmlns:p14="http://schemas.microsoft.com/office/powerpoint/2010/main" val="150503425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4B375DE-CBF7-5995-6DB6-1A75AA6CCB7E}"/>
              </a:ext>
            </a:extLst>
          </p:cNvPr>
          <p:cNvGrpSpPr/>
          <p:nvPr/>
        </p:nvGrpSpPr>
        <p:grpSpPr>
          <a:xfrm>
            <a:off x="-74726" y="0"/>
            <a:ext cx="12448943" cy="1428750"/>
            <a:chOff x="-57150" y="0"/>
            <a:chExt cx="9324975" cy="1428750"/>
          </a:xfrm>
        </p:grpSpPr>
        <p:sp>
          <p:nvSpPr>
            <p:cNvPr id="7" name="Rectangle 6">
              <a:extLst>
                <a:ext uri="{FF2B5EF4-FFF2-40B4-BE49-F238E27FC236}">
                  <a16:creationId xmlns:a16="http://schemas.microsoft.com/office/drawing/2014/main" id="{22D13EE0-23CA-4D7C-854A-A00EBA91C0F0}"/>
                </a:ext>
              </a:extLst>
            </p:cNvPr>
            <p:cNvSpPr/>
            <p:nvPr/>
          </p:nvSpPr>
          <p:spPr>
            <a:xfrm>
              <a:off x="0"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sp>
          <p:nvSpPr>
            <p:cNvPr id="8" name="Freeform: Shape 8">
              <a:extLst>
                <a:ext uri="{FF2B5EF4-FFF2-40B4-BE49-F238E27FC236}">
                  <a16:creationId xmlns:a16="http://schemas.microsoft.com/office/drawing/2014/main" id="{B454DEEF-E452-084B-B209-DE1790B7D06E}"/>
                </a:ext>
              </a:extLst>
            </p:cNvPr>
            <p:cNvSpPr/>
            <p:nvPr/>
          </p:nvSpPr>
          <p:spPr>
            <a:xfrm rot="10800000">
              <a:off x="-57150"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grpSp>
      <p:sp>
        <p:nvSpPr>
          <p:cNvPr id="9" name="Title 1">
            <a:extLst>
              <a:ext uri="{FF2B5EF4-FFF2-40B4-BE49-F238E27FC236}">
                <a16:creationId xmlns:a16="http://schemas.microsoft.com/office/drawing/2014/main" id="{A4E27FA5-BF8D-F34C-485A-4769F34D21F4}"/>
              </a:ext>
            </a:extLst>
          </p:cNvPr>
          <p:cNvSpPr txBox="1">
            <a:spLocks/>
          </p:cNvSpPr>
          <p:nvPr/>
        </p:nvSpPr>
        <p:spPr>
          <a:xfrm>
            <a:off x="1928064" y="91399"/>
            <a:ext cx="8354342" cy="11430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a:lstStyle>
          <a:p>
            <a:pPr algn="ctr"/>
            <a:r>
              <a:rPr lang="en-US" sz="4000" b="1" dirty="0">
                <a:solidFill>
                  <a:schemeClr val="bg1"/>
                </a:solidFill>
                <a:latin typeface="Tw Cen MT"/>
              </a:rPr>
              <a:t>How is the IPS funded?</a:t>
            </a:r>
            <a:endParaRPr lang="en-US" dirty="0"/>
          </a:p>
        </p:txBody>
      </p:sp>
      <p:pic>
        <p:nvPicPr>
          <p:cNvPr id="2" name="Content Placeholder 7" descr="A white circle with white text&#10;&#10;Description automatically generated">
            <a:extLst>
              <a:ext uri="{FF2B5EF4-FFF2-40B4-BE49-F238E27FC236}">
                <a16:creationId xmlns:a16="http://schemas.microsoft.com/office/drawing/2014/main" id="{E0A4C289-579B-6ED4-124D-50F9820C13B8}"/>
              </a:ext>
            </a:extLst>
          </p:cNvPr>
          <p:cNvPicPr>
            <a:picLocks noChangeAspect="1"/>
          </p:cNvPicPr>
          <p:nvPr/>
        </p:nvPicPr>
        <p:blipFill>
          <a:blip r:embed="rId3"/>
          <a:stretch>
            <a:fillRect/>
          </a:stretch>
        </p:blipFill>
        <p:spPr>
          <a:xfrm>
            <a:off x="152400" y="181049"/>
            <a:ext cx="1066651" cy="1066651"/>
          </a:xfrm>
          <a:prstGeom prst="rect">
            <a:avLst/>
          </a:prstGeom>
        </p:spPr>
      </p:pic>
      <p:sp>
        <p:nvSpPr>
          <p:cNvPr id="3" name="Content Placeholder 2">
            <a:extLst>
              <a:ext uri="{FF2B5EF4-FFF2-40B4-BE49-F238E27FC236}">
                <a16:creationId xmlns:a16="http://schemas.microsoft.com/office/drawing/2014/main" id="{16B56C15-E4D2-2947-9C76-EE7F33DA5379}"/>
              </a:ext>
            </a:extLst>
          </p:cNvPr>
          <p:cNvSpPr txBox="1">
            <a:spLocks/>
          </p:cNvSpPr>
          <p:nvPr/>
        </p:nvSpPr>
        <p:spPr>
          <a:xfrm>
            <a:off x="759037" y="1653842"/>
            <a:ext cx="6416165" cy="4474008"/>
          </a:xfrm>
          <a:prstGeom prst="rect">
            <a:avLst/>
          </a:prstGeom>
        </p:spPr>
        <p:txBody>
          <a:bodyPr vert="horz" lIns="91440" tIns="45720" rIns="91440" bIns="45720" rtlCol="0" anchor="t">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sz="2400" b="1" dirty="0">
                <a:solidFill>
                  <a:srgbClr val="00748D"/>
                </a:solidFill>
                <a:latin typeface="Calibri"/>
                <a:ea typeface="Calibri"/>
                <a:cs typeface="Calibri"/>
              </a:rPr>
              <a:t>As at year end – total £17.8m capital</a:t>
            </a:r>
          </a:p>
          <a:p>
            <a:endParaRPr lang="en-GB" sz="2000" b="1" dirty="0">
              <a:solidFill>
                <a:srgbClr val="00748D"/>
              </a:solidFill>
              <a:latin typeface="Calibri"/>
              <a:ea typeface="Calibri"/>
              <a:cs typeface="Calibri"/>
            </a:endParaRPr>
          </a:p>
          <a:p>
            <a:pPr marL="457200" indent="-457200"/>
            <a:r>
              <a:rPr lang="en-GB" sz="2400" dirty="0">
                <a:solidFill>
                  <a:srgbClr val="00748D"/>
                </a:solidFill>
                <a:latin typeface="Calibri"/>
                <a:ea typeface="Calibri"/>
                <a:cs typeface="Calibri"/>
              </a:rPr>
              <a:t>No new share raises in the year.</a:t>
            </a:r>
          </a:p>
          <a:p>
            <a:pPr marL="457200" indent="-457200"/>
            <a:r>
              <a:rPr lang="en-GB" sz="2400" dirty="0">
                <a:solidFill>
                  <a:srgbClr val="00748D"/>
                </a:solidFill>
                <a:latin typeface="Calibri"/>
                <a:ea typeface="Calibri"/>
                <a:cs typeface="Calibri"/>
              </a:rPr>
              <a:t>Share equity fell by £153k due to annual repayment of share capital.</a:t>
            </a:r>
          </a:p>
          <a:p>
            <a:pPr marL="457200" indent="-457200"/>
            <a:r>
              <a:rPr lang="en-GB" sz="2400" dirty="0">
                <a:solidFill>
                  <a:srgbClr val="00748D"/>
                </a:solidFill>
                <a:latin typeface="Calibri"/>
                <a:ea typeface="Calibri"/>
                <a:cs typeface="Calibri"/>
              </a:rPr>
              <a:t>Charity bank long term debt reduced by £719k in year. Total remaining Loan Balance £805k.</a:t>
            </a:r>
          </a:p>
          <a:p>
            <a:pPr marL="457200" indent="-457200"/>
            <a:r>
              <a:rPr lang="en-GB" sz="2400" dirty="0">
                <a:solidFill>
                  <a:srgbClr val="00748D"/>
                </a:solidFill>
                <a:latin typeface="Calibri"/>
                <a:ea typeface="Calibri"/>
                <a:cs typeface="Calibri"/>
              </a:rPr>
              <a:t>Oxford City Council forwarded £4.1m long term loans for RVS in the year, providing £4.2m at the year end.</a:t>
            </a:r>
          </a:p>
          <a:p>
            <a:pPr marL="457200" indent="-457200"/>
            <a:r>
              <a:rPr lang="en-GB" sz="2400" dirty="0">
                <a:solidFill>
                  <a:srgbClr val="00748D"/>
                </a:solidFill>
                <a:latin typeface="Calibri"/>
                <a:ea typeface="Calibri"/>
                <a:cs typeface="Calibri"/>
              </a:rPr>
              <a:t>£2.9m loans facility with </a:t>
            </a:r>
            <a:r>
              <a:rPr lang="en-GB" sz="2400" dirty="0" err="1">
                <a:solidFill>
                  <a:srgbClr val="00748D"/>
                </a:solidFill>
                <a:latin typeface="Calibri"/>
                <a:ea typeface="Calibri"/>
                <a:cs typeface="Calibri"/>
              </a:rPr>
              <a:t>Triodos</a:t>
            </a:r>
            <a:r>
              <a:rPr lang="en-GB" sz="2400" dirty="0">
                <a:solidFill>
                  <a:srgbClr val="00748D"/>
                </a:solidFill>
                <a:latin typeface="Calibri"/>
                <a:ea typeface="Calibri"/>
                <a:cs typeface="Calibri"/>
              </a:rPr>
              <a:t> Bank was drawn down for RVS construction with agreement in place to convert to long term operational debt.</a:t>
            </a:r>
          </a:p>
          <a:p>
            <a:endParaRPr lang="en-US" sz="2400" dirty="0">
              <a:solidFill>
                <a:srgbClr val="00748D"/>
              </a:solidFill>
              <a:latin typeface="Calibri"/>
              <a:ea typeface="Calibri"/>
              <a:cs typeface="Calibri"/>
            </a:endParaRPr>
          </a:p>
        </p:txBody>
      </p:sp>
      <p:sp>
        <p:nvSpPr>
          <p:cNvPr id="4" name="TextBox 3">
            <a:extLst>
              <a:ext uri="{FF2B5EF4-FFF2-40B4-BE49-F238E27FC236}">
                <a16:creationId xmlns:a16="http://schemas.microsoft.com/office/drawing/2014/main" id="{54EAC611-2B7C-ABD6-E0EF-EB4593C9A078}"/>
              </a:ext>
            </a:extLst>
          </p:cNvPr>
          <p:cNvSpPr txBox="1"/>
          <p:nvPr/>
        </p:nvSpPr>
        <p:spPr>
          <a:xfrm>
            <a:off x="9860073" y="4034429"/>
            <a:ext cx="1929009" cy="646331"/>
          </a:xfrm>
          <a:prstGeom prst="rect">
            <a:avLst/>
          </a:prstGeom>
          <a:noFill/>
        </p:spPr>
        <p:txBody>
          <a:bodyPr wrap="square" rtlCol="0">
            <a:spAutoFit/>
          </a:bodyPr>
          <a:lstStyle/>
          <a:p>
            <a:r>
              <a:rPr lang="en-GB" dirty="0">
                <a:solidFill>
                  <a:schemeClr val="bg1"/>
                </a:solidFill>
                <a:latin typeface="Abadi Extra Light" panose="020B0204020104020204" pitchFamily="34" charset="0"/>
              </a:rPr>
              <a:t>Equity share capital £8.4m</a:t>
            </a:r>
            <a:endParaRPr lang="en-US" dirty="0">
              <a:solidFill>
                <a:schemeClr val="bg1"/>
              </a:solidFill>
              <a:latin typeface="Abadi Extra Light" panose="020B0204020104020204" pitchFamily="34" charset="0"/>
            </a:endParaRPr>
          </a:p>
        </p:txBody>
      </p:sp>
      <p:pic>
        <p:nvPicPr>
          <p:cNvPr id="5" name="Picture 4">
            <a:extLst>
              <a:ext uri="{FF2B5EF4-FFF2-40B4-BE49-F238E27FC236}">
                <a16:creationId xmlns:a16="http://schemas.microsoft.com/office/drawing/2014/main" id="{6852A2A8-88E6-1217-9E9C-68A4EE611000}"/>
              </a:ext>
            </a:extLst>
          </p:cNvPr>
          <p:cNvPicPr>
            <a:picLocks noChangeAspect="1"/>
          </p:cNvPicPr>
          <p:nvPr/>
        </p:nvPicPr>
        <p:blipFill>
          <a:blip r:embed="rId4"/>
          <a:stretch>
            <a:fillRect/>
          </a:stretch>
        </p:blipFill>
        <p:spPr>
          <a:xfrm>
            <a:off x="7278576" y="1616610"/>
            <a:ext cx="4584589" cy="4831280"/>
          </a:xfrm>
          <a:prstGeom prst="rect">
            <a:avLst/>
          </a:prstGeom>
        </p:spPr>
      </p:pic>
    </p:spTree>
    <p:extLst>
      <p:ext uri="{BB962C8B-B14F-4D97-AF65-F5344CB8AC3E}">
        <p14:creationId xmlns:p14="http://schemas.microsoft.com/office/powerpoint/2010/main" val="151854577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F8159F2-A882-44E2-82EA-6728EE50B892}"/>
              </a:ext>
            </a:extLst>
          </p:cNvPr>
          <p:cNvSpPr/>
          <p:nvPr/>
        </p:nvSpPr>
        <p:spPr>
          <a:xfrm>
            <a:off x="0" y="0"/>
            <a:ext cx="12192000" cy="6941976"/>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 Placeholder 3">
            <a:extLst>
              <a:ext uri="{FF2B5EF4-FFF2-40B4-BE49-F238E27FC236}">
                <a16:creationId xmlns:a16="http://schemas.microsoft.com/office/drawing/2014/main" id="{49F741EA-7126-4746-96AD-09390B985159}"/>
              </a:ext>
            </a:extLst>
          </p:cNvPr>
          <p:cNvSpPr>
            <a:spLocks noGrp="1"/>
          </p:cNvSpPr>
          <p:nvPr>
            <p:ph type="body" sz="half" idx="2"/>
          </p:nvPr>
        </p:nvSpPr>
        <p:spPr>
          <a:xfrm>
            <a:off x="763000" y="1765291"/>
            <a:ext cx="11036518" cy="3638227"/>
          </a:xfrm>
        </p:spPr>
        <p:txBody>
          <a:bodyPr>
            <a:normAutofit/>
          </a:bodyPr>
          <a:lstStyle/>
          <a:p>
            <a:pPr marL="857250" indent="-857250">
              <a:buFont typeface="Arial" panose="020B0604020202020204" pitchFamily="34" charset="0"/>
              <a:buChar char="•"/>
            </a:pPr>
            <a:r>
              <a:rPr lang="en-US" sz="3600" dirty="0">
                <a:solidFill>
                  <a:schemeClr val="bg1"/>
                </a:solidFill>
                <a:latin typeface="Tw Cen MT" panose="020B0602020104020603" pitchFamily="34" charset="77"/>
              </a:rPr>
              <a:t>Aim over time to eliminate all debt (other than long term project debt). </a:t>
            </a:r>
          </a:p>
          <a:p>
            <a:pPr marL="857250" indent="-857250">
              <a:buFont typeface="Arial" panose="020B0604020202020204" pitchFamily="34" charset="0"/>
              <a:buChar char="•"/>
            </a:pPr>
            <a:r>
              <a:rPr lang="en-US" sz="3600" dirty="0">
                <a:solidFill>
                  <a:schemeClr val="bg1"/>
                </a:solidFill>
                <a:latin typeface="Tw Cen MT" panose="020B0602020104020603" pitchFamily="34" charset="77"/>
              </a:rPr>
              <a:t>New debt or bonds if required should be at less than we pay to shareholders.</a:t>
            </a:r>
          </a:p>
          <a:p>
            <a:pPr marL="857250" indent="-857250">
              <a:buFont typeface="Arial" panose="020B0604020202020204" pitchFamily="34" charset="0"/>
              <a:buChar char="•"/>
            </a:pPr>
            <a:r>
              <a:rPr lang="en-US" sz="3600" dirty="0">
                <a:solidFill>
                  <a:schemeClr val="bg1"/>
                </a:solidFill>
                <a:latin typeface="Tw Cen MT" panose="020B0602020104020603" pitchFamily="34" charset="77"/>
              </a:rPr>
              <a:t>The debt-to-equity ratio should not be more than 50:50.</a:t>
            </a:r>
          </a:p>
          <a:p>
            <a:endParaRPr lang="en-US" sz="3300" dirty="0">
              <a:solidFill>
                <a:schemeClr val="bg1"/>
              </a:solidFill>
              <a:latin typeface="Tw Cen MT" panose="020B0602020104020603" pitchFamily="34" charset="0"/>
            </a:endParaRPr>
          </a:p>
        </p:txBody>
      </p:sp>
      <p:pic>
        <p:nvPicPr>
          <p:cNvPr id="9" name="Content Placeholder 7">
            <a:extLst>
              <a:ext uri="{FF2B5EF4-FFF2-40B4-BE49-F238E27FC236}">
                <a16:creationId xmlns:a16="http://schemas.microsoft.com/office/drawing/2014/main" id="{3D86D05F-8C22-8744-88A5-771F6BEA8F4D}"/>
              </a:ext>
            </a:extLst>
          </p:cNvPr>
          <p:cNvPicPr>
            <a:picLocks noChangeAspect="1"/>
          </p:cNvPicPr>
          <p:nvPr/>
        </p:nvPicPr>
        <p:blipFill>
          <a:blip r:embed="rId3"/>
          <a:stretch>
            <a:fillRect/>
          </a:stretch>
        </p:blipFill>
        <p:spPr>
          <a:xfrm>
            <a:off x="228600" y="292460"/>
            <a:ext cx="1107356" cy="1107356"/>
          </a:xfrm>
          <a:prstGeom prst="rect">
            <a:avLst/>
          </a:prstGeom>
        </p:spPr>
      </p:pic>
      <p:sp>
        <p:nvSpPr>
          <p:cNvPr id="10" name="Title 1">
            <a:extLst>
              <a:ext uri="{FF2B5EF4-FFF2-40B4-BE49-F238E27FC236}">
                <a16:creationId xmlns:a16="http://schemas.microsoft.com/office/drawing/2014/main" id="{8E5898B2-D4B9-8B40-B644-CFAAFF311A0C}"/>
              </a:ext>
            </a:extLst>
          </p:cNvPr>
          <p:cNvSpPr>
            <a:spLocks noGrp="1"/>
          </p:cNvSpPr>
          <p:nvPr>
            <p:ph type="title"/>
          </p:nvPr>
        </p:nvSpPr>
        <p:spPr>
          <a:xfrm>
            <a:off x="609600" y="274638"/>
            <a:ext cx="10972800" cy="1143000"/>
          </a:xfrm>
        </p:spPr>
        <p:txBody>
          <a:bodyPr/>
          <a:lstStyle/>
          <a:p>
            <a:pPr algn="ctr"/>
            <a:r>
              <a:rPr lang="en-US" sz="5400" b="1" dirty="0">
                <a:solidFill>
                  <a:schemeClr val="bg1"/>
                </a:solidFill>
                <a:latin typeface="Tw Cen MT" panose="020B0602020104020603" pitchFamily="34" charset="0"/>
              </a:rPr>
              <a:t>OUR FUNDING POLICY</a:t>
            </a:r>
          </a:p>
        </p:txBody>
      </p:sp>
    </p:spTree>
    <p:extLst>
      <p:ext uri="{BB962C8B-B14F-4D97-AF65-F5344CB8AC3E}">
        <p14:creationId xmlns:p14="http://schemas.microsoft.com/office/powerpoint/2010/main" val="32195795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BB7D5EA-AD36-9D6D-A050-86299FB13D6C}"/>
              </a:ext>
            </a:extLst>
          </p:cNvPr>
          <p:cNvSpPr txBox="1">
            <a:spLocks/>
          </p:cNvSpPr>
          <p:nvPr/>
        </p:nvSpPr>
        <p:spPr>
          <a:xfrm>
            <a:off x="6707683" y="1713972"/>
            <a:ext cx="5275201" cy="4144018"/>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r>
              <a:rPr lang="en-GB" sz="2400" dirty="0">
                <a:solidFill>
                  <a:srgbClr val="00748D"/>
                </a:solidFill>
                <a:latin typeface="Calibri"/>
                <a:ea typeface="Calibri"/>
                <a:cs typeface="Calibri"/>
              </a:rPr>
              <a:t>Operating surplus was £1,038k    [2022: £756k].</a:t>
            </a:r>
          </a:p>
          <a:p>
            <a:pPr marL="285750" indent="-285750"/>
            <a:r>
              <a:rPr lang="en-GB" sz="2400" dirty="0">
                <a:solidFill>
                  <a:srgbClr val="00748D"/>
                </a:solidFill>
                <a:latin typeface="Calibri"/>
                <a:ea typeface="Calibri"/>
                <a:cs typeface="Calibri"/>
              </a:rPr>
              <a:t>Surpluses used to pay interest to debt providers and investors, and to fund community benefit.</a:t>
            </a:r>
          </a:p>
          <a:p>
            <a:pPr marL="285750" indent="-285750"/>
            <a:r>
              <a:rPr lang="en-GB" sz="2400" dirty="0">
                <a:solidFill>
                  <a:srgbClr val="00748D"/>
                </a:solidFill>
                <a:latin typeface="Calibri"/>
                <a:ea typeface="Calibri"/>
                <a:cs typeface="Calibri"/>
              </a:rPr>
              <a:t>We record accounting losses due to depreciation on our installations, and we return capital to members during the lifetime of the invested assets.</a:t>
            </a:r>
            <a:endParaRPr lang="en-US" sz="2400" dirty="0">
              <a:solidFill>
                <a:srgbClr val="00748D"/>
              </a:solidFill>
              <a:latin typeface="Calibri"/>
              <a:ea typeface="Calibri"/>
              <a:cs typeface="Calibri"/>
            </a:endParaRPr>
          </a:p>
        </p:txBody>
      </p:sp>
      <p:pic>
        <p:nvPicPr>
          <p:cNvPr id="3" name="Picture 2">
            <a:extLst>
              <a:ext uri="{FF2B5EF4-FFF2-40B4-BE49-F238E27FC236}">
                <a16:creationId xmlns:a16="http://schemas.microsoft.com/office/drawing/2014/main" id="{6731A3E9-F1B9-31E5-1BE2-A244B311AF84}"/>
              </a:ext>
            </a:extLst>
          </p:cNvPr>
          <p:cNvPicPr>
            <a:picLocks noChangeAspect="1"/>
          </p:cNvPicPr>
          <p:nvPr/>
        </p:nvPicPr>
        <p:blipFill>
          <a:blip r:embed="rId3"/>
          <a:stretch>
            <a:fillRect/>
          </a:stretch>
        </p:blipFill>
        <p:spPr>
          <a:xfrm>
            <a:off x="914934" y="1716243"/>
            <a:ext cx="5788687" cy="4340039"/>
          </a:xfrm>
          <a:prstGeom prst="rect">
            <a:avLst/>
          </a:prstGeom>
        </p:spPr>
      </p:pic>
      <p:grpSp>
        <p:nvGrpSpPr>
          <p:cNvPr id="4" name="Group 3">
            <a:extLst>
              <a:ext uri="{FF2B5EF4-FFF2-40B4-BE49-F238E27FC236}">
                <a16:creationId xmlns:a16="http://schemas.microsoft.com/office/drawing/2014/main" id="{17D11ADA-AE40-EBD0-9075-AFE2771DBCCE}"/>
              </a:ext>
            </a:extLst>
          </p:cNvPr>
          <p:cNvGrpSpPr/>
          <p:nvPr/>
        </p:nvGrpSpPr>
        <p:grpSpPr>
          <a:xfrm>
            <a:off x="-74726" y="0"/>
            <a:ext cx="12448943" cy="1428750"/>
            <a:chOff x="-57150" y="0"/>
            <a:chExt cx="9324975" cy="1428750"/>
          </a:xfrm>
        </p:grpSpPr>
        <p:sp>
          <p:nvSpPr>
            <p:cNvPr id="5" name="Rectangle 4">
              <a:extLst>
                <a:ext uri="{FF2B5EF4-FFF2-40B4-BE49-F238E27FC236}">
                  <a16:creationId xmlns:a16="http://schemas.microsoft.com/office/drawing/2014/main" id="{F2B6E5DB-C510-2155-7E52-305B1C45A273}"/>
                </a:ext>
              </a:extLst>
            </p:cNvPr>
            <p:cNvSpPr/>
            <p:nvPr/>
          </p:nvSpPr>
          <p:spPr>
            <a:xfrm>
              <a:off x="0" y="0"/>
              <a:ext cx="9143994" cy="1428750"/>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sp>
          <p:nvSpPr>
            <p:cNvPr id="6" name="Freeform: Shape 8">
              <a:extLst>
                <a:ext uri="{FF2B5EF4-FFF2-40B4-BE49-F238E27FC236}">
                  <a16:creationId xmlns:a16="http://schemas.microsoft.com/office/drawing/2014/main" id="{2E7ACACB-F415-A363-A164-6CAC8A41B30E}"/>
                </a:ext>
              </a:extLst>
            </p:cNvPr>
            <p:cNvSpPr/>
            <p:nvPr/>
          </p:nvSpPr>
          <p:spPr>
            <a:xfrm rot="10800000">
              <a:off x="-57150" y="988957"/>
              <a:ext cx="9324975" cy="382570"/>
            </a:xfrm>
            <a:custGeom>
              <a:avLst/>
              <a:gdLst>
                <a:gd name="connsiteX0" fmla="*/ 0 w 9324975"/>
                <a:gd name="connsiteY0" fmla="*/ 133350 h 457219"/>
                <a:gd name="connsiteX1" fmla="*/ 3933825 w 9324975"/>
                <a:gd name="connsiteY1" fmla="*/ 19050 h 457219"/>
                <a:gd name="connsiteX2" fmla="*/ 6943725 w 9324975"/>
                <a:gd name="connsiteY2" fmla="*/ 457200 h 457219"/>
                <a:gd name="connsiteX3" fmla="*/ 9210675 w 9324975"/>
                <a:gd name="connsiteY3" fmla="*/ 0 h 457219"/>
                <a:gd name="connsiteX4" fmla="*/ 9210675 w 9324975"/>
                <a:gd name="connsiteY4" fmla="*/ 0 h 457219"/>
                <a:gd name="connsiteX5" fmla="*/ 9324975 w 9324975"/>
                <a:gd name="connsiteY5" fmla="*/ 19050 h 4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4975" h="457219">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a:solidFill>
                <a:srgbClr val="CDEA7E"/>
              </a:solidFill>
              <a:prstDash val="dash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solidFill>
                  <a:prstClr val="white"/>
                </a:solidFill>
                <a:latin typeface="Calibri"/>
              </a:endParaRPr>
            </a:p>
          </p:txBody>
        </p:sp>
      </p:grpSp>
      <p:sp>
        <p:nvSpPr>
          <p:cNvPr id="7" name="Title 1">
            <a:extLst>
              <a:ext uri="{FF2B5EF4-FFF2-40B4-BE49-F238E27FC236}">
                <a16:creationId xmlns:a16="http://schemas.microsoft.com/office/drawing/2014/main" id="{7CF7CD62-7257-2B9F-C261-2A1DA9FECEBB}"/>
              </a:ext>
            </a:extLst>
          </p:cNvPr>
          <p:cNvSpPr txBox="1">
            <a:spLocks/>
          </p:cNvSpPr>
          <p:nvPr/>
        </p:nvSpPr>
        <p:spPr>
          <a:xfrm>
            <a:off x="1928064" y="91399"/>
            <a:ext cx="8354342" cy="11430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a:lstStyle>
          <a:p>
            <a:pPr algn="ctr"/>
            <a:r>
              <a:rPr lang="en-US" sz="4000" b="1" dirty="0">
                <a:solidFill>
                  <a:schemeClr val="bg1"/>
                </a:solidFill>
                <a:latin typeface="Tw Cen MT"/>
              </a:rPr>
              <a:t>Building our scale - Operating Surplus</a:t>
            </a:r>
            <a:endParaRPr lang="en-US" dirty="0">
              <a:solidFill>
                <a:schemeClr val="bg1"/>
              </a:solidFill>
            </a:endParaRPr>
          </a:p>
        </p:txBody>
      </p:sp>
      <p:pic>
        <p:nvPicPr>
          <p:cNvPr id="8" name="Content Placeholder 7" descr="A white circle with white text&#10;&#10;Description automatically generated">
            <a:extLst>
              <a:ext uri="{FF2B5EF4-FFF2-40B4-BE49-F238E27FC236}">
                <a16:creationId xmlns:a16="http://schemas.microsoft.com/office/drawing/2014/main" id="{CF830878-4D53-AEA0-39F0-0B9D6C52857C}"/>
              </a:ext>
            </a:extLst>
          </p:cNvPr>
          <p:cNvPicPr>
            <a:picLocks noChangeAspect="1"/>
          </p:cNvPicPr>
          <p:nvPr/>
        </p:nvPicPr>
        <p:blipFill>
          <a:blip r:embed="rId4"/>
          <a:stretch>
            <a:fillRect/>
          </a:stretch>
        </p:blipFill>
        <p:spPr>
          <a:xfrm>
            <a:off x="152400" y="181049"/>
            <a:ext cx="1066651" cy="1066651"/>
          </a:xfrm>
          <a:prstGeom prst="rect">
            <a:avLst/>
          </a:prstGeom>
        </p:spPr>
      </p:pic>
    </p:spTree>
    <p:extLst>
      <p:ext uri="{BB962C8B-B14F-4D97-AF65-F5344CB8AC3E}">
        <p14:creationId xmlns:p14="http://schemas.microsoft.com/office/powerpoint/2010/main" val="2734117614"/>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F8159F2-A882-44E2-82EA-6728EE50B892}"/>
              </a:ext>
            </a:extLst>
          </p:cNvPr>
          <p:cNvSpPr/>
          <p:nvPr/>
        </p:nvSpPr>
        <p:spPr>
          <a:xfrm>
            <a:off x="0" y="0"/>
            <a:ext cx="12192000" cy="6941976"/>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itle 1">
            <a:extLst>
              <a:ext uri="{FF2B5EF4-FFF2-40B4-BE49-F238E27FC236}">
                <a16:creationId xmlns:a16="http://schemas.microsoft.com/office/drawing/2014/main" id="{8E5898B2-D4B9-8B40-B644-CFAAFF311A0C}"/>
              </a:ext>
            </a:extLst>
          </p:cNvPr>
          <p:cNvSpPr>
            <a:spLocks noGrp="1"/>
          </p:cNvSpPr>
          <p:nvPr>
            <p:ph type="title"/>
          </p:nvPr>
        </p:nvSpPr>
        <p:spPr>
          <a:xfrm>
            <a:off x="609600" y="3567127"/>
            <a:ext cx="10972800" cy="1143000"/>
          </a:xfrm>
        </p:spPr>
        <p:txBody>
          <a:bodyPr/>
          <a:lstStyle/>
          <a:p>
            <a:pPr algn="ctr"/>
            <a:r>
              <a:rPr lang="en-US" sz="8800" b="1" dirty="0">
                <a:solidFill>
                  <a:schemeClr val="bg1"/>
                </a:solidFill>
                <a:latin typeface="Tw Cen MT" panose="020B0602020104020603" pitchFamily="34" charset="0"/>
              </a:rPr>
              <a:t>QUESTIONS ON THE ACCOUNTS?</a:t>
            </a:r>
          </a:p>
        </p:txBody>
      </p:sp>
      <p:pic>
        <p:nvPicPr>
          <p:cNvPr id="3" name="Content Placeholder 7" descr="A white circle with white text&#10;&#10;Description automatically generated">
            <a:extLst>
              <a:ext uri="{FF2B5EF4-FFF2-40B4-BE49-F238E27FC236}">
                <a16:creationId xmlns:a16="http://schemas.microsoft.com/office/drawing/2014/main" id="{DA42214E-E76E-2713-38CD-B3E655DAF42C}"/>
              </a:ext>
            </a:extLst>
          </p:cNvPr>
          <p:cNvPicPr>
            <a:picLocks noChangeAspect="1"/>
          </p:cNvPicPr>
          <p:nvPr/>
        </p:nvPicPr>
        <p:blipFill>
          <a:blip r:embed="rId2"/>
          <a:stretch>
            <a:fillRect/>
          </a:stretch>
        </p:blipFill>
        <p:spPr>
          <a:xfrm>
            <a:off x="228601" y="268478"/>
            <a:ext cx="1066800" cy="1066800"/>
          </a:xfrm>
          <a:prstGeom prst="rect">
            <a:avLst/>
          </a:prstGeom>
        </p:spPr>
      </p:pic>
    </p:spTree>
    <p:extLst>
      <p:ext uri="{BB962C8B-B14F-4D97-AF65-F5344CB8AC3E}">
        <p14:creationId xmlns:p14="http://schemas.microsoft.com/office/powerpoint/2010/main" val="23364285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4381C4-1E9A-6D49-867A-423996724C9B}"/>
              </a:ext>
            </a:extLst>
          </p:cNvPr>
          <p:cNvSpPr txBox="1"/>
          <p:nvPr/>
        </p:nvSpPr>
        <p:spPr>
          <a:xfrm>
            <a:off x="1837471" y="1719897"/>
            <a:ext cx="7023853" cy="286232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Tw Cen MT" panose="020B0602020104020603" pitchFamily="34" charset="0"/>
                <a:ea typeface="+mn-ea"/>
                <a:cs typeface="+mn-cs"/>
              </a:rPr>
              <a:t>CREATING ENERGY WE CAN ALL FEEL GOOD ABOUT</a:t>
            </a:r>
          </a:p>
        </p:txBody>
      </p:sp>
      <p:grpSp>
        <p:nvGrpSpPr>
          <p:cNvPr id="26" name="Group 25">
            <a:extLst>
              <a:ext uri="{FF2B5EF4-FFF2-40B4-BE49-F238E27FC236}">
                <a16:creationId xmlns:a16="http://schemas.microsoft.com/office/drawing/2014/main" id="{0F48E7D7-8C39-4ECF-B3A6-F2D027D9BD34}"/>
              </a:ext>
            </a:extLst>
          </p:cNvPr>
          <p:cNvGrpSpPr/>
          <p:nvPr/>
        </p:nvGrpSpPr>
        <p:grpSpPr>
          <a:xfrm>
            <a:off x="0" y="-217714"/>
            <a:ext cx="12268200" cy="7075714"/>
            <a:chOff x="1354294" y="1437649"/>
            <a:chExt cx="10111894" cy="5617210"/>
          </a:xfrm>
        </p:grpSpPr>
        <p:pic>
          <p:nvPicPr>
            <p:cNvPr id="4" name="Picture 3">
              <a:extLst>
                <a:ext uri="{FF2B5EF4-FFF2-40B4-BE49-F238E27FC236}">
                  <a16:creationId xmlns:a16="http://schemas.microsoft.com/office/drawing/2014/main" id="{E1C860EA-C2A7-44D6-BD07-699021360232}"/>
                </a:ext>
              </a:extLst>
            </p:cNvPr>
            <p:cNvPicPr>
              <a:picLocks noChangeAspect="1"/>
            </p:cNvPicPr>
            <p:nvPr/>
          </p:nvPicPr>
          <p:blipFill rotWithShape="1">
            <a:blip r:embed="rId2"/>
            <a:srcRect l="49645" t="18033" r="7507"/>
            <a:stretch/>
          </p:blipFill>
          <p:spPr>
            <a:xfrm>
              <a:off x="5418561" y="1437649"/>
              <a:ext cx="6047627" cy="5617210"/>
            </a:xfrm>
            <a:prstGeom prst="rect">
              <a:avLst/>
            </a:prstGeom>
          </p:spPr>
        </p:pic>
        <p:pic>
          <p:nvPicPr>
            <p:cNvPr id="9" name="Picture 8">
              <a:extLst>
                <a:ext uri="{FF2B5EF4-FFF2-40B4-BE49-F238E27FC236}">
                  <a16:creationId xmlns:a16="http://schemas.microsoft.com/office/drawing/2014/main" id="{429C0D6C-A260-4304-9967-F959CA62B47A}"/>
                </a:ext>
              </a:extLst>
            </p:cNvPr>
            <p:cNvPicPr>
              <a:picLocks noChangeAspect="1"/>
            </p:cNvPicPr>
            <p:nvPr/>
          </p:nvPicPr>
          <p:blipFill rotWithShape="1">
            <a:blip r:embed="rId2"/>
            <a:srcRect l="14605" t="18093" r="55533"/>
            <a:stretch/>
          </p:blipFill>
          <p:spPr>
            <a:xfrm>
              <a:off x="1354294" y="1437649"/>
              <a:ext cx="4217871" cy="5617210"/>
            </a:xfrm>
            <a:prstGeom prst="rect">
              <a:avLst/>
            </a:prstGeom>
          </p:spPr>
        </p:pic>
      </p:grpSp>
      <p:sp>
        <p:nvSpPr>
          <p:cNvPr id="10" name="TextBox 9">
            <a:extLst>
              <a:ext uri="{FF2B5EF4-FFF2-40B4-BE49-F238E27FC236}">
                <a16:creationId xmlns:a16="http://schemas.microsoft.com/office/drawing/2014/main" id="{516F64B8-B30E-4A27-83CC-2EB4DC30A97A}"/>
              </a:ext>
            </a:extLst>
          </p:cNvPr>
          <p:cNvSpPr txBox="1"/>
          <p:nvPr/>
        </p:nvSpPr>
        <p:spPr>
          <a:xfrm>
            <a:off x="3329472" y="1187546"/>
            <a:ext cx="4881316" cy="2308324"/>
          </a:xfrm>
          <a:prstGeom prst="rect">
            <a:avLst/>
          </a:prstGeom>
          <a:noFill/>
        </p:spPr>
        <p:txBody>
          <a:bodyPr wrap="square" lIns="91440" tIns="45720" rIns="91440" bIns="45720" rtlCol="0" anchor="t">
            <a:spAutoFit/>
          </a:bodyPr>
          <a:lstStyle/>
          <a:p>
            <a:pPr algn="ctr" defTabSz="457200">
              <a:defRPr/>
            </a:pPr>
            <a:r>
              <a:rPr lang="en-US" sz="7200" b="1" dirty="0">
                <a:solidFill>
                  <a:prstClr val="white"/>
                </a:solidFill>
                <a:latin typeface="TW Cen MT"/>
                <a:ea typeface="+mn-lt"/>
                <a:cs typeface="Calibri"/>
              </a:rPr>
              <a:t>Looking Forward</a:t>
            </a:r>
            <a:endParaRPr lang="en-US" sz="7200" dirty="0">
              <a:solidFill>
                <a:prstClr val="white"/>
              </a:solidFill>
              <a:cs typeface="Calibri"/>
            </a:endParaRPr>
          </a:p>
        </p:txBody>
      </p:sp>
      <p:pic>
        <p:nvPicPr>
          <p:cNvPr id="20" name="Picture 19" descr="A close up of a logo&#10;&#10;Description automatically generated">
            <a:extLst>
              <a:ext uri="{FF2B5EF4-FFF2-40B4-BE49-F238E27FC236}">
                <a16:creationId xmlns:a16="http://schemas.microsoft.com/office/drawing/2014/main" id="{5BE0A954-0F75-4061-BB87-84047D359A5F}"/>
              </a:ext>
            </a:extLst>
          </p:cNvPr>
          <p:cNvPicPr>
            <a:picLocks noChangeAspect="1"/>
          </p:cNvPicPr>
          <p:nvPr/>
        </p:nvPicPr>
        <p:blipFill>
          <a:blip r:embed="rId3"/>
          <a:stretch>
            <a:fillRect/>
          </a:stretch>
        </p:blipFill>
        <p:spPr>
          <a:xfrm>
            <a:off x="2431917" y="-123796"/>
            <a:ext cx="755169" cy="755169"/>
          </a:xfrm>
          <a:prstGeom prst="rect">
            <a:avLst/>
          </a:prstGeom>
        </p:spPr>
      </p:pic>
      <p:sp>
        <p:nvSpPr>
          <p:cNvPr id="24" name="TextBox 23">
            <a:extLst>
              <a:ext uri="{FF2B5EF4-FFF2-40B4-BE49-F238E27FC236}">
                <a16:creationId xmlns:a16="http://schemas.microsoft.com/office/drawing/2014/main" id="{014891D0-F735-4773-9B8A-D134198310DD}"/>
              </a:ext>
            </a:extLst>
          </p:cNvPr>
          <p:cNvSpPr txBox="1"/>
          <p:nvPr/>
        </p:nvSpPr>
        <p:spPr>
          <a:xfrm>
            <a:off x="2968930" y="-44731"/>
            <a:ext cx="6337551" cy="43858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50" b="1" i="0" u="none" strike="noStrike" kern="1200" cap="none" spc="-150" normalizeH="0" baseline="0" noProof="0" dirty="0">
                <a:ln>
                  <a:noFill/>
                </a:ln>
                <a:solidFill>
                  <a:prstClr val="white"/>
                </a:solidFill>
                <a:effectLst/>
                <a:uLnTx/>
                <a:uFillTx/>
                <a:latin typeface="Tw Cen MT" panose="020B0602020104020603" pitchFamily="34" charset="0"/>
                <a:ea typeface="+mn-ea"/>
                <a:cs typeface="+mn-cs"/>
              </a:rPr>
              <a:t>CREATING ENERGY WE CAN ALL FEEL GOOD ABOUT</a:t>
            </a:r>
          </a:p>
        </p:txBody>
      </p:sp>
      <p:sp>
        <p:nvSpPr>
          <p:cNvPr id="25" name="TextBox 24">
            <a:extLst>
              <a:ext uri="{FF2B5EF4-FFF2-40B4-BE49-F238E27FC236}">
                <a16:creationId xmlns:a16="http://schemas.microsoft.com/office/drawing/2014/main" id="{E44ED2F2-01FB-4C0E-9D38-0844BEBA72C6}"/>
              </a:ext>
            </a:extLst>
          </p:cNvPr>
          <p:cNvSpPr txBox="1"/>
          <p:nvPr/>
        </p:nvSpPr>
        <p:spPr>
          <a:xfrm>
            <a:off x="2384675" y="289963"/>
            <a:ext cx="4132219" cy="34624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38" normalizeH="0" baseline="0" noProof="0" dirty="0">
                <a:ln>
                  <a:noFill/>
                </a:ln>
                <a:solidFill>
                  <a:prstClr val="white"/>
                </a:solidFill>
                <a:effectLst/>
                <a:uLnTx/>
                <a:uFillTx/>
                <a:latin typeface="Abadi" panose="020B0604020104020204" pitchFamily="34" charset="0"/>
                <a:ea typeface="+mn-ea"/>
                <a:cs typeface="+mn-cs"/>
              </a:rPr>
              <a:t>www.lowcarbonhub.org</a:t>
            </a:r>
          </a:p>
        </p:txBody>
      </p:sp>
      <p:sp>
        <p:nvSpPr>
          <p:cNvPr id="11" name="TextBox 10">
            <a:extLst>
              <a:ext uri="{FF2B5EF4-FFF2-40B4-BE49-F238E27FC236}">
                <a16:creationId xmlns:a16="http://schemas.microsoft.com/office/drawing/2014/main" id="{68EFF672-4A66-A545-92D6-0D3140932A6D}"/>
              </a:ext>
            </a:extLst>
          </p:cNvPr>
          <p:cNvSpPr txBox="1"/>
          <p:nvPr/>
        </p:nvSpPr>
        <p:spPr>
          <a:xfrm>
            <a:off x="3646291" y="3638112"/>
            <a:ext cx="4246102" cy="1200329"/>
          </a:xfrm>
          <a:prstGeom prst="rect">
            <a:avLst/>
          </a:prstGeom>
          <a:noFill/>
        </p:spPr>
        <p:txBody>
          <a:bodyPr wrap="square" lIns="91440" tIns="45720" rIns="91440" bIns="45720" rtlCol="0" anchor="t">
            <a:spAutoFit/>
          </a:bodyPr>
          <a:lstStyle/>
          <a:p>
            <a:pPr algn="ctr" defTabSz="457200">
              <a:defRPr/>
            </a:pPr>
            <a:r>
              <a:rPr kumimoji="0" lang="en-US" sz="2400" b="0" i="0" u="none" strike="noStrike" kern="1200" cap="none" spc="0" normalizeH="0" baseline="0" noProof="0" dirty="0">
                <a:ln>
                  <a:noFill/>
                </a:ln>
                <a:solidFill>
                  <a:prstClr val="white"/>
                </a:solidFill>
                <a:effectLst/>
                <a:uLnTx/>
                <a:uFillTx/>
                <a:latin typeface="TW Cen MT"/>
                <a:ea typeface="+mn-lt"/>
                <a:cs typeface="Calibri"/>
              </a:rPr>
              <a:t>Dr Barbara Hammond MBE, CEO</a:t>
            </a:r>
            <a:r>
              <a:rPr lang="en-US" sz="2400" dirty="0">
                <a:solidFill>
                  <a:prstClr val="white"/>
                </a:solidFill>
                <a:latin typeface="TW Cen MT"/>
                <a:ea typeface="+mn-lt"/>
                <a:cs typeface="Calibri"/>
              </a:rPr>
              <a:t> &amp;</a:t>
            </a:r>
          </a:p>
          <a:p>
            <a:pPr algn="ctr" defTabSz="457200">
              <a:defRPr/>
            </a:pPr>
            <a:r>
              <a:rPr lang="en-US" sz="2400" dirty="0">
                <a:solidFill>
                  <a:prstClr val="white"/>
                </a:solidFill>
                <a:ea typeface="+mn-lt"/>
                <a:cs typeface="+mn-lt"/>
              </a:rPr>
              <a:t>Steve Drummond, Chair</a:t>
            </a:r>
            <a:endParaRPr lang="en-US" dirty="0"/>
          </a:p>
        </p:txBody>
      </p:sp>
    </p:spTree>
    <p:extLst>
      <p:ext uri="{BB962C8B-B14F-4D97-AF65-F5344CB8AC3E}">
        <p14:creationId xmlns:p14="http://schemas.microsoft.com/office/powerpoint/2010/main" val="1539940193"/>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F8159F2-A882-44E2-82EA-6728EE50B892}"/>
              </a:ext>
            </a:extLst>
          </p:cNvPr>
          <p:cNvSpPr/>
          <p:nvPr/>
        </p:nvSpPr>
        <p:spPr>
          <a:xfrm>
            <a:off x="0" y="0"/>
            <a:ext cx="12192000" cy="6941976"/>
          </a:xfrm>
          <a:prstGeom prst="rect">
            <a:avLst/>
          </a:prstGeom>
          <a:solidFill>
            <a:srgbClr val="35BF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itle 1">
            <a:extLst>
              <a:ext uri="{FF2B5EF4-FFF2-40B4-BE49-F238E27FC236}">
                <a16:creationId xmlns:a16="http://schemas.microsoft.com/office/drawing/2014/main" id="{8E5898B2-D4B9-8B40-B644-CFAAFF311A0C}"/>
              </a:ext>
            </a:extLst>
          </p:cNvPr>
          <p:cNvSpPr>
            <a:spLocks noGrp="1"/>
          </p:cNvSpPr>
          <p:nvPr>
            <p:ph type="title"/>
          </p:nvPr>
        </p:nvSpPr>
        <p:spPr>
          <a:xfrm>
            <a:off x="609600" y="2857500"/>
            <a:ext cx="10972800" cy="1143000"/>
          </a:xfrm>
        </p:spPr>
        <p:txBody>
          <a:bodyPr/>
          <a:lstStyle/>
          <a:p>
            <a:pPr algn="ctr"/>
            <a:r>
              <a:rPr lang="en-US" sz="8800" b="1" dirty="0">
                <a:solidFill>
                  <a:schemeClr val="bg1"/>
                </a:solidFill>
                <a:latin typeface="Tw Cen MT" panose="020B0602020104020603" pitchFamily="34" charset="0"/>
              </a:rPr>
              <a:t>QUESTIONS?</a:t>
            </a:r>
          </a:p>
        </p:txBody>
      </p:sp>
      <p:pic>
        <p:nvPicPr>
          <p:cNvPr id="3" name="Content Placeholder 7" descr="A white circle with white text&#10;&#10;Description automatically generated">
            <a:extLst>
              <a:ext uri="{FF2B5EF4-FFF2-40B4-BE49-F238E27FC236}">
                <a16:creationId xmlns:a16="http://schemas.microsoft.com/office/drawing/2014/main" id="{DA42214E-E76E-2713-38CD-B3E655DAF42C}"/>
              </a:ext>
            </a:extLst>
          </p:cNvPr>
          <p:cNvPicPr>
            <a:picLocks noChangeAspect="1"/>
          </p:cNvPicPr>
          <p:nvPr/>
        </p:nvPicPr>
        <p:blipFill>
          <a:blip r:embed="rId2"/>
          <a:stretch>
            <a:fillRect/>
          </a:stretch>
        </p:blipFill>
        <p:spPr>
          <a:xfrm>
            <a:off x="228601" y="268478"/>
            <a:ext cx="1066800" cy="1066800"/>
          </a:xfrm>
          <a:prstGeom prst="rect">
            <a:avLst/>
          </a:prstGeom>
        </p:spPr>
      </p:pic>
    </p:spTree>
    <p:extLst>
      <p:ext uri="{BB962C8B-B14F-4D97-AF65-F5344CB8AC3E}">
        <p14:creationId xmlns:p14="http://schemas.microsoft.com/office/powerpoint/2010/main" val="26094154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4381C4-1E9A-6D49-867A-423996724C9B}"/>
              </a:ext>
            </a:extLst>
          </p:cNvPr>
          <p:cNvSpPr txBox="1"/>
          <p:nvPr/>
        </p:nvSpPr>
        <p:spPr>
          <a:xfrm>
            <a:off x="1837471" y="1719897"/>
            <a:ext cx="7023853" cy="286232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Tw Cen MT" panose="020B0602020104020603" pitchFamily="34" charset="0"/>
                <a:ea typeface="+mn-ea"/>
                <a:cs typeface="+mn-cs"/>
              </a:rPr>
              <a:t>CREATING ENERGY WE CAN ALL FEEL GOOD ABOUT</a:t>
            </a:r>
          </a:p>
        </p:txBody>
      </p:sp>
      <p:grpSp>
        <p:nvGrpSpPr>
          <p:cNvPr id="26" name="Group 25">
            <a:extLst>
              <a:ext uri="{FF2B5EF4-FFF2-40B4-BE49-F238E27FC236}">
                <a16:creationId xmlns:a16="http://schemas.microsoft.com/office/drawing/2014/main" id="{0F48E7D7-8C39-4ECF-B3A6-F2D027D9BD34}"/>
              </a:ext>
            </a:extLst>
          </p:cNvPr>
          <p:cNvGrpSpPr/>
          <p:nvPr/>
        </p:nvGrpSpPr>
        <p:grpSpPr>
          <a:xfrm>
            <a:off x="0" y="-217714"/>
            <a:ext cx="12268200" cy="7075714"/>
            <a:chOff x="1354294" y="1437649"/>
            <a:chExt cx="10111894" cy="5617210"/>
          </a:xfrm>
        </p:grpSpPr>
        <p:pic>
          <p:nvPicPr>
            <p:cNvPr id="4" name="Picture 3">
              <a:extLst>
                <a:ext uri="{FF2B5EF4-FFF2-40B4-BE49-F238E27FC236}">
                  <a16:creationId xmlns:a16="http://schemas.microsoft.com/office/drawing/2014/main" id="{E1C860EA-C2A7-44D6-BD07-699021360232}"/>
                </a:ext>
              </a:extLst>
            </p:cNvPr>
            <p:cNvPicPr>
              <a:picLocks noChangeAspect="1"/>
            </p:cNvPicPr>
            <p:nvPr/>
          </p:nvPicPr>
          <p:blipFill rotWithShape="1">
            <a:blip r:embed="rId3"/>
            <a:srcRect l="49645" t="18033" r="7507"/>
            <a:stretch/>
          </p:blipFill>
          <p:spPr>
            <a:xfrm>
              <a:off x="5418561" y="1437649"/>
              <a:ext cx="6047627" cy="5617210"/>
            </a:xfrm>
            <a:prstGeom prst="rect">
              <a:avLst/>
            </a:prstGeom>
          </p:spPr>
        </p:pic>
        <p:pic>
          <p:nvPicPr>
            <p:cNvPr id="9" name="Picture 8">
              <a:extLst>
                <a:ext uri="{FF2B5EF4-FFF2-40B4-BE49-F238E27FC236}">
                  <a16:creationId xmlns:a16="http://schemas.microsoft.com/office/drawing/2014/main" id="{429C0D6C-A260-4304-9967-F959CA62B47A}"/>
                </a:ext>
              </a:extLst>
            </p:cNvPr>
            <p:cNvPicPr>
              <a:picLocks noChangeAspect="1"/>
            </p:cNvPicPr>
            <p:nvPr/>
          </p:nvPicPr>
          <p:blipFill rotWithShape="1">
            <a:blip r:embed="rId3"/>
            <a:srcRect l="14605" t="18093" r="55533"/>
            <a:stretch/>
          </p:blipFill>
          <p:spPr>
            <a:xfrm>
              <a:off x="1354294" y="1437649"/>
              <a:ext cx="4217871" cy="5617210"/>
            </a:xfrm>
            <a:prstGeom prst="rect">
              <a:avLst/>
            </a:prstGeom>
          </p:spPr>
        </p:pic>
      </p:grpSp>
      <p:sp>
        <p:nvSpPr>
          <p:cNvPr id="10" name="TextBox 9">
            <a:extLst>
              <a:ext uri="{FF2B5EF4-FFF2-40B4-BE49-F238E27FC236}">
                <a16:creationId xmlns:a16="http://schemas.microsoft.com/office/drawing/2014/main" id="{516F64B8-B30E-4A27-83CC-2EB4DC30A97A}"/>
              </a:ext>
            </a:extLst>
          </p:cNvPr>
          <p:cNvSpPr txBox="1"/>
          <p:nvPr/>
        </p:nvSpPr>
        <p:spPr>
          <a:xfrm>
            <a:off x="2594831" y="2220034"/>
            <a:ext cx="6580814" cy="1754326"/>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5400" b="1" dirty="0">
                <a:solidFill>
                  <a:schemeClr val="bg1"/>
                </a:solidFill>
                <a:latin typeface="Tw Cen MT"/>
              </a:rPr>
              <a:t>Formal AGM resolutions</a:t>
            </a:r>
            <a:endParaRPr kumimoji="0" lang="en-US" sz="5400" b="1" i="0" u="none" strike="noStrike" kern="1200" cap="none" spc="0" normalizeH="0" baseline="0" noProof="0" dirty="0">
              <a:ln>
                <a:noFill/>
              </a:ln>
              <a:solidFill>
                <a:schemeClr val="bg1"/>
              </a:solidFill>
              <a:effectLst/>
              <a:uLnTx/>
              <a:uFillTx/>
              <a:latin typeface="Tw Cen MT" panose="020B0602020104020603" pitchFamily="34" charset="0"/>
              <a:ea typeface="+mn-ea"/>
              <a:cs typeface="+mn-cs"/>
            </a:endParaRPr>
          </a:p>
        </p:txBody>
      </p:sp>
      <p:pic>
        <p:nvPicPr>
          <p:cNvPr id="20" name="Picture 19" descr="A close up of a logo&#10;&#10;Description automatically generated">
            <a:extLst>
              <a:ext uri="{FF2B5EF4-FFF2-40B4-BE49-F238E27FC236}">
                <a16:creationId xmlns:a16="http://schemas.microsoft.com/office/drawing/2014/main" id="{5BE0A954-0F75-4061-BB87-84047D359A5F}"/>
              </a:ext>
            </a:extLst>
          </p:cNvPr>
          <p:cNvPicPr>
            <a:picLocks noChangeAspect="1"/>
          </p:cNvPicPr>
          <p:nvPr/>
        </p:nvPicPr>
        <p:blipFill>
          <a:blip r:embed="rId4"/>
          <a:stretch>
            <a:fillRect/>
          </a:stretch>
        </p:blipFill>
        <p:spPr>
          <a:xfrm>
            <a:off x="2431917" y="-123796"/>
            <a:ext cx="755169" cy="755169"/>
          </a:xfrm>
          <a:prstGeom prst="rect">
            <a:avLst/>
          </a:prstGeom>
        </p:spPr>
      </p:pic>
      <p:sp>
        <p:nvSpPr>
          <p:cNvPr id="24" name="TextBox 23">
            <a:extLst>
              <a:ext uri="{FF2B5EF4-FFF2-40B4-BE49-F238E27FC236}">
                <a16:creationId xmlns:a16="http://schemas.microsoft.com/office/drawing/2014/main" id="{014891D0-F735-4773-9B8A-D134198310DD}"/>
              </a:ext>
            </a:extLst>
          </p:cNvPr>
          <p:cNvSpPr txBox="1"/>
          <p:nvPr/>
        </p:nvSpPr>
        <p:spPr>
          <a:xfrm>
            <a:off x="2949138" y="-104108"/>
            <a:ext cx="6337551" cy="43858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50" b="1" i="0" u="none" strike="noStrike" kern="1200" cap="none" spc="-150" normalizeH="0" baseline="0" noProof="0" dirty="0">
                <a:ln>
                  <a:noFill/>
                </a:ln>
                <a:solidFill>
                  <a:prstClr val="white"/>
                </a:solidFill>
                <a:effectLst/>
                <a:uLnTx/>
                <a:uFillTx/>
                <a:latin typeface="Tw Cen MT" panose="020B0602020104020603" pitchFamily="34" charset="0"/>
                <a:ea typeface="+mn-ea"/>
                <a:cs typeface="+mn-cs"/>
              </a:rPr>
              <a:t>CREATING ENERGY WE CAN ALL FEEL GOOD ABOUT</a:t>
            </a:r>
          </a:p>
        </p:txBody>
      </p:sp>
      <p:sp>
        <p:nvSpPr>
          <p:cNvPr id="25" name="TextBox 24">
            <a:extLst>
              <a:ext uri="{FF2B5EF4-FFF2-40B4-BE49-F238E27FC236}">
                <a16:creationId xmlns:a16="http://schemas.microsoft.com/office/drawing/2014/main" id="{E44ED2F2-01FB-4C0E-9D38-0844BEBA72C6}"/>
              </a:ext>
            </a:extLst>
          </p:cNvPr>
          <p:cNvSpPr txBox="1"/>
          <p:nvPr/>
        </p:nvSpPr>
        <p:spPr>
          <a:xfrm>
            <a:off x="2404467" y="230586"/>
            <a:ext cx="4132219" cy="34624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38" normalizeH="0" baseline="0" noProof="0" dirty="0">
                <a:ln>
                  <a:noFill/>
                </a:ln>
                <a:solidFill>
                  <a:prstClr val="white"/>
                </a:solidFill>
                <a:effectLst/>
                <a:uLnTx/>
                <a:uFillTx/>
                <a:latin typeface="Abadi" panose="020B0604020104020204" pitchFamily="34" charset="0"/>
                <a:ea typeface="+mn-ea"/>
                <a:cs typeface="+mn-cs"/>
              </a:rPr>
              <a:t>www.lowcarbonhub.org</a:t>
            </a:r>
          </a:p>
        </p:txBody>
      </p:sp>
    </p:spTree>
    <p:extLst>
      <p:ext uri="{BB962C8B-B14F-4D97-AF65-F5344CB8AC3E}">
        <p14:creationId xmlns:p14="http://schemas.microsoft.com/office/powerpoint/2010/main" val="2201936564"/>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80790-815E-438D-D69D-2DED4965ABC1}"/>
              </a:ext>
            </a:extLst>
          </p:cNvPr>
          <p:cNvSpPr txBox="1">
            <a:spLocks/>
          </p:cNvSpPr>
          <p:nvPr/>
        </p:nvSpPr>
        <p:spPr>
          <a:xfrm>
            <a:off x="609600" y="274638"/>
            <a:ext cx="109728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a:solidFill>
                  <a:srgbClr val="25CE7B"/>
                </a:solidFill>
                <a:latin typeface="Tw Cen MT" panose="020B0602020104020603" pitchFamily="34" charset="0"/>
              </a:rPr>
              <a:t>Annual General Meeting </a:t>
            </a:r>
            <a:endParaRPr lang="en-US" b="1" dirty="0">
              <a:solidFill>
                <a:srgbClr val="25CE7B"/>
              </a:solidFill>
              <a:latin typeface="Tw Cen MT" panose="020B0602020104020603" pitchFamily="34" charset="0"/>
            </a:endParaRPr>
          </a:p>
        </p:txBody>
      </p:sp>
      <p:sp>
        <p:nvSpPr>
          <p:cNvPr id="3" name="Content Placeholder 2">
            <a:extLst>
              <a:ext uri="{FF2B5EF4-FFF2-40B4-BE49-F238E27FC236}">
                <a16:creationId xmlns:a16="http://schemas.microsoft.com/office/drawing/2014/main" id="{E6A4831C-E5AC-4660-D019-EB5D2DCC88C5}"/>
              </a:ext>
            </a:extLst>
          </p:cNvPr>
          <p:cNvSpPr txBox="1">
            <a:spLocks/>
          </p:cNvSpPr>
          <p:nvPr/>
        </p:nvSpPr>
        <p:spPr>
          <a:xfrm>
            <a:off x="1227798" y="1152296"/>
            <a:ext cx="10460182" cy="5431065"/>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4800" dirty="0">
                <a:solidFill>
                  <a:srgbClr val="00748D"/>
                </a:solidFill>
                <a:latin typeface="Tw Cen MT" panose="020B0602020104020603" pitchFamily="34" charset="0"/>
              </a:rPr>
              <a:t>Low Carbon Hub IPS Limited</a:t>
            </a:r>
          </a:p>
          <a:p>
            <a:r>
              <a:rPr lang="en-US" sz="2200" dirty="0">
                <a:solidFill>
                  <a:srgbClr val="00748D"/>
                </a:solidFill>
                <a:latin typeface="Calibri"/>
                <a:ea typeface="Calibri"/>
                <a:cs typeface="Calibri"/>
              </a:rPr>
              <a:t>Members of Low Carbon Hub IPS Limited are entitled to vote at this AGM. </a:t>
            </a:r>
            <a:br>
              <a:rPr lang="en-US" sz="2200" dirty="0">
                <a:solidFill>
                  <a:srgbClr val="00748D"/>
                </a:solidFill>
                <a:latin typeface="Calibri"/>
                <a:ea typeface="Calibri"/>
                <a:cs typeface="Calibri"/>
              </a:rPr>
            </a:br>
            <a:r>
              <a:rPr lang="en-US" sz="2200" dirty="0">
                <a:solidFill>
                  <a:srgbClr val="00748D"/>
                </a:solidFill>
                <a:latin typeface="Calibri"/>
                <a:ea typeface="Calibri"/>
                <a:cs typeface="Calibri"/>
              </a:rPr>
              <a:t>You are a member if you have invested money and so hold shares in any of the following portfolios:</a:t>
            </a:r>
          </a:p>
          <a:p>
            <a:pPr marL="3257550" lvl="6" indent="-514350"/>
            <a:r>
              <a:rPr lang="en-US" dirty="0">
                <a:solidFill>
                  <a:srgbClr val="00748D"/>
                </a:solidFill>
                <a:latin typeface="Calibri"/>
                <a:cs typeface="Calibri"/>
              </a:rPr>
              <a:t>Solar 2014</a:t>
            </a:r>
          </a:p>
          <a:p>
            <a:pPr marL="3257550" lvl="6" indent="-514350"/>
            <a:r>
              <a:rPr lang="en-US" dirty="0">
                <a:solidFill>
                  <a:srgbClr val="00748D"/>
                </a:solidFill>
                <a:latin typeface="Calibri"/>
                <a:cs typeface="Calibri"/>
              </a:rPr>
              <a:t>Solar 2016</a:t>
            </a:r>
          </a:p>
          <a:p>
            <a:pPr marL="3257550" lvl="6" indent="-514350"/>
            <a:r>
              <a:rPr lang="en-US" dirty="0">
                <a:solidFill>
                  <a:srgbClr val="00748D"/>
                </a:solidFill>
                <a:latin typeface="Calibri"/>
                <a:ea typeface="Calibri"/>
                <a:cs typeface="Calibri"/>
              </a:rPr>
              <a:t>Sandford Hydro</a:t>
            </a:r>
          </a:p>
          <a:p>
            <a:pPr marL="3257550" lvl="6" indent="-514350"/>
            <a:r>
              <a:rPr lang="en-US" dirty="0">
                <a:solidFill>
                  <a:srgbClr val="00748D"/>
                </a:solidFill>
                <a:latin typeface="Calibri"/>
                <a:ea typeface="Calibri"/>
                <a:cs typeface="Calibri"/>
              </a:rPr>
              <a:t>ONCORE A</a:t>
            </a:r>
          </a:p>
          <a:p>
            <a:pPr marL="3257550" lvl="6" indent="-514350"/>
            <a:r>
              <a:rPr lang="en-US" dirty="0">
                <a:solidFill>
                  <a:srgbClr val="00748D"/>
                </a:solidFill>
                <a:latin typeface="Calibri"/>
                <a:ea typeface="Calibri"/>
                <a:cs typeface="Calibri"/>
              </a:rPr>
              <a:t>ONCORE B</a:t>
            </a:r>
          </a:p>
          <a:p>
            <a:pPr marL="3257550" lvl="6" indent="-514350"/>
            <a:r>
              <a:rPr lang="en-US" dirty="0">
                <a:solidFill>
                  <a:srgbClr val="00748D"/>
                </a:solidFill>
                <a:latin typeface="Calibri"/>
                <a:ea typeface="Calibri"/>
                <a:cs typeface="Calibri"/>
              </a:rPr>
              <a:t>Community Energy Fund</a:t>
            </a:r>
          </a:p>
          <a:p>
            <a:r>
              <a:rPr lang="en-US" sz="2200" dirty="0">
                <a:solidFill>
                  <a:srgbClr val="00748D"/>
                </a:solidFill>
                <a:latin typeface="Calibri"/>
                <a:ea typeface="Calibri"/>
                <a:cs typeface="Calibri"/>
              </a:rPr>
              <a:t>Community groups who have recently completed the share exchange process hold a £1 share in the Community Energy Fund.  Each </a:t>
            </a:r>
            <a:r>
              <a:rPr lang="en-US" sz="2200" b="1" dirty="0">
                <a:solidFill>
                  <a:srgbClr val="00748D"/>
                </a:solidFill>
                <a:latin typeface="Calibri"/>
                <a:ea typeface="Calibri"/>
                <a:cs typeface="Calibri"/>
              </a:rPr>
              <a:t>group</a:t>
            </a:r>
            <a:r>
              <a:rPr lang="en-US" sz="2200" dirty="0">
                <a:solidFill>
                  <a:srgbClr val="00748D"/>
                </a:solidFill>
                <a:latin typeface="Calibri"/>
                <a:ea typeface="Calibri"/>
                <a:cs typeface="Calibri"/>
              </a:rPr>
              <a:t> is entitled to a vote. This should be cast by your group's </a:t>
            </a:r>
            <a:r>
              <a:rPr lang="en-US" sz="2200" dirty="0" err="1">
                <a:solidFill>
                  <a:srgbClr val="00748D"/>
                </a:solidFill>
                <a:latin typeface="Calibri"/>
                <a:ea typeface="Calibri"/>
                <a:cs typeface="Calibri"/>
              </a:rPr>
              <a:t>Authorised</a:t>
            </a:r>
            <a:r>
              <a:rPr lang="en-US" sz="2200" dirty="0">
                <a:solidFill>
                  <a:srgbClr val="00748D"/>
                </a:solidFill>
                <a:latin typeface="Calibri"/>
                <a:ea typeface="Calibri"/>
                <a:cs typeface="Calibri"/>
              </a:rPr>
              <a:t> Representative.</a:t>
            </a:r>
          </a:p>
          <a:p>
            <a:pPr marL="0" indent="0">
              <a:buFont typeface="Arial" pitchFamily="34" charset="0"/>
              <a:buNone/>
            </a:pPr>
            <a:endParaRPr lang="en-US" sz="2400" dirty="0">
              <a:solidFill>
                <a:srgbClr val="00748D"/>
              </a:solidFill>
              <a:latin typeface="Calibri"/>
              <a:ea typeface="Calibri"/>
              <a:cs typeface="Calibri"/>
            </a:endParaRPr>
          </a:p>
          <a:p>
            <a:endParaRPr lang="en-US" sz="2400" dirty="0">
              <a:solidFill>
                <a:srgbClr val="00748D"/>
              </a:solidFill>
              <a:latin typeface="Georgia"/>
              <a:cs typeface="Calibri"/>
            </a:endParaRPr>
          </a:p>
          <a:p>
            <a:pPr marL="0" indent="0">
              <a:buFont typeface="Arial" pitchFamily="34" charset="0"/>
              <a:buNone/>
            </a:pPr>
            <a:endParaRPr lang="en-US" sz="2400" dirty="0">
              <a:solidFill>
                <a:srgbClr val="00748D"/>
              </a:solidFill>
              <a:latin typeface="Georgia"/>
              <a:cs typeface="Calibri"/>
            </a:endParaRPr>
          </a:p>
          <a:p>
            <a:pPr marL="0" indent="0">
              <a:buFont typeface="Arial" pitchFamily="34" charset="0"/>
              <a:buNone/>
            </a:pPr>
            <a:endParaRPr lang="en-US" sz="3000" dirty="0">
              <a:solidFill>
                <a:srgbClr val="00748D"/>
              </a:solidFill>
              <a:latin typeface="Georgia"/>
            </a:endParaRPr>
          </a:p>
          <a:p>
            <a:pPr marL="0" indent="0">
              <a:buFont typeface="Arial" pitchFamily="34" charset="0"/>
              <a:buNone/>
            </a:pPr>
            <a:endParaRPr lang="en-US" sz="3000" dirty="0">
              <a:solidFill>
                <a:srgbClr val="00748D"/>
              </a:solidFill>
              <a:latin typeface="Georgia"/>
            </a:endParaRPr>
          </a:p>
          <a:p>
            <a:pPr marL="0" indent="0">
              <a:buFont typeface="Arial" pitchFamily="34" charset="0"/>
              <a:buNone/>
            </a:pPr>
            <a:endParaRPr lang="en-US" sz="3000" dirty="0">
              <a:solidFill>
                <a:srgbClr val="00748D"/>
              </a:solidFill>
              <a:latin typeface="Georgia"/>
            </a:endParaRPr>
          </a:p>
        </p:txBody>
      </p:sp>
      <p:pic>
        <p:nvPicPr>
          <p:cNvPr id="5" name="Picture 4" descr="A green circle with blue text&#10;&#10;Description automatically generated">
            <a:extLst>
              <a:ext uri="{FF2B5EF4-FFF2-40B4-BE49-F238E27FC236}">
                <a16:creationId xmlns:a16="http://schemas.microsoft.com/office/drawing/2014/main" id="{089DE07F-7A17-E94E-BB56-41009B56C1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598" y="272140"/>
            <a:ext cx="838200" cy="838200"/>
          </a:xfrm>
          <a:prstGeom prst="rect">
            <a:avLst/>
          </a:prstGeom>
        </p:spPr>
      </p:pic>
    </p:spTree>
    <p:extLst>
      <p:ext uri="{BB962C8B-B14F-4D97-AF65-F5344CB8AC3E}">
        <p14:creationId xmlns:p14="http://schemas.microsoft.com/office/powerpoint/2010/main" val="605756375"/>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1D022-5A54-ED59-9B36-AF2654573B80}"/>
              </a:ext>
            </a:extLst>
          </p:cNvPr>
          <p:cNvSpPr txBox="1">
            <a:spLocks/>
          </p:cNvSpPr>
          <p:nvPr/>
        </p:nvSpPr>
        <p:spPr>
          <a:xfrm>
            <a:off x="609600" y="274638"/>
            <a:ext cx="11145982"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25CE7B"/>
                </a:solidFill>
                <a:latin typeface="Tw Cen MT" panose="020B0602020104020603" pitchFamily="34" charset="0"/>
              </a:rPr>
              <a:t>Annual General Meeting: </a:t>
            </a:r>
            <a:br>
              <a:rPr lang="en-US" b="1" dirty="0">
                <a:solidFill>
                  <a:srgbClr val="25CE7B"/>
                </a:solidFill>
                <a:latin typeface="Tw Cen MT" panose="020B0602020104020603" pitchFamily="34" charset="0"/>
              </a:rPr>
            </a:br>
            <a:r>
              <a:rPr lang="en-US" b="1" dirty="0">
                <a:solidFill>
                  <a:srgbClr val="25CE7B"/>
                </a:solidFill>
                <a:latin typeface="Tw Cen MT" panose="020B0602020104020603" pitchFamily="34" charset="0"/>
              </a:rPr>
              <a:t>How to vote</a:t>
            </a:r>
          </a:p>
        </p:txBody>
      </p:sp>
      <p:sp>
        <p:nvSpPr>
          <p:cNvPr id="3" name="Content Placeholder 2">
            <a:extLst>
              <a:ext uri="{FF2B5EF4-FFF2-40B4-BE49-F238E27FC236}">
                <a16:creationId xmlns:a16="http://schemas.microsoft.com/office/drawing/2014/main" id="{9D7DFC75-ED92-604F-5566-282E884DA6A6}"/>
              </a:ext>
            </a:extLst>
          </p:cNvPr>
          <p:cNvSpPr txBox="1">
            <a:spLocks/>
          </p:cNvSpPr>
          <p:nvPr/>
        </p:nvSpPr>
        <p:spPr>
          <a:xfrm>
            <a:off x="1143000" y="1905000"/>
            <a:ext cx="10460182" cy="4219859"/>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dirty="0">
                <a:solidFill>
                  <a:srgbClr val="00748D"/>
                </a:solidFill>
                <a:latin typeface="Calibri"/>
                <a:cs typeface="Calibri"/>
              </a:rPr>
              <a:t>Voting at the AGM uses Zoom’s poll functionality. We will read out the motions and ask you to cast your vote.</a:t>
            </a:r>
          </a:p>
          <a:p>
            <a:pPr marL="0" indent="0">
              <a:buFont typeface="Arial" pitchFamily="34" charset="0"/>
              <a:buNone/>
            </a:pPr>
            <a:endParaRPr lang="en-US" sz="500" dirty="0">
              <a:solidFill>
                <a:srgbClr val="00748D"/>
              </a:solidFill>
              <a:latin typeface="Calibri"/>
              <a:cs typeface="Calibri"/>
            </a:endParaRPr>
          </a:p>
          <a:p>
            <a:pPr marL="0" indent="0">
              <a:buFont typeface="Arial" pitchFamily="34" charset="0"/>
              <a:buNone/>
            </a:pPr>
            <a:r>
              <a:rPr lang="en-US" sz="2400" dirty="0">
                <a:solidFill>
                  <a:srgbClr val="00748D"/>
                </a:solidFill>
                <a:latin typeface="Calibri"/>
                <a:cs typeface="Calibri"/>
              </a:rPr>
              <a:t>On screen you will see option to vote For, Against, or Abstain. Please select one option and press submit.</a:t>
            </a:r>
          </a:p>
          <a:p>
            <a:pPr marL="0" indent="0">
              <a:buFont typeface="Arial" pitchFamily="34" charset="0"/>
              <a:buNone/>
            </a:pPr>
            <a:endParaRPr lang="en-US" sz="500" dirty="0">
              <a:solidFill>
                <a:srgbClr val="00748D"/>
              </a:solidFill>
              <a:latin typeface="Calibri"/>
              <a:cs typeface="Calibri"/>
            </a:endParaRPr>
          </a:p>
          <a:p>
            <a:pPr marL="0" indent="0">
              <a:buFont typeface="Arial" pitchFamily="34" charset="0"/>
              <a:buNone/>
            </a:pPr>
            <a:r>
              <a:rPr lang="en-US" sz="2400" dirty="0">
                <a:solidFill>
                  <a:srgbClr val="00748D"/>
                </a:solidFill>
                <a:latin typeface="Calibri"/>
                <a:cs typeface="Calibri"/>
              </a:rPr>
              <a:t>There is also an option to let us know that you have already let us know your voting choice using the proxy form in advance.</a:t>
            </a:r>
          </a:p>
          <a:p>
            <a:pPr marL="0" indent="0">
              <a:buFont typeface="Arial" pitchFamily="34" charset="0"/>
              <a:buNone/>
            </a:pPr>
            <a:endParaRPr lang="en-US" sz="500" dirty="0">
              <a:solidFill>
                <a:srgbClr val="00748D"/>
              </a:solidFill>
              <a:latin typeface="Calibri"/>
              <a:cs typeface="Calibri"/>
            </a:endParaRPr>
          </a:p>
          <a:p>
            <a:pPr marL="0" indent="0">
              <a:buFont typeface="Arial" pitchFamily="34" charset="0"/>
              <a:buNone/>
            </a:pPr>
            <a:r>
              <a:rPr lang="en-US" sz="2400" dirty="0">
                <a:solidFill>
                  <a:srgbClr val="00748D"/>
                </a:solidFill>
                <a:latin typeface="Calibri"/>
                <a:cs typeface="Calibri"/>
              </a:rPr>
              <a:t>Formal results will be published on our website; however, we will take an indicative result on the night from the live poll. </a:t>
            </a:r>
          </a:p>
          <a:p>
            <a:pPr marL="0" indent="0">
              <a:buFont typeface="Arial" pitchFamily="34" charset="0"/>
              <a:buNone/>
            </a:pPr>
            <a:r>
              <a:rPr lang="en-US" sz="2000" dirty="0">
                <a:solidFill>
                  <a:srgbClr val="00748D"/>
                </a:solidFill>
                <a:latin typeface="Georgia"/>
              </a:rPr>
              <a:t> </a:t>
            </a:r>
          </a:p>
          <a:p>
            <a:pPr marL="0" indent="0">
              <a:buFont typeface="Arial" pitchFamily="34" charset="0"/>
              <a:buNone/>
            </a:pPr>
            <a:endParaRPr lang="en-US" sz="1800" dirty="0">
              <a:solidFill>
                <a:srgbClr val="00748D"/>
              </a:solidFill>
              <a:latin typeface="Georgia"/>
            </a:endParaRPr>
          </a:p>
        </p:txBody>
      </p:sp>
      <p:sp>
        <p:nvSpPr>
          <p:cNvPr id="4" name="TextBox 3">
            <a:extLst>
              <a:ext uri="{FF2B5EF4-FFF2-40B4-BE49-F238E27FC236}">
                <a16:creationId xmlns:a16="http://schemas.microsoft.com/office/drawing/2014/main" id="{EB3EA7A2-2C48-60BC-77D8-9D86E0FF201D}"/>
              </a:ext>
            </a:extLst>
          </p:cNvPr>
          <p:cNvSpPr txBox="1"/>
          <p:nvPr/>
        </p:nvSpPr>
        <p:spPr>
          <a:xfrm>
            <a:off x="2154382" y="5847802"/>
            <a:ext cx="9448800" cy="800219"/>
          </a:xfrm>
          <a:prstGeom prst="rect">
            <a:avLst/>
          </a:prstGeom>
          <a:noFill/>
        </p:spPr>
        <p:txBody>
          <a:bodyPr wrap="square" rtlCol="0">
            <a:spAutoFit/>
          </a:bodyPr>
          <a:lstStyle/>
          <a:p>
            <a:pPr algn="r"/>
            <a:r>
              <a:rPr lang="en-US" sz="2800" dirty="0">
                <a:solidFill>
                  <a:srgbClr val="00748D"/>
                </a:solidFill>
                <a:latin typeface="Tw Cen MT" panose="020B0602020104020603" pitchFamily="34" charset="0"/>
              </a:rPr>
              <a:t>Low Carbon Hub IPS Limited</a:t>
            </a:r>
          </a:p>
          <a:p>
            <a:endParaRPr lang="en-GB" dirty="0"/>
          </a:p>
        </p:txBody>
      </p:sp>
      <p:pic>
        <p:nvPicPr>
          <p:cNvPr id="5" name="Picture 4" descr="A green circle with blue text&#10;&#10;Description automatically generated">
            <a:extLst>
              <a:ext uri="{FF2B5EF4-FFF2-40B4-BE49-F238E27FC236}">
                <a16:creationId xmlns:a16="http://schemas.microsoft.com/office/drawing/2014/main" id="{14C806EE-3099-EBF0-9B2D-7C9908F51B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598" y="272140"/>
            <a:ext cx="838200" cy="838200"/>
          </a:xfrm>
          <a:prstGeom prst="rect">
            <a:avLst/>
          </a:prstGeom>
        </p:spPr>
      </p:pic>
    </p:spTree>
    <p:extLst>
      <p:ext uri="{BB962C8B-B14F-4D97-AF65-F5344CB8AC3E}">
        <p14:creationId xmlns:p14="http://schemas.microsoft.com/office/powerpoint/2010/main" val="2127548642"/>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0739C-A209-1E8B-C3AD-7921A93893BA}"/>
              </a:ext>
            </a:extLst>
          </p:cNvPr>
          <p:cNvSpPr txBox="1">
            <a:spLocks/>
          </p:cNvSpPr>
          <p:nvPr/>
        </p:nvSpPr>
        <p:spPr>
          <a:xfrm>
            <a:off x="609600" y="274638"/>
            <a:ext cx="109728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24CE7B"/>
                </a:solidFill>
                <a:latin typeface="Tw Cen MT" panose="020B0602020104020603" pitchFamily="34" charset="0"/>
              </a:rPr>
              <a:t>Low Carbon Hub IPS Limited: Agenda</a:t>
            </a:r>
          </a:p>
        </p:txBody>
      </p:sp>
      <p:sp>
        <p:nvSpPr>
          <p:cNvPr id="3" name="Content Placeholder 2">
            <a:extLst>
              <a:ext uri="{FF2B5EF4-FFF2-40B4-BE49-F238E27FC236}">
                <a16:creationId xmlns:a16="http://schemas.microsoft.com/office/drawing/2014/main" id="{B72D9004-AB01-BE96-C3F9-C5838E82A5A1}"/>
              </a:ext>
            </a:extLst>
          </p:cNvPr>
          <p:cNvSpPr txBox="1">
            <a:spLocks/>
          </p:cNvSpPr>
          <p:nvPr/>
        </p:nvSpPr>
        <p:spPr>
          <a:xfrm>
            <a:off x="1524000" y="1600201"/>
            <a:ext cx="10460182" cy="426720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indent="-742950">
              <a:buFont typeface="Arial" pitchFamily="34" charset="0"/>
              <a:buAutoNum type="arabicPeriod"/>
            </a:pPr>
            <a:r>
              <a:rPr lang="en-US" sz="3000" b="1" dirty="0">
                <a:solidFill>
                  <a:srgbClr val="00748D"/>
                </a:solidFill>
                <a:latin typeface="Calibri"/>
                <a:ea typeface="Calibri"/>
                <a:cs typeface="Calibri"/>
              </a:rPr>
              <a:t>Minutes of last meeting</a:t>
            </a:r>
          </a:p>
          <a:p>
            <a:pPr marL="742950" indent="-742950">
              <a:buFont typeface="Arial" pitchFamily="34" charset="0"/>
              <a:buAutoNum type="arabicPeriod"/>
            </a:pPr>
            <a:r>
              <a:rPr lang="en-US" sz="3000" b="1" dirty="0">
                <a:solidFill>
                  <a:srgbClr val="00748D"/>
                </a:solidFill>
                <a:latin typeface="Calibri"/>
                <a:ea typeface="Calibri"/>
                <a:cs typeface="Calibri"/>
              </a:rPr>
              <a:t>Directors' report</a:t>
            </a:r>
          </a:p>
          <a:p>
            <a:pPr marL="742950" indent="-742950">
              <a:buFont typeface="Arial" pitchFamily="34" charset="0"/>
              <a:buAutoNum type="arabicPeriod"/>
            </a:pPr>
            <a:r>
              <a:rPr lang="en-US" sz="3000" b="1" dirty="0">
                <a:solidFill>
                  <a:srgbClr val="00748D"/>
                </a:solidFill>
                <a:latin typeface="Calibri"/>
                <a:ea typeface="Calibri"/>
                <a:cs typeface="Calibri"/>
              </a:rPr>
              <a:t>Accounts and auditor's report</a:t>
            </a:r>
            <a:endParaRPr lang="en-US" sz="3000" dirty="0">
              <a:latin typeface="Calibri"/>
              <a:ea typeface="Calibri"/>
              <a:cs typeface="Calibri"/>
            </a:endParaRPr>
          </a:p>
          <a:p>
            <a:pPr marL="742950" indent="-742950">
              <a:buFont typeface="Arial" pitchFamily="34" charset="0"/>
              <a:buAutoNum type="arabicPeriod"/>
            </a:pPr>
            <a:r>
              <a:rPr lang="en-US" sz="3000" b="1" dirty="0">
                <a:solidFill>
                  <a:srgbClr val="00748D"/>
                </a:solidFill>
                <a:latin typeface="Calibri"/>
                <a:ea typeface="Calibri"/>
                <a:cs typeface="Calibri"/>
              </a:rPr>
              <a:t>Appointment of auditors</a:t>
            </a:r>
          </a:p>
          <a:p>
            <a:pPr marL="742950" indent="-742950">
              <a:buFont typeface="Arial"/>
              <a:buAutoNum type="arabicPeriod"/>
            </a:pPr>
            <a:r>
              <a:rPr lang="en-US" sz="3000" b="1" dirty="0">
                <a:solidFill>
                  <a:srgbClr val="00748D"/>
                </a:solidFill>
                <a:ea typeface="+mn-lt"/>
                <a:cs typeface="+mn-lt"/>
              </a:rPr>
              <a:t>Board Remuneration</a:t>
            </a:r>
            <a:endParaRPr lang="en-US" sz="3000" b="1" dirty="0">
              <a:solidFill>
                <a:srgbClr val="00748D"/>
              </a:solidFill>
              <a:latin typeface="Calibri"/>
              <a:ea typeface="Calibri"/>
              <a:cs typeface="Calibri"/>
            </a:endParaRPr>
          </a:p>
          <a:p>
            <a:pPr marL="742950" indent="-742950">
              <a:buFont typeface="Arial"/>
              <a:buAutoNum type="arabicPeriod"/>
            </a:pPr>
            <a:r>
              <a:rPr lang="en-US" sz="3000" b="1" dirty="0">
                <a:solidFill>
                  <a:srgbClr val="00748D"/>
                </a:solidFill>
                <a:latin typeface="Calibri"/>
                <a:ea typeface="Calibri"/>
                <a:cs typeface="Calibri"/>
              </a:rPr>
              <a:t>Election of directors</a:t>
            </a:r>
            <a:endParaRPr lang="en-US" sz="3000" b="1" dirty="0">
              <a:solidFill>
                <a:srgbClr val="00748D"/>
              </a:solidFill>
              <a:latin typeface="Tw Cen MT Bold"/>
            </a:endParaRPr>
          </a:p>
          <a:p>
            <a:pPr marL="0" indent="0">
              <a:buFont typeface="Arial" pitchFamily="34" charset="0"/>
              <a:buNone/>
            </a:pPr>
            <a:endParaRPr lang="en-US" sz="5400" dirty="0">
              <a:solidFill>
                <a:srgbClr val="00748D"/>
              </a:solidFill>
              <a:latin typeface="Georgia"/>
            </a:endParaRPr>
          </a:p>
        </p:txBody>
      </p:sp>
      <p:pic>
        <p:nvPicPr>
          <p:cNvPr id="4" name="Picture 3" descr="A green circle with blue text&#10;&#10;Description automatically generated">
            <a:extLst>
              <a:ext uri="{FF2B5EF4-FFF2-40B4-BE49-F238E27FC236}">
                <a16:creationId xmlns:a16="http://schemas.microsoft.com/office/drawing/2014/main" id="{05DB003E-002F-91DE-10B0-A4AD57CEF5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598" y="272140"/>
            <a:ext cx="838200" cy="838200"/>
          </a:xfrm>
          <a:prstGeom prst="rect">
            <a:avLst/>
          </a:prstGeom>
        </p:spPr>
      </p:pic>
    </p:spTree>
    <p:extLst>
      <p:ext uri="{BB962C8B-B14F-4D97-AF65-F5344CB8AC3E}">
        <p14:creationId xmlns:p14="http://schemas.microsoft.com/office/powerpoint/2010/main" val="3644517054"/>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E7B5A-17FC-F5B9-6B5B-46834ADFE346}"/>
              </a:ext>
            </a:extLst>
          </p:cNvPr>
          <p:cNvSpPr txBox="1">
            <a:spLocks/>
          </p:cNvSpPr>
          <p:nvPr/>
        </p:nvSpPr>
        <p:spPr>
          <a:xfrm>
            <a:off x="609600" y="274638"/>
            <a:ext cx="109728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24CE7B"/>
                </a:solidFill>
                <a:latin typeface="Tw Cen MT" panose="020B0602020104020603" pitchFamily="34" charset="0"/>
              </a:rPr>
              <a:t>Low Carbon Hub IPS Limited AGM</a:t>
            </a:r>
          </a:p>
        </p:txBody>
      </p:sp>
      <p:sp>
        <p:nvSpPr>
          <p:cNvPr id="3" name="Content Placeholder 2">
            <a:extLst>
              <a:ext uri="{FF2B5EF4-FFF2-40B4-BE49-F238E27FC236}">
                <a16:creationId xmlns:a16="http://schemas.microsoft.com/office/drawing/2014/main" id="{A3E27895-3067-8343-67AD-1BFB4B61850B}"/>
              </a:ext>
            </a:extLst>
          </p:cNvPr>
          <p:cNvSpPr txBox="1">
            <a:spLocks/>
          </p:cNvSpPr>
          <p:nvPr/>
        </p:nvSpPr>
        <p:spPr>
          <a:xfrm>
            <a:off x="1295400" y="1981201"/>
            <a:ext cx="10612582" cy="403860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dirty="0">
                <a:solidFill>
                  <a:srgbClr val="00748D"/>
                </a:solidFill>
                <a:latin typeface="Tw Cen MT Bold"/>
              </a:rPr>
              <a:t>1. Minutes of last meeting</a:t>
            </a:r>
          </a:p>
          <a:p>
            <a:pPr lvl="1" indent="-342900">
              <a:buFont typeface="Courier New" panose="02070309020205020404" pitchFamily="49" charset="0"/>
              <a:buChar char="-"/>
            </a:pPr>
            <a:r>
              <a:rPr lang="en-US" sz="2400" dirty="0">
                <a:solidFill>
                  <a:srgbClr val="00748D"/>
                </a:solidFill>
                <a:cs typeface="Calibri"/>
              </a:rPr>
              <a:t>Members are asked to approve the minutes of the last AGM</a:t>
            </a:r>
          </a:p>
          <a:p>
            <a:pPr marL="742950" indent="-742950">
              <a:buFont typeface="Arial" pitchFamily="34" charset="0"/>
              <a:buAutoNum type="arabicPeriod"/>
            </a:pPr>
            <a:endParaRPr lang="en-US" sz="3600" b="1" dirty="0">
              <a:solidFill>
                <a:srgbClr val="00748D"/>
              </a:solidFill>
              <a:latin typeface="Tw Cen MT Bold"/>
            </a:endParaRPr>
          </a:p>
          <a:p>
            <a:pPr marL="0" indent="0">
              <a:buFont typeface="Arial" pitchFamily="34" charset="0"/>
              <a:buNone/>
            </a:pPr>
            <a:endParaRPr lang="en-US" sz="6600" dirty="0">
              <a:solidFill>
                <a:srgbClr val="00748D"/>
              </a:solidFill>
              <a:latin typeface="Georgia"/>
            </a:endParaRPr>
          </a:p>
        </p:txBody>
      </p:sp>
      <p:sp>
        <p:nvSpPr>
          <p:cNvPr id="4" name="TextBox 3">
            <a:extLst>
              <a:ext uri="{FF2B5EF4-FFF2-40B4-BE49-F238E27FC236}">
                <a16:creationId xmlns:a16="http://schemas.microsoft.com/office/drawing/2014/main" id="{FFC59DF5-EFD5-1CF5-2CE3-2F6FBA75F864}"/>
              </a:ext>
            </a:extLst>
          </p:cNvPr>
          <p:cNvSpPr txBox="1"/>
          <p:nvPr/>
        </p:nvSpPr>
        <p:spPr>
          <a:xfrm>
            <a:off x="1524000" y="5257800"/>
            <a:ext cx="8534400" cy="584775"/>
          </a:xfrm>
          <a:prstGeom prst="rect">
            <a:avLst/>
          </a:prstGeom>
          <a:noFill/>
        </p:spPr>
        <p:txBody>
          <a:bodyPr wrap="square" rtlCol="0">
            <a:spAutoFit/>
          </a:bodyPr>
          <a:lstStyle/>
          <a:p>
            <a:r>
              <a:rPr lang="en-GB" sz="3200" dirty="0">
                <a:solidFill>
                  <a:srgbClr val="00748D"/>
                </a:solidFill>
                <a:latin typeface="Tw Cen MT" panose="020B0602020104020603" pitchFamily="34" charset="0"/>
              </a:rPr>
              <a:t>Members will vote on this motion.</a:t>
            </a:r>
          </a:p>
        </p:txBody>
      </p:sp>
      <p:pic>
        <p:nvPicPr>
          <p:cNvPr id="5" name="Picture 4" descr="A green circle with blue text&#10;&#10;Description automatically generated">
            <a:extLst>
              <a:ext uri="{FF2B5EF4-FFF2-40B4-BE49-F238E27FC236}">
                <a16:creationId xmlns:a16="http://schemas.microsoft.com/office/drawing/2014/main" id="{5F7E6CBE-5C7C-8241-6AAD-817D69DAB6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598" y="272140"/>
            <a:ext cx="838200" cy="838200"/>
          </a:xfrm>
          <a:prstGeom prst="rect">
            <a:avLst/>
          </a:prstGeom>
        </p:spPr>
      </p:pic>
    </p:spTree>
    <p:extLst>
      <p:ext uri="{BB962C8B-B14F-4D97-AF65-F5344CB8AC3E}">
        <p14:creationId xmlns:p14="http://schemas.microsoft.com/office/powerpoint/2010/main" val="2281524315"/>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D2A91-EEBB-929D-2EC7-B880E7D74AA1}"/>
              </a:ext>
            </a:extLst>
          </p:cNvPr>
          <p:cNvSpPr txBox="1">
            <a:spLocks/>
          </p:cNvSpPr>
          <p:nvPr/>
        </p:nvSpPr>
        <p:spPr>
          <a:xfrm>
            <a:off x="609600" y="274638"/>
            <a:ext cx="109728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24CE7B"/>
                </a:solidFill>
                <a:latin typeface="Tw Cen MT" panose="020B0602020104020603" pitchFamily="34" charset="0"/>
              </a:rPr>
              <a:t>Low Carbon Hub IPS Limited AGM</a:t>
            </a:r>
          </a:p>
        </p:txBody>
      </p:sp>
      <p:sp>
        <p:nvSpPr>
          <p:cNvPr id="3" name="Content Placeholder 2">
            <a:extLst>
              <a:ext uri="{FF2B5EF4-FFF2-40B4-BE49-F238E27FC236}">
                <a16:creationId xmlns:a16="http://schemas.microsoft.com/office/drawing/2014/main" id="{14C57B4A-B688-48CB-7726-5ACA07FC8610}"/>
              </a:ext>
            </a:extLst>
          </p:cNvPr>
          <p:cNvSpPr txBox="1">
            <a:spLocks/>
          </p:cNvSpPr>
          <p:nvPr/>
        </p:nvSpPr>
        <p:spPr>
          <a:xfrm>
            <a:off x="1447800" y="1981199"/>
            <a:ext cx="10460182" cy="4191001"/>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dirty="0">
                <a:solidFill>
                  <a:srgbClr val="00748D"/>
                </a:solidFill>
                <a:latin typeface="Tw Cen MT Bold"/>
              </a:rPr>
              <a:t>2. Directors' report</a:t>
            </a:r>
          </a:p>
          <a:p>
            <a:pPr lvl="1" indent="-342900">
              <a:buFont typeface="Courier New" panose="02070309020205020404" pitchFamily="49" charset="0"/>
              <a:buChar char="-"/>
            </a:pPr>
            <a:r>
              <a:rPr lang="en-US" sz="2400" dirty="0">
                <a:solidFill>
                  <a:srgbClr val="00748D"/>
                </a:solidFill>
                <a:cs typeface="Calibri"/>
              </a:rPr>
              <a:t>Members are asked to receive the Directors' report for 2022/23</a:t>
            </a:r>
          </a:p>
          <a:p>
            <a:pPr lvl="1" indent="-342900">
              <a:buFont typeface="Courier New" panose="02070309020205020404" pitchFamily="49" charset="0"/>
              <a:buChar char="-"/>
            </a:pPr>
            <a:endParaRPr lang="en-US" sz="2400" dirty="0">
              <a:solidFill>
                <a:srgbClr val="00748D"/>
              </a:solidFill>
              <a:cs typeface="Calibri"/>
            </a:endParaRPr>
          </a:p>
          <a:p>
            <a:pPr marL="0" indent="0">
              <a:buFont typeface="Arial" pitchFamily="34" charset="0"/>
              <a:buNone/>
            </a:pPr>
            <a:endParaRPr lang="en-US" sz="6600" dirty="0">
              <a:solidFill>
                <a:srgbClr val="00748D"/>
              </a:solidFill>
              <a:latin typeface="Georgia"/>
            </a:endParaRPr>
          </a:p>
        </p:txBody>
      </p:sp>
      <p:sp>
        <p:nvSpPr>
          <p:cNvPr id="4" name="TextBox 3">
            <a:extLst>
              <a:ext uri="{FF2B5EF4-FFF2-40B4-BE49-F238E27FC236}">
                <a16:creationId xmlns:a16="http://schemas.microsoft.com/office/drawing/2014/main" id="{B6404A9C-24C1-A728-3B68-77243F3A89EB}"/>
              </a:ext>
            </a:extLst>
          </p:cNvPr>
          <p:cNvSpPr txBox="1"/>
          <p:nvPr/>
        </p:nvSpPr>
        <p:spPr>
          <a:xfrm>
            <a:off x="1524000" y="5257800"/>
            <a:ext cx="8534400" cy="584775"/>
          </a:xfrm>
          <a:prstGeom prst="rect">
            <a:avLst/>
          </a:prstGeom>
          <a:noFill/>
        </p:spPr>
        <p:txBody>
          <a:bodyPr wrap="square" rtlCol="0">
            <a:spAutoFit/>
          </a:bodyPr>
          <a:lstStyle/>
          <a:p>
            <a:r>
              <a:rPr lang="en-GB" sz="3200" dirty="0">
                <a:solidFill>
                  <a:srgbClr val="00748D"/>
                </a:solidFill>
                <a:latin typeface="Tw Cen MT" panose="020B0602020104020603" pitchFamily="34" charset="0"/>
              </a:rPr>
              <a:t>Members receive the report (there is no vote).</a:t>
            </a:r>
          </a:p>
        </p:txBody>
      </p:sp>
      <p:sp>
        <p:nvSpPr>
          <p:cNvPr id="5" name="Content Placeholder 2">
            <a:extLst>
              <a:ext uri="{FF2B5EF4-FFF2-40B4-BE49-F238E27FC236}">
                <a16:creationId xmlns:a16="http://schemas.microsoft.com/office/drawing/2014/main" id="{DF59AC09-2434-317C-FC32-EB2B57F7040F}"/>
              </a:ext>
            </a:extLst>
          </p:cNvPr>
          <p:cNvSpPr txBox="1">
            <a:spLocks/>
          </p:cNvSpPr>
          <p:nvPr/>
        </p:nvSpPr>
        <p:spPr>
          <a:xfrm>
            <a:off x="1447800" y="1981200"/>
            <a:ext cx="10460182" cy="5513119"/>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Font typeface="Arial"/>
              <a:buChar char="•"/>
              <a:defRPr sz="6000" kern="1200">
                <a:solidFill>
                  <a:schemeClr val="tx1"/>
                </a:solidFill>
                <a:latin typeface="New Grotesk Round THREE" panose="02000508040000020004" pitchFamily="2"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Sentinel Medium" pitchFamily="2"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Sentinel Medium" pitchFamily="2"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Sentinel Medium" pitchFamily="2"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Sentinel Medium"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sz="6600" dirty="0">
              <a:solidFill>
                <a:srgbClr val="00748D"/>
              </a:solidFill>
              <a:latin typeface="Georgia"/>
            </a:endParaRPr>
          </a:p>
        </p:txBody>
      </p:sp>
      <p:pic>
        <p:nvPicPr>
          <p:cNvPr id="6" name="Picture 5" descr="A green circle with blue text&#10;&#10;Description automatically generated">
            <a:extLst>
              <a:ext uri="{FF2B5EF4-FFF2-40B4-BE49-F238E27FC236}">
                <a16:creationId xmlns:a16="http://schemas.microsoft.com/office/drawing/2014/main" id="{A7EAD7BE-6996-0845-C613-FBA120A9CA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598" y="272140"/>
            <a:ext cx="838200" cy="838200"/>
          </a:xfrm>
          <a:prstGeom prst="rect">
            <a:avLst/>
          </a:prstGeom>
        </p:spPr>
      </p:pic>
    </p:spTree>
    <p:extLst>
      <p:ext uri="{BB962C8B-B14F-4D97-AF65-F5344CB8AC3E}">
        <p14:creationId xmlns:p14="http://schemas.microsoft.com/office/powerpoint/2010/main" val="3039889083"/>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een circle with blue text&#10;&#10;Description automatically generated">
            <a:extLst>
              <a:ext uri="{FF2B5EF4-FFF2-40B4-BE49-F238E27FC236}">
                <a16:creationId xmlns:a16="http://schemas.microsoft.com/office/drawing/2014/main" id="{B1DF3389-B513-4D4C-D3F5-3A6999B686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598" y="272140"/>
            <a:ext cx="838200" cy="838200"/>
          </a:xfrm>
          <a:prstGeom prst="rect">
            <a:avLst/>
          </a:prstGeom>
        </p:spPr>
      </p:pic>
      <p:sp>
        <p:nvSpPr>
          <p:cNvPr id="3" name="Title 1">
            <a:extLst>
              <a:ext uri="{FF2B5EF4-FFF2-40B4-BE49-F238E27FC236}">
                <a16:creationId xmlns:a16="http://schemas.microsoft.com/office/drawing/2014/main" id="{B0A9CFB6-5822-65DA-12DD-49C59A75244A}"/>
              </a:ext>
            </a:extLst>
          </p:cNvPr>
          <p:cNvSpPr txBox="1">
            <a:spLocks/>
          </p:cNvSpPr>
          <p:nvPr/>
        </p:nvSpPr>
        <p:spPr>
          <a:xfrm>
            <a:off x="609600" y="274638"/>
            <a:ext cx="10972800" cy="90049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24CE7B"/>
                </a:solidFill>
                <a:latin typeface="Tw Cen MT" panose="020B0602020104020603" pitchFamily="34" charset="0"/>
              </a:rPr>
              <a:t>Low Carbon Hub IPS Limited AGM</a:t>
            </a:r>
          </a:p>
        </p:txBody>
      </p:sp>
      <p:sp>
        <p:nvSpPr>
          <p:cNvPr id="4" name="Content Placeholder 2">
            <a:extLst>
              <a:ext uri="{FF2B5EF4-FFF2-40B4-BE49-F238E27FC236}">
                <a16:creationId xmlns:a16="http://schemas.microsoft.com/office/drawing/2014/main" id="{B600A0CC-5DB9-F75B-69B4-731EBACF716C}"/>
              </a:ext>
            </a:extLst>
          </p:cNvPr>
          <p:cNvSpPr txBox="1">
            <a:spLocks/>
          </p:cNvSpPr>
          <p:nvPr/>
        </p:nvSpPr>
        <p:spPr>
          <a:xfrm>
            <a:off x="1485900" y="1981201"/>
            <a:ext cx="10460182" cy="434340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a:solidFill>
                  <a:srgbClr val="00748D"/>
                </a:solidFill>
                <a:latin typeface="Tw Cen MT Bold"/>
              </a:rPr>
              <a:t>3. Accounts and auditor's report</a:t>
            </a:r>
            <a:endParaRPr lang="en-US" sz="3600"/>
          </a:p>
          <a:p>
            <a:pPr lvl="1" indent="-342900">
              <a:buFont typeface="Courier New" panose="02070309020205020404" pitchFamily="49" charset="0"/>
              <a:buChar char="-"/>
            </a:pPr>
            <a:r>
              <a:rPr lang="en-US" sz="2400">
                <a:solidFill>
                  <a:srgbClr val="00748D"/>
                </a:solidFill>
                <a:cs typeface="Calibri"/>
              </a:rPr>
              <a:t>Members are asked to approve the accounts and auditor’s report for 2022/23</a:t>
            </a:r>
          </a:p>
          <a:p>
            <a:pPr marL="742950" indent="-742950">
              <a:buFont typeface="Arial" pitchFamily="34" charset="0"/>
              <a:buAutoNum type="arabicPeriod"/>
            </a:pPr>
            <a:endParaRPr lang="en-US" sz="3600" b="1">
              <a:solidFill>
                <a:srgbClr val="00748D"/>
              </a:solidFill>
              <a:latin typeface="Tw Cen MT Bold"/>
            </a:endParaRPr>
          </a:p>
          <a:p>
            <a:pPr marL="0" indent="0">
              <a:buFont typeface="Arial" pitchFamily="34" charset="0"/>
              <a:buNone/>
            </a:pPr>
            <a:endParaRPr lang="en-US" sz="6600" dirty="0">
              <a:solidFill>
                <a:srgbClr val="00748D"/>
              </a:solidFill>
              <a:latin typeface="Georgia"/>
            </a:endParaRPr>
          </a:p>
        </p:txBody>
      </p:sp>
      <p:sp>
        <p:nvSpPr>
          <p:cNvPr id="5" name="TextBox 4">
            <a:extLst>
              <a:ext uri="{FF2B5EF4-FFF2-40B4-BE49-F238E27FC236}">
                <a16:creationId xmlns:a16="http://schemas.microsoft.com/office/drawing/2014/main" id="{C2B98BD7-56CF-A3AC-4A81-CEF21CF85E01}"/>
              </a:ext>
            </a:extLst>
          </p:cNvPr>
          <p:cNvSpPr txBox="1"/>
          <p:nvPr/>
        </p:nvSpPr>
        <p:spPr>
          <a:xfrm>
            <a:off x="1524000" y="5257800"/>
            <a:ext cx="8534400" cy="584775"/>
          </a:xfrm>
          <a:prstGeom prst="rect">
            <a:avLst/>
          </a:prstGeom>
          <a:noFill/>
        </p:spPr>
        <p:txBody>
          <a:bodyPr wrap="square" rtlCol="0">
            <a:spAutoFit/>
          </a:bodyPr>
          <a:lstStyle/>
          <a:p>
            <a:r>
              <a:rPr lang="en-GB" sz="3200" dirty="0">
                <a:solidFill>
                  <a:srgbClr val="00748D"/>
                </a:solidFill>
                <a:latin typeface="Tw Cen MT" panose="020B0602020104020603" pitchFamily="34" charset="0"/>
              </a:rPr>
              <a:t>Members will vote on this motion.</a:t>
            </a:r>
          </a:p>
        </p:txBody>
      </p:sp>
      <p:sp>
        <p:nvSpPr>
          <p:cNvPr id="6" name="Content Placeholder 2">
            <a:extLst>
              <a:ext uri="{FF2B5EF4-FFF2-40B4-BE49-F238E27FC236}">
                <a16:creationId xmlns:a16="http://schemas.microsoft.com/office/drawing/2014/main" id="{AD050AEA-4F9E-8BD3-8547-204A8EA7F941}"/>
              </a:ext>
            </a:extLst>
          </p:cNvPr>
          <p:cNvSpPr txBox="1">
            <a:spLocks/>
          </p:cNvSpPr>
          <p:nvPr/>
        </p:nvSpPr>
        <p:spPr>
          <a:xfrm>
            <a:off x="1447800" y="1981201"/>
            <a:ext cx="10460182" cy="4343400"/>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Font typeface="Arial"/>
              <a:buChar char="•"/>
              <a:defRPr sz="6000" kern="1200">
                <a:solidFill>
                  <a:schemeClr val="tx1"/>
                </a:solidFill>
                <a:latin typeface="New Grotesk Round THREE" panose="02000508040000020004" pitchFamily="2"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Sentinel Medium" pitchFamily="2"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Sentinel Medium" pitchFamily="2"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Sentinel Medium" pitchFamily="2"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Sentinel Medium"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sz="6600" dirty="0">
              <a:solidFill>
                <a:srgbClr val="00748D"/>
              </a:solidFill>
              <a:latin typeface="Georgia"/>
            </a:endParaRPr>
          </a:p>
        </p:txBody>
      </p:sp>
    </p:spTree>
    <p:extLst>
      <p:ext uri="{BB962C8B-B14F-4D97-AF65-F5344CB8AC3E}">
        <p14:creationId xmlns:p14="http://schemas.microsoft.com/office/powerpoint/2010/main" val="2633698073"/>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een circle with blue text&#10;&#10;Description automatically generated">
            <a:extLst>
              <a:ext uri="{FF2B5EF4-FFF2-40B4-BE49-F238E27FC236}">
                <a16:creationId xmlns:a16="http://schemas.microsoft.com/office/drawing/2014/main" id="{348DE3D4-CE4F-A970-D90C-7440583DB9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598" y="272140"/>
            <a:ext cx="838200" cy="838200"/>
          </a:xfrm>
          <a:prstGeom prst="rect">
            <a:avLst/>
          </a:prstGeom>
        </p:spPr>
      </p:pic>
      <p:sp>
        <p:nvSpPr>
          <p:cNvPr id="3" name="Title 1">
            <a:extLst>
              <a:ext uri="{FF2B5EF4-FFF2-40B4-BE49-F238E27FC236}">
                <a16:creationId xmlns:a16="http://schemas.microsoft.com/office/drawing/2014/main" id="{D613ABF9-A83C-FBA1-4672-0F7FE65640A1}"/>
              </a:ext>
            </a:extLst>
          </p:cNvPr>
          <p:cNvSpPr txBox="1">
            <a:spLocks/>
          </p:cNvSpPr>
          <p:nvPr/>
        </p:nvSpPr>
        <p:spPr>
          <a:xfrm>
            <a:off x="609600" y="274638"/>
            <a:ext cx="109728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24CE7B"/>
                </a:solidFill>
                <a:latin typeface="Tw Cen MT" panose="020B0602020104020603" pitchFamily="34" charset="0"/>
              </a:rPr>
              <a:t>Low Carbon Hub IPS Limited: Agenda</a:t>
            </a:r>
          </a:p>
        </p:txBody>
      </p:sp>
      <p:sp>
        <p:nvSpPr>
          <p:cNvPr id="4" name="Content Placeholder 2">
            <a:extLst>
              <a:ext uri="{FF2B5EF4-FFF2-40B4-BE49-F238E27FC236}">
                <a16:creationId xmlns:a16="http://schemas.microsoft.com/office/drawing/2014/main" id="{6D267045-50E0-E56E-AAD2-D515B700EBC7}"/>
              </a:ext>
            </a:extLst>
          </p:cNvPr>
          <p:cNvSpPr txBox="1">
            <a:spLocks/>
          </p:cNvSpPr>
          <p:nvPr/>
        </p:nvSpPr>
        <p:spPr>
          <a:xfrm>
            <a:off x="1447800" y="1981199"/>
            <a:ext cx="10460182" cy="5513119"/>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a:solidFill>
                  <a:srgbClr val="00748D"/>
                </a:solidFill>
                <a:latin typeface="Tw Cen MT Bold"/>
              </a:rPr>
              <a:t>4. Appointment of auditors</a:t>
            </a:r>
          </a:p>
          <a:p>
            <a:pPr lvl="1" indent="-342900">
              <a:buFont typeface="Courier New" panose="02070309020205020404" pitchFamily="49" charset="0"/>
              <a:buChar char="-"/>
            </a:pPr>
            <a:r>
              <a:rPr lang="en-US" sz="2400">
                <a:solidFill>
                  <a:srgbClr val="00748D"/>
                </a:solidFill>
                <a:latin typeface="Calibri"/>
                <a:cs typeface="Calibri"/>
              </a:rPr>
              <a:t>M</a:t>
            </a:r>
            <a:r>
              <a:rPr lang="en-US" sz="2400">
                <a:solidFill>
                  <a:srgbClr val="00748D"/>
                </a:solidFill>
                <a:cs typeface="Calibri"/>
              </a:rPr>
              <a:t>embers are asked to approve the re-appointment of Critchley's as auditors for the coming year</a:t>
            </a:r>
          </a:p>
          <a:p>
            <a:pPr lvl="1" indent="-342900">
              <a:buFont typeface="Courier New" panose="02070309020205020404" pitchFamily="49" charset="0"/>
              <a:buChar char="-"/>
            </a:pPr>
            <a:endParaRPr lang="en-US" sz="2400">
              <a:solidFill>
                <a:srgbClr val="00748D"/>
              </a:solidFill>
              <a:cs typeface="Calibri"/>
            </a:endParaRPr>
          </a:p>
          <a:p>
            <a:pPr marL="0" indent="0">
              <a:buFont typeface="Arial" pitchFamily="34" charset="0"/>
              <a:buNone/>
            </a:pPr>
            <a:endParaRPr lang="en-US" sz="2400" dirty="0">
              <a:solidFill>
                <a:srgbClr val="00748D"/>
              </a:solidFill>
              <a:cs typeface="Calibri"/>
            </a:endParaRPr>
          </a:p>
        </p:txBody>
      </p:sp>
      <p:sp>
        <p:nvSpPr>
          <p:cNvPr id="5" name="TextBox 4">
            <a:extLst>
              <a:ext uri="{FF2B5EF4-FFF2-40B4-BE49-F238E27FC236}">
                <a16:creationId xmlns:a16="http://schemas.microsoft.com/office/drawing/2014/main" id="{0C37D5B0-6C6C-9ADE-E120-48FF439DE3A1}"/>
              </a:ext>
            </a:extLst>
          </p:cNvPr>
          <p:cNvSpPr txBox="1"/>
          <p:nvPr/>
        </p:nvSpPr>
        <p:spPr>
          <a:xfrm>
            <a:off x="1524000" y="5257800"/>
            <a:ext cx="8534400" cy="584775"/>
          </a:xfrm>
          <a:prstGeom prst="rect">
            <a:avLst/>
          </a:prstGeom>
          <a:noFill/>
        </p:spPr>
        <p:txBody>
          <a:bodyPr wrap="square" rtlCol="0">
            <a:spAutoFit/>
          </a:bodyPr>
          <a:lstStyle/>
          <a:p>
            <a:r>
              <a:rPr lang="en-GB" sz="3200" dirty="0">
                <a:solidFill>
                  <a:srgbClr val="00748D"/>
                </a:solidFill>
                <a:latin typeface="Tw Cen MT" panose="020B0602020104020603" pitchFamily="34" charset="0"/>
              </a:rPr>
              <a:t>Members will vote on this motion.</a:t>
            </a:r>
          </a:p>
        </p:txBody>
      </p:sp>
      <p:sp>
        <p:nvSpPr>
          <p:cNvPr id="6" name="Content Placeholder 2">
            <a:extLst>
              <a:ext uri="{FF2B5EF4-FFF2-40B4-BE49-F238E27FC236}">
                <a16:creationId xmlns:a16="http://schemas.microsoft.com/office/drawing/2014/main" id="{D45F8416-3756-ED1E-8D3C-3DE38AFFB66A}"/>
              </a:ext>
            </a:extLst>
          </p:cNvPr>
          <p:cNvSpPr txBox="1">
            <a:spLocks/>
          </p:cNvSpPr>
          <p:nvPr/>
        </p:nvSpPr>
        <p:spPr>
          <a:xfrm>
            <a:off x="1447800" y="1981200"/>
            <a:ext cx="10460182" cy="5513119"/>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Font typeface="Arial"/>
              <a:buChar char="•"/>
              <a:defRPr sz="6000" kern="1200">
                <a:solidFill>
                  <a:schemeClr val="tx1"/>
                </a:solidFill>
                <a:latin typeface="New Grotesk Round THREE" panose="02000508040000020004" pitchFamily="2"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Sentinel Medium" pitchFamily="2"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Sentinel Medium" pitchFamily="2"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Sentinel Medium" pitchFamily="2"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Sentinel Medium"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sz="6600" dirty="0">
              <a:solidFill>
                <a:srgbClr val="00748D"/>
              </a:solidFill>
              <a:latin typeface="Georgia"/>
            </a:endParaRPr>
          </a:p>
        </p:txBody>
      </p:sp>
    </p:spTree>
    <p:extLst>
      <p:ext uri="{BB962C8B-B14F-4D97-AF65-F5344CB8AC3E}">
        <p14:creationId xmlns:p14="http://schemas.microsoft.com/office/powerpoint/2010/main" val="3581813490"/>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een circle with blue text&#10;&#10;Description automatically generated">
            <a:extLst>
              <a:ext uri="{FF2B5EF4-FFF2-40B4-BE49-F238E27FC236}">
                <a16:creationId xmlns:a16="http://schemas.microsoft.com/office/drawing/2014/main" id="{494F5F71-0B1A-C753-DD91-9B736AFBCD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598" y="272140"/>
            <a:ext cx="838200" cy="838200"/>
          </a:xfrm>
          <a:prstGeom prst="rect">
            <a:avLst/>
          </a:prstGeom>
        </p:spPr>
      </p:pic>
      <p:sp>
        <p:nvSpPr>
          <p:cNvPr id="3" name="Title 1">
            <a:extLst>
              <a:ext uri="{FF2B5EF4-FFF2-40B4-BE49-F238E27FC236}">
                <a16:creationId xmlns:a16="http://schemas.microsoft.com/office/drawing/2014/main" id="{6C12A4A6-400A-8CA3-EF55-9383528524B4}"/>
              </a:ext>
            </a:extLst>
          </p:cNvPr>
          <p:cNvSpPr txBox="1">
            <a:spLocks/>
          </p:cNvSpPr>
          <p:nvPr/>
        </p:nvSpPr>
        <p:spPr>
          <a:xfrm>
            <a:off x="609600" y="274638"/>
            <a:ext cx="109728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24CE7B"/>
                </a:solidFill>
                <a:latin typeface="Tw Cen MT" panose="020B0602020104020603" pitchFamily="34" charset="0"/>
              </a:rPr>
              <a:t>Low Carbon Hub IPS Limited: Agenda</a:t>
            </a:r>
          </a:p>
        </p:txBody>
      </p:sp>
      <p:sp>
        <p:nvSpPr>
          <p:cNvPr id="4" name="Content Placeholder 2">
            <a:extLst>
              <a:ext uri="{FF2B5EF4-FFF2-40B4-BE49-F238E27FC236}">
                <a16:creationId xmlns:a16="http://schemas.microsoft.com/office/drawing/2014/main" id="{210C50A5-F45A-09DA-785E-C6448363647C}"/>
              </a:ext>
            </a:extLst>
          </p:cNvPr>
          <p:cNvSpPr txBox="1">
            <a:spLocks/>
          </p:cNvSpPr>
          <p:nvPr/>
        </p:nvSpPr>
        <p:spPr>
          <a:xfrm>
            <a:off x="1005840" y="1051559"/>
            <a:ext cx="10104120" cy="5513119"/>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dirty="0">
                <a:solidFill>
                  <a:srgbClr val="00748D"/>
                </a:solidFill>
                <a:latin typeface="Tw Cen MT Bold"/>
              </a:rPr>
              <a:t>5. Board Remuneration</a:t>
            </a:r>
          </a:p>
          <a:p>
            <a:pPr marL="628650" indent="0">
              <a:buNone/>
            </a:pPr>
            <a:r>
              <a:rPr lang="en-US" sz="2400" dirty="0">
                <a:solidFill>
                  <a:srgbClr val="00748D"/>
                </a:solidFill>
                <a:cs typeface="Calibri"/>
              </a:rPr>
              <a:t>Members are asked to approve the basis of remuneration of the Board</a:t>
            </a:r>
            <a:br>
              <a:rPr lang="en-US" sz="2400" dirty="0">
                <a:solidFill>
                  <a:srgbClr val="00748D"/>
                </a:solidFill>
                <a:ea typeface="Calibri"/>
                <a:cs typeface="Calibri"/>
              </a:rPr>
            </a:br>
            <a:endParaRPr lang="en-US" sz="1200" dirty="0">
              <a:solidFill>
                <a:srgbClr val="00748D"/>
              </a:solidFill>
              <a:ea typeface="Calibri"/>
              <a:cs typeface="Calibri"/>
            </a:endParaRPr>
          </a:p>
          <a:p>
            <a:pPr marL="628650" indent="0">
              <a:buNone/>
            </a:pPr>
            <a:r>
              <a:rPr lang="en-US" sz="1900" dirty="0">
                <a:solidFill>
                  <a:srgbClr val="00748D"/>
                </a:solidFill>
                <a:ea typeface="+mn-lt"/>
                <a:cs typeface="+mn-lt"/>
              </a:rPr>
              <a:t>Rule 17.11 states that the society can pay its directors, but only if the members approve the basis for the payments. Members are therefore asked to approve the principle of Non-Executive Directors receiving payment in compensation and recognition of the time and commitment required to be active members of the Board. Remuneration is being proposed on the following basis:</a:t>
            </a:r>
            <a:endParaRPr lang="en-US" sz="1900" dirty="0">
              <a:ea typeface="+mn-lt"/>
              <a:cs typeface="+mn-lt"/>
            </a:endParaRPr>
          </a:p>
          <a:p>
            <a:pPr marL="914400" indent="-285750"/>
            <a:r>
              <a:rPr lang="en-US" sz="1900" dirty="0">
                <a:solidFill>
                  <a:srgbClr val="00748D"/>
                </a:solidFill>
                <a:ea typeface="+mn-lt"/>
                <a:cs typeface="+mn-lt"/>
              </a:rPr>
              <a:t>The initial rate should be £5,000 per annum as a material amount that would ensure Board member attendance and focus.</a:t>
            </a:r>
            <a:endParaRPr lang="en-US" sz="1900" dirty="0">
              <a:ea typeface="+mn-lt"/>
              <a:cs typeface="+mn-lt"/>
            </a:endParaRPr>
          </a:p>
          <a:p>
            <a:pPr marL="914400" indent="-285750"/>
            <a:r>
              <a:rPr lang="en-US" sz="1900" dirty="0">
                <a:solidFill>
                  <a:srgbClr val="00748D"/>
                </a:solidFill>
                <a:ea typeface="+mn-lt"/>
                <a:cs typeface="+mn-lt"/>
              </a:rPr>
              <a:t>That the Chair should receive between 1.5 and 2.5 times the rate for other Non-Executive Directors, at discretion of the Board. This is to allow some responsiveness to candidate quality and the needs of the organisation at any particular time.</a:t>
            </a:r>
            <a:endParaRPr lang="en-US" sz="1900" dirty="0">
              <a:ea typeface="+mn-lt"/>
              <a:cs typeface="+mn-lt"/>
            </a:endParaRPr>
          </a:p>
          <a:p>
            <a:pPr marL="914400" indent="-285750"/>
            <a:r>
              <a:rPr lang="en-US" sz="1900" dirty="0">
                <a:solidFill>
                  <a:srgbClr val="00748D"/>
                </a:solidFill>
                <a:ea typeface="+mn-lt"/>
                <a:cs typeface="+mn-lt"/>
              </a:rPr>
              <a:t>That this rate will be reviewed annually, and may be increased in line with any salary increase agreed for Low Carbon Hub staff.</a:t>
            </a:r>
            <a:endParaRPr lang="en-US" sz="1900" dirty="0">
              <a:ea typeface="+mn-lt"/>
              <a:cs typeface="+mn-lt"/>
            </a:endParaRPr>
          </a:p>
          <a:p>
            <a:pPr lvl="1" indent="-342900">
              <a:buFont typeface="Courier New" panose="02070309020205020404" pitchFamily="49" charset="0"/>
              <a:buChar char="-"/>
            </a:pPr>
            <a:endParaRPr lang="en-US" sz="2400" dirty="0">
              <a:solidFill>
                <a:srgbClr val="00748D"/>
              </a:solidFill>
              <a:ea typeface="Calibri"/>
              <a:cs typeface="Calibri"/>
            </a:endParaRPr>
          </a:p>
          <a:p>
            <a:pPr marL="742950" indent="-742950">
              <a:buFont typeface="Arial" pitchFamily="34" charset="0"/>
              <a:buAutoNum type="arabicPeriod"/>
            </a:pPr>
            <a:endParaRPr lang="en-US" sz="3600" b="1" dirty="0">
              <a:solidFill>
                <a:srgbClr val="00748D"/>
              </a:solidFill>
              <a:latin typeface="Tw Cen MT Bold"/>
            </a:endParaRPr>
          </a:p>
          <a:p>
            <a:pPr marL="0" indent="0">
              <a:buFont typeface="Arial" pitchFamily="34" charset="0"/>
              <a:buNone/>
            </a:pPr>
            <a:endParaRPr lang="en-US" sz="6600" dirty="0">
              <a:solidFill>
                <a:srgbClr val="00748D"/>
              </a:solidFill>
              <a:latin typeface="Georgia"/>
            </a:endParaRPr>
          </a:p>
        </p:txBody>
      </p:sp>
      <p:sp>
        <p:nvSpPr>
          <p:cNvPr id="5" name="TextBox 4">
            <a:extLst>
              <a:ext uri="{FF2B5EF4-FFF2-40B4-BE49-F238E27FC236}">
                <a16:creationId xmlns:a16="http://schemas.microsoft.com/office/drawing/2014/main" id="{B5BE240E-670D-1FF9-4416-219621AF2A5B}"/>
              </a:ext>
            </a:extLst>
          </p:cNvPr>
          <p:cNvSpPr txBox="1"/>
          <p:nvPr/>
        </p:nvSpPr>
        <p:spPr>
          <a:xfrm>
            <a:off x="1143000" y="6004560"/>
            <a:ext cx="85344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00748D"/>
                </a:solidFill>
                <a:effectLst/>
                <a:uLnTx/>
                <a:uFillTx/>
                <a:latin typeface="Tw Cen MT" panose="020B0602020104020603" pitchFamily="34" charset="0"/>
                <a:ea typeface="+mn-ea"/>
                <a:cs typeface="+mn-cs"/>
              </a:rPr>
              <a:t>Members will vote on this motion.</a:t>
            </a:r>
          </a:p>
        </p:txBody>
      </p:sp>
      <p:sp>
        <p:nvSpPr>
          <p:cNvPr id="6" name="Content Placeholder 2">
            <a:extLst>
              <a:ext uri="{FF2B5EF4-FFF2-40B4-BE49-F238E27FC236}">
                <a16:creationId xmlns:a16="http://schemas.microsoft.com/office/drawing/2014/main" id="{0A23AF25-BEC8-BBEF-6A2C-32983743CA1A}"/>
              </a:ext>
            </a:extLst>
          </p:cNvPr>
          <p:cNvSpPr txBox="1">
            <a:spLocks/>
          </p:cNvSpPr>
          <p:nvPr/>
        </p:nvSpPr>
        <p:spPr>
          <a:xfrm>
            <a:off x="1447800" y="1981200"/>
            <a:ext cx="10460182" cy="5513119"/>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Font typeface="Arial"/>
              <a:buChar char="•"/>
              <a:defRPr sz="6000" kern="1200">
                <a:solidFill>
                  <a:schemeClr val="tx1"/>
                </a:solidFill>
                <a:latin typeface="New Grotesk Round THREE" panose="02000508040000020004" pitchFamily="2"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Sentinel Medium" pitchFamily="2"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Sentinel Medium" pitchFamily="2"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Sentinel Medium" pitchFamily="2"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Sentinel Medium"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6600" b="0" i="0" u="none" strike="noStrike" kern="1200" cap="none" spc="0" normalizeH="0" baseline="0" noProof="0" dirty="0">
              <a:ln>
                <a:noFill/>
              </a:ln>
              <a:solidFill>
                <a:srgbClr val="00748D"/>
              </a:solidFill>
              <a:effectLst/>
              <a:uLnTx/>
              <a:uFillTx/>
              <a:latin typeface="Georgia"/>
              <a:ea typeface="+mn-ea"/>
              <a:cs typeface="+mn-cs"/>
            </a:endParaRPr>
          </a:p>
        </p:txBody>
      </p:sp>
    </p:spTree>
    <p:extLst>
      <p:ext uri="{BB962C8B-B14F-4D97-AF65-F5344CB8AC3E}">
        <p14:creationId xmlns:p14="http://schemas.microsoft.com/office/powerpoint/2010/main" val="2925680322"/>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een circle with blue text&#10;&#10;Description automatically generated">
            <a:extLst>
              <a:ext uri="{FF2B5EF4-FFF2-40B4-BE49-F238E27FC236}">
                <a16:creationId xmlns:a16="http://schemas.microsoft.com/office/drawing/2014/main" id="{8F478D19-28DD-D048-13F8-30F7C69757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598" y="272140"/>
            <a:ext cx="838200" cy="838200"/>
          </a:xfrm>
          <a:prstGeom prst="rect">
            <a:avLst/>
          </a:prstGeom>
        </p:spPr>
      </p:pic>
      <p:sp>
        <p:nvSpPr>
          <p:cNvPr id="3" name="Title 1">
            <a:extLst>
              <a:ext uri="{FF2B5EF4-FFF2-40B4-BE49-F238E27FC236}">
                <a16:creationId xmlns:a16="http://schemas.microsoft.com/office/drawing/2014/main" id="{546973FA-FC8F-B9D8-940B-629C23DD3F37}"/>
              </a:ext>
            </a:extLst>
          </p:cNvPr>
          <p:cNvSpPr txBox="1">
            <a:spLocks/>
          </p:cNvSpPr>
          <p:nvPr/>
        </p:nvSpPr>
        <p:spPr>
          <a:xfrm>
            <a:off x="609600" y="274638"/>
            <a:ext cx="109728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24CE7B"/>
                </a:solidFill>
                <a:latin typeface="Tw Cen MT" panose="020B0602020104020603" pitchFamily="34" charset="0"/>
              </a:rPr>
              <a:t>Low Carbon Hub IPS Limited AGM</a:t>
            </a:r>
          </a:p>
        </p:txBody>
      </p:sp>
      <p:sp>
        <p:nvSpPr>
          <p:cNvPr id="4" name="Content Placeholder 2">
            <a:extLst>
              <a:ext uri="{FF2B5EF4-FFF2-40B4-BE49-F238E27FC236}">
                <a16:creationId xmlns:a16="http://schemas.microsoft.com/office/drawing/2014/main" id="{B2B08183-ACF1-2C5B-6534-3E5B81BC2EC2}"/>
              </a:ext>
            </a:extLst>
          </p:cNvPr>
          <p:cNvSpPr txBox="1">
            <a:spLocks/>
          </p:cNvSpPr>
          <p:nvPr/>
        </p:nvSpPr>
        <p:spPr>
          <a:xfrm>
            <a:off x="1135979" y="1032007"/>
            <a:ext cx="10612582" cy="5513119"/>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dirty="0">
                <a:solidFill>
                  <a:srgbClr val="00748D"/>
                </a:solidFill>
                <a:latin typeface="Tw Cen MT Bold"/>
              </a:rPr>
              <a:t>6. Election of directors: part one</a:t>
            </a:r>
          </a:p>
          <a:p>
            <a:pPr lvl="1" indent="-342900">
              <a:buFont typeface="Courier New" panose="02070309020205020404" pitchFamily="49" charset="0"/>
              <a:buChar char="-"/>
            </a:pPr>
            <a:r>
              <a:rPr lang="en-US" sz="2400" dirty="0">
                <a:solidFill>
                  <a:srgbClr val="00748D"/>
                </a:solidFill>
                <a:cs typeface="Calibri"/>
              </a:rPr>
              <a:t> Members are asked to re-elect Steve Drummond as Non-Executive director</a:t>
            </a:r>
            <a:endParaRPr lang="en-US" sz="2400" dirty="0">
              <a:solidFill>
                <a:srgbClr val="00748D"/>
              </a:solidFill>
              <a:ea typeface="Calibri"/>
              <a:cs typeface="Calibri"/>
            </a:endParaRPr>
          </a:p>
          <a:p>
            <a:pPr lvl="1" indent="-342900">
              <a:buFont typeface="Courier New" panose="02070309020205020404" pitchFamily="49" charset="0"/>
              <a:buChar char="-"/>
            </a:pPr>
            <a:r>
              <a:rPr lang="en-US" sz="2400" dirty="0">
                <a:solidFill>
                  <a:srgbClr val="00748D"/>
                </a:solidFill>
                <a:ea typeface="+mn-lt"/>
                <a:cs typeface="+mn-lt"/>
              </a:rPr>
              <a:t> Members are asked to elect Mairi Brookes as a director</a:t>
            </a:r>
            <a:endParaRPr lang="en-US" sz="2400" dirty="0">
              <a:solidFill>
                <a:srgbClr val="00748D"/>
              </a:solidFill>
              <a:ea typeface="Calibri"/>
              <a:cs typeface="Calibri"/>
            </a:endParaRPr>
          </a:p>
          <a:p>
            <a:pPr lvl="1" indent="-342900">
              <a:buFont typeface="Courier New" panose="02070309020205020404" pitchFamily="49" charset="0"/>
              <a:buChar char="-"/>
            </a:pPr>
            <a:r>
              <a:rPr lang="en-US" sz="2400" dirty="0">
                <a:solidFill>
                  <a:srgbClr val="00748D"/>
                </a:solidFill>
                <a:ea typeface="+mn-lt"/>
                <a:cs typeface="+mn-lt"/>
              </a:rPr>
              <a:t> Members are asked to elect Maxine Frerk as a Non-Executive director</a:t>
            </a:r>
          </a:p>
          <a:p>
            <a:pPr lvl="1" indent="-342900">
              <a:buFont typeface="Courier New" panose="02070309020205020404" pitchFamily="49" charset="0"/>
              <a:buChar char="-"/>
            </a:pPr>
            <a:r>
              <a:rPr lang="en-US" sz="2400" dirty="0">
                <a:solidFill>
                  <a:srgbClr val="00748D"/>
                </a:solidFill>
                <a:ea typeface="+mn-lt"/>
                <a:cs typeface="+mn-lt"/>
              </a:rPr>
              <a:t> Members are asked to elect Saskya Huggins as a director</a:t>
            </a:r>
            <a:r>
              <a:rPr lang="en-US" sz="2400" dirty="0">
                <a:solidFill>
                  <a:srgbClr val="00748D"/>
                </a:solidFill>
                <a:ea typeface="Calibri"/>
                <a:cs typeface="Calibri"/>
              </a:rPr>
              <a:t> </a:t>
            </a:r>
          </a:p>
          <a:p>
            <a:pPr lvl="1" indent="-342900">
              <a:buFont typeface="Courier New" panose="02070309020205020404" pitchFamily="49" charset="0"/>
              <a:buChar char="-"/>
            </a:pPr>
            <a:r>
              <a:rPr lang="en-US" sz="2400" dirty="0">
                <a:solidFill>
                  <a:srgbClr val="00748D"/>
                </a:solidFill>
                <a:ea typeface="+mn-lt"/>
                <a:cs typeface="+mn-lt"/>
              </a:rPr>
              <a:t> Members are asked to elect Tim Jones as a director</a:t>
            </a:r>
          </a:p>
          <a:p>
            <a:pPr marL="400050" lvl="1" indent="0">
              <a:buNone/>
            </a:pPr>
            <a:endParaRPr lang="en-US" sz="2000" dirty="0">
              <a:solidFill>
                <a:srgbClr val="00748D"/>
              </a:solidFill>
              <a:ea typeface="Calibri"/>
              <a:cs typeface="Calibri"/>
            </a:endParaRPr>
          </a:p>
          <a:p>
            <a:pPr marL="1428750" lvl="3" indent="-171450"/>
            <a:endParaRPr lang="en-US" sz="2000" dirty="0">
              <a:solidFill>
                <a:srgbClr val="00748D"/>
              </a:solidFill>
              <a:latin typeface="Georgia"/>
              <a:ea typeface="Calibri"/>
              <a:cs typeface="Calibri"/>
            </a:endParaRPr>
          </a:p>
          <a:p>
            <a:pPr marL="1428750" lvl="3" indent="-171450"/>
            <a:endParaRPr lang="en-US" dirty="0">
              <a:solidFill>
                <a:srgbClr val="00748D"/>
              </a:solidFill>
              <a:latin typeface="Georgia"/>
              <a:ea typeface="Calibri"/>
              <a:cs typeface="Calibri"/>
            </a:endParaRPr>
          </a:p>
          <a:p>
            <a:pPr marL="1428750" lvl="3" indent="-171450"/>
            <a:endParaRPr lang="en-US" dirty="0">
              <a:solidFill>
                <a:srgbClr val="00748D"/>
              </a:solidFill>
              <a:latin typeface="Georgia"/>
            </a:endParaRPr>
          </a:p>
          <a:p>
            <a:pPr marL="742950" indent="-742950">
              <a:buAutoNum type="arabicPeriod"/>
            </a:pPr>
            <a:endParaRPr lang="en-US" b="1" dirty="0">
              <a:solidFill>
                <a:srgbClr val="00748D"/>
              </a:solidFill>
              <a:latin typeface="Tw Cen MT Bold"/>
            </a:endParaRPr>
          </a:p>
          <a:p>
            <a:pPr marL="0" indent="0">
              <a:buNone/>
            </a:pPr>
            <a:endParaRPr lang="en-US" dirty="0">
              <a:solidFill>
                <a:srgbClr val="00748D"/>
              </a:solidFill>
              <a:latin typeface="Georgia"/>
            </a:endParaRPr>
          </a:p>
        </p:txBody>
      </p:sp>
      <p:sp>
        <p:nvSpPr>
          <p:cNvPr id="7" name="Content Placeholder 2">
            <a:extLst>
              <a:ext uri="{FF2B5EF4-FFF2-40B4-BE49-F238E27FC236}">
                <a16:creationId xmlns:a16="http://schemas.microsoft.com/office/drawing/2014/main" id="{A2709C2B-E54D-71A2-77DC-1ED5708B7313}"/>
              </a:ext>
            </a:extLst>
          </p:cNvPr>
          <p:cNvSpPr txBox="1">
            <a:spLocks/>
          </p:cNvSpPr>
          <p:nvPr/>
        </p:nvSpPr>
        <p:spPr>
          <a:xfrm>
            <a:off x="1447800" y="1981200"/>
            <a:ext cx="10460182" cy="5513119"/>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Font typeface="Arial"/>
              <a:buChar char="•"/>
              <a:defRPr sz="6000" kern="1200">
                <a:solidFill>
                  <a:schemeClr val="tx1"/>
                </a:solidFill>
                <a:latin typeface="New Grotesk Round THREE" panose="02000508040000020004" pitchFamily="2"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Sentinel Medium" pitchFamily="2"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Sentinel Medium" pitchFamily="2"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Sentinel Medium" pitchFamily="2"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Sentinel Medium"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sz="6600" dirty="0">
              <a:solidFill>
                <a:srgbClr val="00748D"/>
              </a:solidFill>
              <a:latin typeface="Georgia"/>
            </a:endParaRPr>
          </a:p>
        </p:txBody>
      </p:sp>
    </p:spTree>
    <p:extLst>
      <p:ext uri="{BB962C8B-B14F-4D97-AF65-F5344CB8AC3E}">
        <p14:creationId xmlns:p14="http://schemas.microsoft.com/office/powerpoint/2010/main" val="1575825830"/>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een circle with blue text&#10;&#10;Description automatically generated">
            <a:extLst>
              <a:ext uri="{FF2B5EF4-FFF2-40B4-BE49-F238E27FC236}">
                <a16:creationId xmlns:a16="http://schemas.microsoft.com/office/drawing/2014/main" id="{8F478D19-28DD-D048-13F8-30F7C69757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598" y="272140"/>
            <a:ext cx="838200" cy="838200"/>
          </a:xfrm>
          <a:prstGeom prst="rect">
            <a:avLst/>
          </a:prstGeom>
        </p:spPr>
      </p:pic>
      <p:sp>
        <p:nvSpPr>
          <p:cNvPr id="3" name="Title 1">
            <a:extLst>
              <a:ext uri="{FF2B5EF4-FFF2-40B4-BE49-F238E27FC236}">
                <a16:creationId xmlns:a16="http://schemas.microsoft.com/office/drawing/2014/main" id="{546973FA-FC8F-B9D8-940B-629C23DD3F37}"/>
              </a:ext>
            </a:extLst>
          </p:cNvPr>
          <p:cNvSpPr txBox="1">
            <a:spLocks/>
          </p:cNvSpPr>
          <p:nvPr/>
        </p:nvSpPr>
        <p:spPr>
          <a:xfrm>
            <a:off x="609600" y="274638"/>
            <a:ext cx="109728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24CE7B"/>
                </a:solidFill>
                <a:latin typeface="Tw Cen MT" panose="020B0602020104020603" pitchFamily="34" charset="0"/>
              </a:rPr>
              <a:t>Low Carbon Hub IPS Limited AGM</a:t>
            </a:r>
          </a:p>
        </p:txBody>
      </p:sp>
      <p:sp>
        <p:nvSpPr>
          <p:cNvPr id="4" name="Content Placeholder 2">
            <a:extLst>
              <a:ext uri="{FF2B5EF4-FFF2-40B4-BE49-F238E27FC236}">
                <a16:creationId xmlns:a16="http://schemas.microsoft.com/office/drawing/2014/main" id="{B2B08183-ACF1-2C5B-6534-3E5B81BC2EC2}"/>
              </a:ext>
            </a:extLst>
          </p:cNvPr>
          <p:cNvSpPr txBox="1">
            <a:spLocks/>
          </p:cNvSpPr>
          <p:nvPr/>
        </p:nvSpPr>
        <p:spPr>
          <a:xfrm>
            <a:off x="1135979" y="1032007"/>
            <a:ext cx="10612582" cy="5513119"/>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dirty="0">
                <a:solidFill>
                  <a:srgbClr val="00748D"/>
                </a:solidFill>
                <a:latin typeface="Tw Cen MT Bold"/>
              </a:rPr>
              <a:t>6. Election of directors: part two</a:t>
            </a:r>
          </a:p>
          <a:p>
            <a:pPr lvl="1" indent="-342900">
              <a:buFont typeface="Courier New" panose="02070309020205020404" pitchFamily="49" charset="0"/>
              <a:buChar char="-"/>
            </a:pPr>
            <a:r>
              <a:rPr lang="en-US" sz="2400" dirty="0">
                <a:solidFill>
                  <a:srgbClr val="00748D"/>
                </a:solidFill>
                <a:cs typeface="Calibri"/>
              </a:rPr>
              <a:t> </a:t>
            </a:r>
            <a:r>
              <a:rPr lang="en-US" sz="2400" dirty="0">
                <a:solidFill>
                  <a:srgbClr val="00748D"/>
                </a:solidFill>
                <a:ea typeface="+mn-lt"/>
                <a:cs typeface="+mn-lt"/>
              </a:rPr>
              <a:t>Members are asked to elect Robert </a:t>
            </a:r>
            <a:r>
              <a:rPr lang="en-US" sz="2400" dirty="0" err="1">
                <a:solidFill>
                  <a:srgbClr val="00748D"/>
                </a:solidFill>
                <a:ea typeface="+mn-lt"/>
                <a:cs typeface="+mn-lt"/>
              </a:rPr>
              <a:t>Kesterton</a:t>
            </a:r>
            <a:r>
              <a:rPr lang="en-US" sz="2400" dirty="0">
                <a:solidFill>
                  <a:srgbClr val="00748D"/>
                </a:solidFill>
                <a:ea typeface="+mn-lt"/>
                <a:cs typeface="+mn-lt"/>
              </a:rPr>
              <a:t> as a Non-Executive director  </a:t>
            </a:r>
          </a:p>
          <a:p>
            <a:pPr lvl="1" indent="-342900">
              <a:buFont typeface="Courier New" panose="02070309020205020404" pitchFamily="49" charset="0"/>
              <a:buChar char="-"/>
            </a:pPr>
            <a:r>
              <a:rPr lang="en-US" sz="2400" dirty="0">
                <a:solidFill>
                  <a:srgbClr val="00748D"/>
                </a:solidFill>
                <a:cs typeface="Calibri"/>
              </a:rPr>
              <a:t> Members are asked to elect Al Kitchen as Non-Executive director  </a:t>
            </a:r>
            <a:endParaRPr lang="en-US" sz="2400" dirty="0">
              <a:solidFill>
                <a:srgbClr val="00748D"/>
              </a:solidFill>
              <a:ea typeface="Calibri"/>
              <a:cs typeface="Calibri"/>
            </a:endParaRPr>
          </a:p>
          <a:p>
            <a:pPr lvl="1" indent="-342900">
              <a:buFont typeface="Courier New" panose="02070309020205020404" pitchFamily="49" charset="0"/>
              <a:buChar char="-"/>
            </a:pPr>
            <a:r>
              <a:rPr lang="en-US" sz="2400" dirty="0">
                <a:solidFill>
                  <a:srgbClr val="00748D"/>
                </a:solidFill>
                <a:ea typeface="+mn-lt"/>
                <a:cs typeface="+mn-lt"/>
              </a:rPr>
              <a:t> Members are asked to elect Chukwuemeka Godwin Nwangele as a Non-Executive director </a:t>
            </a:r>
          </a:p>
          <a:p>
            <a:pPr lvl="1" indent="-342900">
              <a:buFont typeface="Courier New" panose="02070309020205020404" pitchFamily="49" charset="0"/>
              <a:buChar char="-"/>
            </a:pPr>
            <a:r>
              <a:rPr lang="en-US" sz="2400" dirty="0">
                <a:solidFill>
                  <a:srgbClr val="00748D"/>
                </a:solidFill>
                <a:ea typeface="+mn-lt"/>
                <a:cs typeface="+mn-lt"/>
              </a:rPr>
              <a:t> Members are asked to elect Lenah Oduor as a Non-Executive director </a:t>
            </a:r>
          </a:p>
          <a:p>
            <a:pPr lvl="1" indent="-342900">
              <a:buFont typeface="Courier New" panose="02070309020205020404" pitchFamily="49" charset="0"/>
              <a:buChar char="-"/>
            </a:pPr>
            <a:r>
              <a:rPr lang="en-US" sz="2400" dirty="0">
                <a:solidFill>
                  <a:srgbClr val="00748D"/>
                </a:solidFill>
                <a:cs typeface="Calibri"/>
              </a:rPr>
              <a:t> Members are asked to elect Mish Tullar as Non-Executive director  </a:t>
            </a:r>
            <a:endParaRPr lang="en-US" sz="2400" dirty="0">
              <a:solidFill>
                <a:srgbClr val="00748D"/>
              </a:solidFill>
              <a:ea typeface="Calibri"/>
              <a:cs typeface="Calibri"/>
            </a:endParaRPr>
          </a:p>
          <a:p>
            <a:pPr lvl="1" indent="-342900">
              <a:buFont typeface="Courier New" panose="02070309020205020404" pitchFamily="49" charset="0"/>
              <a:buChar char="-"/>
            </a:pPr>
            <a:r>
              <a:rPr lang="en-US" sz="2400" dirty="0">
                <a:solidFill>
                  <a:srgbClr val="00748D"/>
                </a:solidFill>
                <a:cs typeface="Calibri"/>
              </a:rPr>
              <a:t> Members are asked to elect Chris Woolhouse as Non-Executive director    </a:t>
            </a:r>
            <a:endParaRPr lang="en-US" sz="2400" dirty="0">
              <a:solidFill>
                <a:srgbClr val="00748D"/>
              </a:solidFill>
              <a:ea typeface="Calibri"/>
              <a:cs typeface="Calibri"/>
            </a:endParaRPr>
          </a:p>
          <a:p>
            <a:pPr lvl="1" indent="-342900">
              <a:buFont typeface="Courier New" panose="02070309020205020404" pitchFamily="49" charset="0"/>
              <a:buChar char="-"/>
            </a:pPr>
            <a:endParaRPr lang="en-US" sz="2000" dirty="0">
              <a:solidFill>
                <a:srgbClr val="00748D"/>
              </a:solidFill>
              <a:ea typeface="Calibri"/>
              <a:cs typeface="Calibri"/>
            </a:endParaRPr>
          </a:p>
          <a:p>
            <a:pPr marL="1428750" lvl="3" indent="-171450"/>
            <a:endParaRPr lang="en-US" sz="2000" dirty="0">
              <a:solidFill>
                <a:srgbClr val="00748D"/>
              </a:solidFill>
              <a:latin typeface="Georgia"/>
              <a:ea typeface="Calibri"/>
              <a:cs typeface="Calibri"/>
            </a:endParaRPr>
          </a:p>
          <a:p>
            <a:pPr marL="1428750" lvl="3" indent="-171450"/>
            <a:endParaRPr lang="en-US" dirty="0">
              <a:solidFill>
                <a:srgbClr val="00748D"/>
              </a:solidFill>
              <a:latin typeface="Georgia"/>
              <a:ea typeface="Calibri"/>
              <a:cs typeface="Calibri"/>
            </a:endParaRPr>
          </a:p>
          <a:p>
            <a:pPr marL="1428750" lvl="3" indent="-171450"/>
            <a:endParaRPr lang="en-US" dirty="0">
              <a:solidFill>
                <a:srgbClr val="00748D"/>
              </a:solidFill>
              <a:latin typeface="Georgia"/>
            </a:endParaRPr>
          </a:p>
          <a:p>
            <a:pPr marL="742950" indent="-742950">
              <a:buAutoNum type="arabicPeriod"/>
            </a:pPr>
            <a:endParaRPr lang="en-US" b="1" dirty="0">
              <a:solidFill>
                <a:srgbClr val="00748D"/>
              </a:solidFill>
              <a:latin typeface="Tw Cen MT Bold"/>
            </a:endParaRPr>
          </a:p>
          <a:p>
            <a:pPr marL="0" indent="0">
              <a:buNone/>
            </a:pPr>
            <a:endParaRPr lang="en-US" dirty="0">
              <a:solidFill>
                <a:srgbClr val="00748D"/>
              </a:solidFill>
              <a:latin typeface="Georgia"/>
            </a:endParaRPr>
          </a:p>
        </p:txBody>
      </p:sp>
      <p:sp>
        <p:nvSpPr>
          <p:cNvPr id="7" name="Content Placeholder 2">
            <a:extLst>
              <a:ext uri="{FF2B5EF4-FFF2-40B4-BE49-F238E27FC236}">
                <a16:creationId xmlns:a16="http://schemas.microsoft.com/office/drawing/2014/main" id="{A2709C2B-E54D-71A2-77DC-1ED5708B7313}"/>
              </a:ext>
            </a:extLst>
          </p:cNvPr>
          <p:cNvSpPr txBox="1">
            <a:spLocks/>
          </p:cNvSpPr>
          <p:nvPr/>
        </p:nvSpPr>
        <p:spPr>
          <a:xfrm>
            <a:off x="1447800" y="1981200"/>
            <a:ext cx="10460182" cy="5513119"/>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Font typeface="Arial"/>
              <a:buChar char="•"/>
              <a:defRPr sz="6000" kern="1200">
                <a:solidFill>
                  <a:schemeClr val="tx1"/>
                </a:solidFill>
                <a:latin typeface="New Grotesk Round THREE" panose="02000508040000020004" pitchFamily="2"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Sentinel Medium" pitchFamily="2"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Sentinel Medium" pitchFamily="2"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Sentinel Medium" pitchFamily="2"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Sentinel Medium"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sz="6600" dirty="0">
              <a:solidFill>
                <a:srgbClr val="00748D"/>
              </a:solidFill>
              <a:latin typeface="Georgia"/>
            </a:endParaRPr>
          </a:p>
        </p:txBody>
      </p:sp>
    </p:spTree>
    <p:extLst>
      <p:ext uri="{BB962C8B-B14F-4D97-AF65-F5344CB8AC3E}">
        <p14:creationId xmlns:p14="http://schemas.microsoft.com/office/powerpoint/2010/main" val="935418090"/>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4381C4-1E9A-6D49-867A-423996724C9B}"/>
              </a:ext>
            </a:extLst>
          </p:cNvPr>
          <p:cNvSpPr txBox="1"/>
          <p:nvPr/>
        </p:nvSpPr>
        <p:spPr>
          <a:xfrm>
            <a:off x="1837471" y="1719897"/>
            <a:ext cx="7023853" cy="286232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Tw Cen MT" panose="020B0602020104020603" pitchFamily="34" charset="0"/>
                <a:ea typeface="+mn-ea"/>
                <a:cs typeface="+mn-cs"/>
              </a:rPr>
              <a:t>CREATING ENERGY WE CAN ALL FEEL GOOD ABOUT</a:t>
            </a:r>
          </a:p>
        </p:txBody>
      </p:sp>
      <p:grpSp>
        <p:nvGrpSpPr>
          <p:cNvPr id="26" name="Group 25">
            <a:extLst>
              <a:ext uri="{FF2B5EF4-FFF2-40B4-BE49-F238E27FC236}">
                <a16:creationId xmlns:a16="http://schemas.microsoft.com/office/drawing/2014/main" id="{0F48E7D7-8C39-4ECF-B3A6-F2D027D9BD34}"/>
              </a:ext>
            </a:extLst>
          </p:cNvPr>
          <p:cNvGrpSpPr/>
          <p:nvPr/>
        </p:nvGrpSpPr>
        <p:grpSpPr>
          <a:xfrm>
            <a:off x="-76200" y="-104108"/>
            <a:ext cx="12268200" cy="7075714"/>
            <a:chOff x="1354294" y="1437649"/>
            <a:chExt cx="10111894" cy="5617210"/>
          </a:xfrm>
        </p:grpSpPr>
        <p:pic>
          <p:nvPicPr>
            <p:cNvPr id="4" name="Picture 3">
              <a:extLst>
                <a:ext uri="{FF2B5EF4-FFF2-40B4-BE49-F238E27FC236}">
                  <a16:creationId xmlns:a16="http://schemas.microsoft.com/office/drawing/2014/main" id="{E1C860EA-C2A7-44D6-BD07-699021360232}"/>
                </a:ext>
              </a:extLst>
            </p:cNvPr>
            <p:cNvPicPr>
              <a:picLocks noChangeAspect="1"/>
            </p:cNvPicPr>
            <p:nvPr/>
          </p:nvPicPr>
          <p:blipFill rotWithShape="1">
            <a:blip r:embed="rId2"/>
            <a:srcRect l="49645" t="18033" r="7507"/>
            <a:stretch/>
          </p:blipFill>
          <p:spPr>
            <a:xfrm>
              <a:off x="5418561" y="1437649"/>
              <a:ext cx="6047627" cy="5617210"/>
            </a:xfrm>
            <a:prstGeom prst="rect">
              <a:avLst/>
            </a:prstGeom>
          </p:spPr>
        </p:pic>
        <p:pic>
          <p:nvPicPr>
            <p:cNvPr id="9" name="Picture 8">
              <a:extLst>
                <a:ext uri="{FF2B5EF4-FFF2-40B4-BE49-F238E27FC236}">
                  <a16:creationId xmlns:a16="http://schemas.microsoft.com/office/drawing/2014/main" id="{429C0D6C-A260-4304-9967-F959CA62B47A}"/>
                </a:ext>
              </a:extLst>
            </p:cNvPr>
            <p:cNvPicPr>
              <a:picLocks noChangeAspect="1"/>
            </p:cNvPicPr>
            <p:nvPr/>
          </p:nvPicPr>
          <p:blipFill rotWithShape="1">
            <a:blip r:embed="rId2"/>
            <a:srcRect l="14605" t="18093" r="55533"/>
            <a:stretch/>
          </p:blipFill>
          <p:spPr>
            <a:xfrm>
              <a:off x="1354294" y="1437649"/>
              <a:ext cx="4217871" cy="5617210"/>
            </a:xfrm>
            <a:prstGeom prst="rect">
              <a:avLst/>
            </a:prstGeom>
          </p:spPr>
        </p:pic>
      </p:grpSp>
      <p:sp>
        <p:nvSpPr>
          <p:cNvPr id="10" name="TextBox 9">
            <a:extLst>
              <a:ext uri="{FF2B5EF4-FFF2-40B4-BE49-F238E27FC236}">
                <a16:creationId xmlns:a16="http://schemas.microsoft.com/office/drawing/2014/main" id="{516F64B8-B30E-4A27-83CC-2EB4DC30A97A}"/>
              </a:ext>
            </a:extLst>
          </p:cNvPr>
          <p:cNvSpPr txBox="1"/>
          <p:nvPr/>
        </p:nvSpPr>
        <p:spPr>
          <a:xfrm>
            <a:off x="2471871" y="2092782"/>
            <a:ext cx="6337551" cy="2123658"/>
          </a:xfrm>
          <a:prstGeom prst="rect">
            <a:avLst/>
          </a:prstGeom>
          <a:noFill/>
        </p:spPr>
        <p:txBody>
          <a:bodyPr wrap="square" lIns="91440" tIns="45720" rIns="91440" bIns="45720" rtlCol="0" anchor="t">
            <a:spAutoFit/>
          </a:bodyPr>
          <a:lstStyle/>
          <a:p>
            <a:pPr algn="ctr" defTabSz="457200">
              <a:defRPr/>
            </a:pPr>
            <a:r>
              <a:rPr lang="en-US" sz="6600" b="1" dirty="0">
                <a:solidFill>
                  <a:prstClr val="white"/>
                </a:solidFill>
                <a:latin typeface="Tw Cen MT"/>
              </a:rPr>
              <a:t>Closing </a:t>
            </a:r>
            <a:endParaRPr lang="en-US" dirty="0">
              <a:solidFill>
                <a:prstClr val="white"/>
              </a:solidFill>
              <a:latin typeface="Calibri"/>
              <a:cs typeface="Calibri"/>
            </a:endParaRPr>
          </a:p>
          <a:p>
            <a:pPr algn="ctr" defTabSz="457200">
              <a:defRPr/>
            </a:pPr>
            <a:r>
              <a:rPr lang="en-US" sz="6600" b="1" dirty="0">
                <a:solidFill>
                  <a:prstClr val="white"/>
                </a:solidFill>
                <a:latin typeface="Tw Cen MT"/>
              </a:rPr>
              <a:t>Remarks</a:t>
            </a:r>
            <a:endParaRPr lang="en-US" dirty="0">
              <a:solidFill>
                <a:prstClr val="white"/>
              </a:solidFill>
              <a:cs typeface="Calibri"/>
            </a:endParaRPr>
          </a:p>
        </p:txBody>
      </p:sp>
      <p:pic>
        <p:nvPicPr>
          <p:cNvPr id="20" name="Picture 19" descr="A close up of a logo&#10;&#10;Description automatically generated">
            <a:extLst>
              <a:ext uri="{FF2B5EF4-FFF2-40B4-BE49-F238E27FC236}">
                <a16:creationId xmlns:a16="http://schemas.microsoft.com/office/drawing/2014/main" id="{5BE0A954-0F75-4061-BB87-84047D359A5F}"/>
              </a:ext>
            </a:extLst>
          </p:cNvPr>
          <p:cNvPicPr>
            <a:picLocks noChangeAspect="1"/>
          </p:cNvPicPr>
          <p:nvPr/>
        </p:nvPicPr>
        <p:blipFill>
          <a:blip r:embed="rId3"/>
          <a:stretch>
            <a:fillRect/>
          </a:stretch>
        </p:blipFill>
        <p:spPr>
          <a:xfrm>
            <a:off x="2431917" y="-123796"/>
            <a:ext cx="755169" cy="755169"/>
          </a:xfrm>
          <a:prstGeom prst="rect">
            <a:avLst/>
          </a:prstGeom>
        </p:spPr>
      </p:pic>
      <p:sp>
        <p:nvSpPr>
          <p:cNvPr id="24" name="TextBox 23">
            <a:extLst>
              <a:ext uri="{FF2B5EF4-FFF2-40B4-BE49-F238E27FC236}">
                <a16:creationId xmlns:a16="http://schemas.microsoft.com/office/drawing/2014/main" id="{014891D0-F735-4773-9B8A-D134198310DD}"/>
              </a:ext>
            </a:extLst>
          </p:cNvPr>
          <p:cNvSpPr txBox="1"/>
          <p:nvPr/>
        </p:nvSpPr>
        <p:spPr>
          <a:xfrm>
            <a:off x="2949138" y="-104108"/>
            <a:ext cx="6337551" cy="43858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50" b="1" i="0" u="none" strike="noStrike" kern="1200" cap="none" spc="-150" normalizeH="0" baseline="0" noProof="0" dirty="0">
                <a:ln>
                  <a:noFill/>
                </a:ln>
                <a:solidFill>
                  <a:prstClr val="white"/>
                </a:solidFill>
                <a:effectLst/>
                <a:uLnTx/>
                <a:uFillTx/>
                <a:latin typeface="Tw Cen MT" panose="020B0602020104020603" pitchFamily="34" charset="0"/>
                <a:ea typeface="+mn-ea"/>
                <a:cs typeface="+mn-cs"/>
              </a:rPr>
              <a:t>CREATING ENERGY WE CAN ALL FEEL GOOD ABOUT</a:t>
            </a:r>
          </a:p>
        </p:txBody>
      </p:sp>
      <p:sp>
        <p:nvSpPr>
          <p:cNvPr id="25" name="TextBox 24">
            <a:extLst>
              <a:ext uri="{FF2B5EF4-FFF2-40B4-BE49-F238E27FC236}">
                <a16:creationId xmlns:a16="http://schemas.microsoft.com/office/drawing/2014/main" id="{E44ED2F2-01FB-4C0E-9D38-0844BEBA72C6}"/>
              </a:ext>
            </a:extLst>
          </p:cNvPr>
          <p:cNvSpPr txBox="1"/>
          <p:nvPr/>
        </p:nvSpPr>
        <p:spPr>
          <a:xfrm>
            <a:off x="2404467" y="189946"/>
            <a:ext cx="4132219" cy="34624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38" normalizeH="0" baseline="0" noProof="0" dirty="0">
                <a:ln>
                  <a:noFill/>
                </a:ln>
                <a:solidFill>
                  <a:prstClr val="white"/>
                </a:solidFill>
                <a:effectLst/>
                <a:uLnTx/>
                <a:uFillTx/>
                <a:latin typeface="Abadi" panose="020B0604020104020204" pitchFamily="34" charset="0"/>
                <a:ea typeface="+mn-ea"/>
                <a:cs typeface="+mn-cs"/>
              </a:rPr>
              <a:t>www.lowcarbonhub.org</a:t>
            </a:r>
          </a:p>
        </p:txBody>
      </p:sp>
    </p:spTree>
    <p:extLst>
      <p:ext uri="{BB962C8B-B14F-4D97-AF65-F5344CB8AC3E}">
        <p14:creationId xmlns:p14="http://schemas.microsoft.com/office/powerpoint/2010/main" val="4252098981"/>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4381C4-1E9A-6D49-867A-423996724C9B}"/>
              </a:ext>
            </a:extLst>
          </p:cNvPr>
          <p:cNvSpPr txBox="1"/>
          <p:nvPr/>
        </p:nvSpPr>
        <p:spPr>
          <a:xfrm>
            <a:off x="1837471" y="1719897"/>
            <a:ext cx="7023853" cy="286232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Tw Cen MT" panose="020B0602020104020603" pitchFamily="34" charset="0"/>
                <a:ea typeface="+mn-ea"/>
                <a:cs typeface="+mn-cs"/>
              </a:rPr>
              <a:t>CREATING ENERGY WE CAN ALL FEEL GOOD ABOUT</a:t>
            </a:r>
          </a:p>
        </p:txBody>
      </p:sp>
      <p:grpSp>
        <p:nvGrpSpPr>
          <p:cNvPr id="26" name="Group 25">
            <a:extLst>
              <a:ext uri="{FF2B5EF4-FFF2-40B4-BE49-F238E27FC236}">
                <a16:creationId xmlns:a16="http://schemas.microsoft.com/office/drawing/2014/main" id="{0F48E7D7-8C39-4ECF-B3A6-F2D027D9BD34}"/>
              </a:ext>
            </a:extLst>
          </p:cNvPr>
          <p:cNvGrpSpPr/>
          <p:nvPr/>
        </p:nvGrpSpPr>
        <p:grpSpPr>
          <a:xfrm>
            <a:off x="-76200" y="-104108"/>
            <a:ext cx="12268200" cy="7075714"/>
            <a:chOff x="1354294" y="1437649"/>
            <a:chExt cx="10111894" cy="5617210"/>
          </a:xfrm>
        </p:grpSpPr>
        <p:pic>
          <p:nvPicPr>
            <p:cNvPr id="4" name="Picture 3">
              <a:extLst>
                <a:ext uri="{FF2B5EF4-FFF2-40B4-BE49-F238E27FC236}">
                  <a16:creationId xmlns:a16="http://schemas.microsoft.com/office/drawing/2014/main" id="{E1C860EA-C2A7-44D6-BD07-699021360232}"/>
                </a:ext>
              </a:extLst>
            </p:cNvPr>
            <p:cNvPicPr>
              <a:picLocks noChangeAspect="1"/>
            </p:cNvPicPr>
            <p:nvPr/>
          </p:nvPicPr>
          <p:blipFill rotWithShape="1">
            <a:blip r:embed="rId2"/>
            <a:srcRect l="49645" t="18033" r="7507"/>
            <a:stretch/>
          </p:blipFill>
          <p:spPr>
            <a:xfrm>
              <a:off x="5418561" y="1437649"/>
              <a:ext cx="6047627" cy="5617210"/>
            </a:xfrm>
            <a:prstGeom prst="rect">
              <a:avLst/>
            </a:prstGeom>
          </p:spPr>
        </p:pic>
        <p:pic>
          <p:nvPicPr>
            <p:cNvPr id="9" name="Picture 8">
              <a:extLst>
                <a:ext uri="{FF2B5EF4-FFF2-40B4-BE49-F238E27FC236}">
                  <a16:creationId xmlns:a16="http://schemas.microsoft.com/office/drawing/2014/main" id="{429C0D6C-A260-4304-9967-F959CA62B47A}"/>
                </a:ext>
              </a:extLst>
            </p:cNvPr>
            <p:cNvPicPr>
              <a:picLocks noChangeAspect="1"/>
            </p:cNvPicPr>
            <p:nvPr/>
          </p:nvPicPr>
          <p:blipFill rotWithShape="1">
            <a:blip r:embed="rId2"/>
            <a:srcRect l="14605" t="18093" r="55533"/>
            <a:stretch/>
          </p:blipFill>
          <p:spPr>
            <a:xfrm>
              <a:off x="1354294" y="1437649"/>
              <a:ext cx="4217871" cy="5617210"/>
            </a:xfrm>
            <a:prstGeom prst="rect">
              <a:avLst/>
            </a:prstGeom>
          </p:spPr>
        </p:pic>
      </p:grpSp>
      <p:sp>
        <p:nvSpPr>
          <p:cNvPr id="10" name="TextBox 9">
            <a:extLst>
              <a:ext uri="{FF2B5EF4-FFF2-40B4-BE49-F238E27FC236}">
                <a16:creationId xmlns:a16="http://schemas.microsoft.com/office/drawing/2014/main" id="{516F64B8-B30E-4A27-83CC-2EB4DC30A97A}"/>
              </a:ext>
            </a:extLst>
          </p:cNvPr>
          <p:cNvSpPr txBox="1"/>
          <p:nvPr/>
        </p:nvSpPr>
        <p:spPr>
          <a:xfrm>
            <a:off x="2482454" y="1754115"/>
            <a:ext cx="6337551" cy="3139321"/>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Tw Cen MT"/>
              </a:rPr>
              <a:t>THANK YOU FOR JOINING US!</a:t>
            </a:r>
            <a:endParaRPr lang="en-US" sz="6600" b="1" i="0" u="none" strike="noStrike" kern="1200" cap="none" spc="0" normalizeH="0" baseline="0" noProof="0" dirty="0">
              <a:ln>
                <a:noFill/>
              </a:ln>
              <a:solidFill>
                <a:prstClr val="white"/>
              </a:solidFill>
              <a:effectLst/>
              <a:uLnTx/>
              <a:uFillTx/>
              <a:latin typeface="Tw Cen MT"/>
            </a:endParaRPr>
          </a:p>
        </p:txBody>
      </p:sp>
      <p:pic>
        <p:nvPicPr>
          <p:cNvPr id="20" name="Picture 19" descr="A close up of a logo&#10;&#10;Description automatically generated">
            <a:extLst>
              <a:ext uri="{FF2B5EF4-FFF2-40B4-BE49-F238E27FC236}">
                <a16:creationId xmlns:a16="http://schemas.microsoft.com/office/drawing/2014/main" id="{5BE0A954-0F75-4061-BB87-84047D359A5F}"/>
              </a:ext>
            </a:extLst>
          </p:cNvPr>
          <p:cNvPicPr>
            <a:picLocks noChangeAspect="1"/>
          </p:cNvPicPr>
          <p:nvPr/>
        </p:nvPicPr>
        <p:blipFill>
          <a:blip r:embed="rId3"/>
          <a:stretch>
            <a:fillRect/>
          </a:stretch>
        </p:blipFill>
        <p:spPr>
          <a:xfrm>
            <a:off x="2431917" y="-123796"/>
            <a:ext cx="755169" cy="755169"/>
          </a:xfrm>
          <a:prstGeom prst="rect">
            <a:avLst/>
          </a:prstGeom>
        </p:spPr>
      </p:pic>
      <p:sp>
        <p:nvSpPr>
          <p:cNvPr id="24" name="TextBox 23">
            <a:extLst>
              <a:ext uri="{FF2B5EF4-FFF2-40B4-BE49-F238E27FC236}">
                <a16:creationId xmlns:a16="http://schemas.microsoft.com/office/drawing/2014/main" id="{014891D0-F735-4773-9B8A-D134198310DD}"/>
              </a:ext>
            </a:extLst>
          </p:cNvPr>
          <p:cNvSpPr txBox="1"/>
          <p:nvPr/>
        </p:nvSpPr>
        <p:spPr>
          <a:xfrm>
            <a:off x="2949138" y="-104108"/>
            <a:ext cx="6337551" cy="43858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50" b="1" i="0" u="none" strike="noStrike" kern="1200" cap="none" spc="-150" normalizeH="0" baseline="0" noProof="0" dirty="0">
                <a:ln>
                  <a:noFill/>
                </a:ln>
                <a:solidFill>
                  <a:prstClr val="white"/>
                </a:solidFill>
                <a:effectLst/>
                <a:uLnTx/>
                <a:uFillTx/>
                <a:latin typeface="Tw Cen MT" panose="020B0602020104020603" pitchFamily="34" charset="0"/>
                <a:ea typeface="+mn-ea"/>
                <a:cs typeface="+mn-cs"/>
              </a:rPr>
              <a:t>CREATING ENERGY WE CAN ALL FEEL GOOD ABOUT</a:t>
            </a:r>
          </a:p>
        </p:txBody>
      </p:sp>
      <p:sp>
        <p:nvSpPr>
          <p:cNvPr id="25" name="TextBox 24">
            <a:extLst>
              <a:ext uri="{FF2B5EF4-FFF2-40B4-BE49-F238E27FC236}">
                <a16:creationId xmlns:a16="http://schemas.microsoft.com/office/drawing/2014/main" id="{E44ED2F2-01FB-4C0E-9D38-0844BEBA72C6}"/>
              </a:ext>
            </a:extLst>
          </p:cNvPr>
          <p:cNvSpPr txBox="1"/>
          <p:nvPr/>
        </p:nvSpPr>
        <p:spPr>
          <a:xfrm>
            <a:off x="2404467" y="189946"/>
            <a:ext cx="4132219" cy="34624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38" normalizeH="0" baseline="0" noProof="0" dirty="0">
                <a:ln>
                  <a:noFill/>
                </a:ln>
                <a:solidFill>
                  <a:prstClr val="white"/>
                </a:solidFill>
                <a:effectLst/>
                <a:uLnTx/>
                <a:uFillTx/>
                <a:latin typeface="Abadi" panose="020B0604020104020204" pitchFamily="34" charset="0"/>
                <a:ea typeface="+mn-ea"/>
                <a:cs typeface="+mn-cs"/>
              </a:rPr>
              <a:t>www.lowcarbonhub.org</a:t>
            </a:r>
          </a:p>
        </p:txBody>
      </p:sp>
    </p:spTree>
    <p:extLst>
      <p:ext uri="{BB962C8B-B14F-4D97-AF65-F5344CB8AC3E}">
        <p14:creationId xmlns:p14="http://schemas.microsoft.com/office/powerpoint/2010/main" val="3171483529"/>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4367</Words>
  <Application>Microsoft Office PowerPoint</Application>
  <PresentationFormat>Widescreen</PresentationFormat>
  <Paragraphs>466</Paragraphs>
  <Slides>47</Slides>
  <Notes>21</Notes>
  <HiddenSlides>0</HiddenSlides>
  <MMClips>0</MMClips>
  <ScaleCrop>false</ScaleCrop>
  <HeadingPairs>
    <vt:vector size="4" baseType="variant">
      <vt:variant>
        <vt:lpstr>Theme</vt:lpstr>
      </vt:variant>
      <vt:variant>
        <vt:i4>5</vt:i4>
      </vt:variant>
      <vt:variant>
        <vt:lpstr>Slide Titles</vt:lpstr>
      </vt:variant>
      <vt:variant>
        <vt:i4>47</vt:i4>
      </vt:variant>
    </vt:vector>
  </HeadingPairs>
  <TitlesOfParts>
    <vt:vector size="52" baseType="lpstr">
      <vt:lpstr>Office Theme</vt:lpstr>
      <vt:lpstr>1_Office Theme</vt:lpstr>
      <vt:lpstr>1_Office Theme</vt:lpstr>
      <vt:lpstr>1_Office Theme</vt:lpstr>
      <vt:lpstr>Office Theme</vt:lpstr>
      <vt:lpstr>PowerPoint Presentation</vt:lpstr>
      <vt:lpstr>PowerPoint Presentation</vt:lpstr>
      <vt:lpstr>AGENDA</vt:lpstr>
      <vt:lpstr>PowerPoint Presentation</vt:lpstr>
      <vt:lpstr>Health and Safety 2022-23</vt:lpstr>
      <vt:lpstr>PowerPoint Presentation</vt:lpstr>
      <vt:lpstr>Ray Valley Solar (RVS)</vt:lpstr>
      <vt:lpstr>Sandford Hydro</vt:lpstr>
      <vt:lpstr>Roof Top Portfolio</vt:lpstr>
      <vt:lpstr>RVS Future Generation Outlook</vt:lpstr>
      <vt:lpstr>Sandford Future Generation</vt:lpstr>
      <vt:lpstr>Roof Top Future Generation Outlook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Energy Advice Programme</vt:lpstr>
      <vt:lpstr>PowerPoint Presentation</vt:lpstr>
      <vt:lpstr>PowerPoint Presentation</vt:lpstr>
      <vt:lpstr>PowerPoint Presentation</vt:lpstr>
      <vt:lpstr>PowerPoint Presentation</vt:lpstr>
      <vt:lpstr>PowerPoint Presentation</vt:lpstr>
      <vt:lpstr>OUR FUNDING POLICY</vt:lpstr>
      <vt:lpstr>PowerPoint Presentation</vt:lpstr>
      <vt:lpstr>QUESTIONS ON THE ACCOUNTS?</vt:lpstr>
      <vt:lpstr>PowerPoint Presentation</vt:lpstr>
      <vt:lpstr>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3612</cp:revision>
  <cp:lastPrinted>2023-10-02T14:02:02Z</cp:lastPrinted>
  <dcterms:created xsi:type="dcterms:W3CDTF">2012-08-24T00:53:15Z</dcterms:created>
  <dcterms:modified xsi:type="dcterms:W3CDTF">2023-10-03T09:43:30Z</dcterms:modified>
</cp:coreProperties>
</file>