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handoutMasterIdLst>
    <p:handoutMasterId r:id="rId31"/>
  </p:handoutMasterIdLst>
  <p:sldIdLst>
    <p:sldId id="527" r:id="rId2"/>
    <p:sldId id="542" r:id="rId3"/>
    <p:sldId id="264" r:id="rId4"/>
    <p:sldId id="266" r:id="rId5"/>
    <p:sldId id="559" r:id="rId6"/>
    <p:sldId id="280" r:id="rId7"/>
    <p:sldId id="281" r:id="rId8"/>
    <p:sldId id="282" r:id="rId9"/>
    <p:sldId id="270" r:id="rId10"/>
    <p:sldId id="273" r:id="rId11"/>
    <p:sldId id="292" r:id="rId12"/>
    <p:sldId id="293" r:id="rId13"/>
    <p:sldId id="294" r:id="rId14"/>
    <p:sldId id="274" r:id="rId15"/>
    <p:sldId id="275" r:id="rId16"/>
    <p:sldId id="276" r:id="rId17"/>
    <p:sldId id="277" r:id="rId18"/>
    <p:sldId id="278" r:id="rId19"/>
    <p:sldId id="285" r:id="rId20"/>
    <p:sldId id="10704" r:id="rId21"/>
    <p:sldId id="287" r:id="rId22"/>
    <p:sldId id="288" r:id="rId23"/>
    <p:sldId id="289" r:id="rId24"/>
    <p:sldId id="290" r:id="rId25"/>
    <p:sldId id="291" r:id="rId26"/>
    <p:sldId id="295" r:id="rId27"/>
    <p:sldId id="296" r:id="rId28"/>
    <p:sldId id="54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01" userDrawn="1">
          <p15:clr>
            <a:srgbClr val="A4A3A4"/>
          </p15:clr>
        </p15:guide>
        <p15:guide id="2" pos="34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w Carbon Hub" initials="LCH" lastIdx="1" clrIdx="0">
    <p:extLst>
      <p:ext uri="{19B8F6BF-5375-455C-9EA6-DF929625EA0E}">
        <p15:presenceInfo xmlns:p15="http://schemas.microsoft.com/office/powerpoint/2012/main" userId="d387c985a0e2dcc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8D"/>
    <a:srgbClr val="35BFAF"/>
    <a:srgbClr val="CDEA7E"/>
    <a:srgbClr val="25CE7B"/>
    <a:srgbClr val="F8A0CA"/>
    <a:srgbClr val="98CAEB"/>
    <a:srgbClr val="119CAD"/>
    <a:srgbClr val="F1007F"/>
    <a:srgbClr val="007084"/>
    <a:srgbClr val="AECC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72992E-0466-4F8C-A286-834D92187C4E}" v="298" dt="2022-06-22T09:17:21.056"/>
    <p1510:client id="{EC5E8790-5271-4C2F-9EB8-4C29DBB8EE8A}" v="89" dt="2023-10-05T14:36:19.6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02" autoAdjust="0"/>
    <p:restoredTop sz="93739" autoAdjust="0"/>
  </p:normalViewPr>
  <p:slideViewPr>
    <p:cSldViewPr snapToGrid="0" snapToObjects="1">
      <p:cViewPr varScale="1">
        <p:scale>
          <a:sx n="89" d="100"/>
          <a:sy n="89" d="100"/>
        </p:scale>
        <p:origin x="1168" y="176"/>
      </p:cViewPr>
      <p:guideLst>
        <p:guide orient="horz" pos="3501"/>
        <p:guide pos="342"/>
      </p:guideLst>
    </p:cSldViewPr>
  </p:slideViewPr>
  <p:notesTextViewPr>
    <p:cViewPr>
      <p:scale>
        <a:sx n="100" d="100"/>
        <a:sy n="100" d="100"/>
      </p:scale>
      <p:origin x="0" y="0"/>
    </p:cViewPr>
  </p:notesTextViewPr>
  <p:sorterViewPr>
    <p:cViewPr varScale="1">
      <p:scale>
        <a:sx n="126" d="100"/>
        <a:sy n="12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4C5663-ED6C-4147-8FA1-0BF370538D4D}" type="datetimeFigureOut">
              <a:rPr lang="en-US" smtClean="0"/>
              <a:t>10/6/23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D7652E-8DBB-9B4D-8E57-2F192E786E84}" type="slidenum">
              <a:rPr lang="en-US" smtClean="0"/>
              <a:t>‹#›</a:t>
            </a:fld>
            <a:endParaRPr lang="en-US"/>
          </a:p>
        </p:txBody>
      </p:sp>
    </p:spTree>
    <p:extLst>
      <p:ext uri="{BB962C8B-B14F-4D97-AF65-F5344CB8AC3E}">
        <p14:creationId xmlns:p14="http://schemas.microsoft.com/office/powerpoint/2010/main" val="25830984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6554F3-CD73-9241-95BD-9302191C1199}" type="datetimeFigureOut">
              <a:rPr lang="en-US" smtClean="0"/>
              <a:pPr/>
              <a:t>10/6/23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40FD3A-746B-1D40-83FD-76D10316798B}" type="slidenum">
              <a:rPr lang="en-US" smtClean="0"/>
              <a:pPr/>
              <a:t>‹#›</a:t>
            </a:fld>
            <a:endParaRPr lang="en-US"/>
          </a:p>
        </p:txBody>
      </p:sp>
    </p:spTree>
    <p:extLst>
      <p:ext uri="{BB962C8B-B14F-4D97-AF65-F5344CB8AC3E}">
        <p14:creationId xmlns:p14="http://schemas.microsoft.com/office/powerpoint/2010/main" val="24004413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lowcarbonhub1.typeform.com/to/pi16Gwi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0" i="0">
                <a:solidFill>
                  <a:srgbClr val="1D1C1D"/>
                </a:solidFill>
                <a:latin typeface="Lato"/>
                <a:ea typeface="Lato"/>
                <a:cs typeface="Lato"/>
                <a:sym typeface="Lato"/>
              </a:rPr>
              <a:t>is this taking too much credit for groups' work? 'Our low carbon community group members are at the heart of </a:t>
            </a:r>
            <a:r>
              <a:rPr lang="en-GB" b="1" i="0">
                <a:solidFill>
                  <a:srgbClr val="1D1C1D"/>
                </a:solidFill>
                <a:latin typeface="Lato"/>
                <a:ea typeface="Lato"/>
                <a:cs typeface="Lato"/>
                <a:sym typeface="Lato"/>
              </a:rPr>
              <a:t>our </a:t>
            </a:r>
            <a:r>
              <a:rPr lang="en-GB" b="0" i="0">
                <a:solidFill>
                  <a:srgbClr val="1D1C1D"/>
                </a:solidFill>
                <a:latin typeface="Lato"/>
                <a:ea typeface="Lato"/>
                <a:cs typeface="Lato"/>
                <a:sym typeface="Lato"/>
              </a:rPr>
              <a:t>work to transform the energy system.'</a:t>
            </a:r>
            <a:br>
              <a:rPr lang="en-GB"/>
            </a:br>
            <a:r>
              <a:rPr lang="en-GB" b="0" i="0">
                <a:solidFill>
                  <a:srgbClr val="1D1C1D"/>
                </a:solidFill>
                <a:latin typeface="Lato"/>
                <a:ea typeface="Lato"/>
                <a:cs typeface="Lato"/>
                <a:sym typeface="Lato"/>
              </a:rPr>
              <a:t>Perhaps 'Our vibrant community groups are at the heart of the Low Carbon Hub. It is our collaboration with them that continues to inspire and inform what we do.' or something like it?</a:t>
            </a:r>
            <a:endParaRPr/>
          </a:p>
        </p:txBody>
      </p:sp>
      <p:sp>
        <p:nvSpPr>
          <p:cNvPr id="253" name="Google Shape;253;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0" i="0">
                <a:solidFill>
                  <a:srgbClr val="1D1C1D"/>
                </a:solidFill>
                <a:latin typeface="Lato"/>
                <a:ea typeface="Lato"/>
                <a:cs typeface="Lato"/>
                <a:sym typeface="Lato"/>
              </a:rPr>
              <a:t>is this taking too much credit for groups' work? 'Our low carbon community group members are at the heart of </a:t>
            </a:r>
            <a:r>
              <a:rPr lang="en-GB" b="1" i="0">
                <a:solidFill>
                  <a:srgbClr val="1D1C1D"/>
                </a:solidFill>
                <a:latin typeface="Lato"/>
                <a:ea typeface="Lato"/>
                <a:cs typeface="Lato"/>
                <a:sym typeface="Lato"/>
              </a:rPr>
              <a:t>our </a:t>
            </a:r>
            <a:r>
              <a:rPr lang="en-GB" b="0" i="0">
                <a:solidFill>
                  <a:srgbClr val="1D1C1D"/>
                </a:solidFill>
                <a:latin typeface="Lato"/>
                <a:ea typeface="Lato"/>
                <a:cs typeface="Lato"/>
                <a:sym typeface="Lato"/>
              </a:rPr>
              <a:t>work to transform the energy system.'</a:t>
            </a:r>
            <a:br>
              <a:rPr lang="en-GB"/>
            </a:br>
            <a:r>
              <a:rPr lang="en-GB" b="0" i="0">
                <a:solidFill>
                  <a:srgbClr val="1D1C1D"/>
                </a:solidFill>
                <a:latin typeface="Lato"/>
                <a:ea typeface="Lato"/>
                <a:cs typeface="Lato"/>
                <a:sym typeface="Lato"/>
              </a:rPr>
              <a:t>Perhaps 'Our vibrant community groups are at the heart of the Low Carbon Hub. It is our collaboration with them that continues to inspire and inform what we do.' or something like it?</a:t>
            </a:r>
            <a:endParaRPr/>
          </a:p>
        </p:txBody>
      </p:sp>
      <p:sp>
        <p:nvSpPr>
          <p:cNvPr id="253" name="Google Shape;253;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extLst>
      <p:ext uri="{BB962C8B-B14F-4D97-AF65-F5344CB8AC3E}">
        <p14:creationId xmlns:p14="http://schemas.microsoft.com/office/powerpoint/2010/main" val="3960571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https://www.lowcarbonhub.org/p/programmes/energy-solutions-oxfordshire/</a:t>
            </a:r>
            <a:endParaRPr/>
          </a:p>
          <a:p>
            <a:pPr marL="0" lvl="0" indent="0" algn="l" rtl="0">
              <a:spcBef>
                <a:spcPts val="0"/>
              </a:spcBef>
              <a:spcAft>
                <a:spcPts val="0"/>
              </a:spcAft>
              <a:buNone/>
            </a:pPr>
            <a:endParaRPr/>
          </a:p>
        </p:txBody>
      </p:sp>
      <p:sp>
        <p:nvSpPr>
          <p:cNvPr id="401" name="Google Shape;401;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800">
                <a:latin typeface="Calibri"/>
                <a:ea typeface="Calibri"/>
                <a:cs typeface="Calibri"/>
                <a:sym typeface="Calibri"/>
              </a:rPr>
              <a:t>Energy Solutions Oxfordshire (ESOx) is a partnership between the Low Carbon Hub and Oxford Brookes University’s Environmental Information Exchange (EIE).</a:t>
            </a:r>
            <a:endParaRPr sz="1800">
              <a:latin typeface="Times New Roman"/>
              <a:ea typeface="Times New Roman"/>
              <a:cs typeface="Times New Roman"/>
              <a:sym typeface="Times New Roman"/>
            </a:endParaRPr>
          </a:p>
          <a:p>
            <a:pPr marL="0" lvl="0" indent="0" algn="l" rtl="0">
              <a:spcBef>
                <a:spcPts val="0"/>
              </a:spcBef>
              <a:spcAft>
                <a:spcPts val="0"/>
              </a:spcAft>
              <a:buNone/>
            </a:pPr>
            <a:r>
              <a:rPr lang="en-GB" sz="1800">
                <a:latin typeface="Calibri"/>
                <a:ea typeface="Calibri"/>
                <a:cs typeface="Calibri"/>
                <a:sym typeface="Calibri"/>
              </a:rPr>
              <a:t>The service offers consultancy, reports and project management for businesses wanting to reduce their carbon emissions, save on energy bills and make their work environment more comfortable. </a:t>
            </a:r>
            <a:endParaRPr sz="1800">
              <a:latin typeface="Times New Roman"/>
              <a:ea typeface="Times New Roman"/>
              <a:cs typeface="Times New Roman"/>
              <a:sym typeface="Times New Roman"/>
            </a:endParaRPr>
          </a:p>
          <a:p>
            <a:pPr marL="0" lvl="0" indent="0" algn="l" rtl="0">
              <a:spcBef>
                <a:spcPts val="0"/>
              </a:spcBef>
              <a:spcAft>
                <a:spcPts val="0"/>
              </a:spcAft>
              <a:buNone/>
            </a:pPr>
            <a:r>
              <a:rPr lang="en-GB" sz="1800">
                <a:latin typeface="Calibri"/>
                <a:ea typeface="Calibri"/>
                <a:cs typeface="Calibri"/>
                <a:sym typeface="Calibri"/>
              </a:rPr>
              <a:t>The team is made up of experts with decades of combined experience working with Oxfordshire businesses to deliver tailored energy improvements for their premises.</a:t>
            </a:r>
            <a:endParaRPr/>
          </a:p>
          <a:p>
            <a:pPr marL="0" lvl="0" indent="0" algn="l" rtl="0">
              <a:spcBef>
                <a:spcPts val="0"/>
              </a:spcBef>
              <a:spcAft>
                <a:spcPts val="0"/>
              </a:spcAft>
              <a:buNone/>
            </a:pPr>
            <a:endParaRPr sz="1800">
              <a:latin typeface="Calibri"/>
              <a:ea typeface="Calibri"/>
              <a:cs typeface="Calibri"/>
              <a:sym typeface="Calibri"/>
            </a:endParaRPr>
          </a:p>
          <a:p>
            <a:pPr marL="0" lvl="0" indent="0" algn="l" rtl="0">
              <a:spcBef>
                <a:spcPts val="0"/>
              </a:spcBef>
              <a:spcAft>
                <a:spcPts val="0"/>
              </a:spcAft>
              <a:buClr>
                <a:srgbClr val="00748D"/>
              </a:buClr>
              <a:buSzPts val="2000"/>
              <a:buFont typeface="Georgia"/>
              <a:buNone/>
            </a:pPr>
            <a:r>
              <a:rPr lang="en-GB" sz="1800">
                <a:latin typeface="Georgia"/>
                <a:ea typeface="Georgia"/>
                <a:cs typeface="Georgia"/>
                <a:sym typeface="Georgia"/>
              </a:rPr>
              <a:t>We can work with businesses and organisations of any type or size.</a:t>
            </a:r>
            <a:endParaRPr sz="1800">
              <a:latin typeface="Georgia"/>
              <a:ea typeface="Georgia"/>
              <a:cs typeface="Georgia"/>
              <a:sym typeface="Georgia"/>
            </a:endParaRPr>
          </a:p>
          <a:p>
            <a:pPr marL="0" lvl="0" indent="0" algn="l" rtl="0">
              <a:spcBef>
                <a:spcPts val="160"/>
              </a:spcBef>
              <a:spcAft>
                <a:spcPts val="0"/>
              </a:spcAft>
              <a:buClr>
                <a:srgbClr val="00748D"/>
              </a:buClr>
              <a:buSzPts val="800"/>
              <a:buFont typeface="Calibri"/>
              <a:buNone/>
            </a:pPr>
            <a:endParaRPr sz="1800">
              <a:latin typeface="Georgia"/>
              <a:ea typeface="Georgia"/>
              <a:cs typeface="Georgia"/>
              <a:sym typeface="Georgia"/>
            </a:endParaRPr>
          </a:p>
          <a:p>
            <a:pPr marL="0" lvl="0" indent="0" algn="l" rtl="0">
              <a:spcBef>
                <a:spcPts val="400"/>
              </a:spcBef>
              <a:spcAft>
                <a:spcPts val="0"/>
              </a:spcAft>
              <a:buClr>
                <a:srgbClr val="00748D"/>
              </a:buClr>
              <a:buSzPts val="2000"/>
              <a:buFont typeface="Georgia"/>
              <a:buNone/>
            </a:pPr>
            <a:r>
              <a:rPr lang="en-GB" sz="1800" b="1">
                <a:latin typeface="Georgia"/>
                <a:ea typeface="Georgia"/>
                <a:cs typeface="Georgia"/>
                <a:sym typeface="Georgia"/>
              </a:rPr>
              <a:t>Assessment – </a:t>
            </a:r>
            <a:r>
              <a:rPr lang="en-GB" sz="1800">
                <a:latin typeface="Georgia"/>
                <a:ea typeface="Georgia"/>
                <a:cs typeface="Georgia"/>
                <a:sym typeface="Georgia"/>
              </a:rPr>
              <a:t>on site visit and assessment report which includes costs and savings (starting at £1,500) - implementation report, a detailed breakdown of costs and payback </a:t>
            </a:r>
            <a:endParaRPr/>
          </a:p>
          <a:p>
            <a:pPr marL="0" lvl="0" indent="0" algn="l" rtl="0">
              <a:spcBef>
                <a:spcPts val="400"/>
              </a:spcBef>
              <a:spcAft>
                <a:spcPts val="0"/>
              </a:spcAft>
              <a:buClr>
                <a:srgbClr val="00748D"/>
              </a:buClr>
              <a:buSzPts val="2000"/>
              <a:buFont typeface="Calibri"/>
              <a:buNone/>
            </a:pPr>
            <a:endParaRPr sz="1800">
              <a:latin typeface="Georgia"/>
              <a:ea typeface="Georgia"/>
              <a:cs typeface="Georgia"/>
              <a:sym typeface="Georgia"/>
            </a:endParaRPr>
          </a:p>
          <a:p>
            <a:pPr marL="0" lvl="0" indent="0" algn="l" rtl="0">
              <a:spcBef>
                <a:spcPts val="400"/>
              </a:spcBef>
              <a:spcAft>
                <a:spcPts val="0"/>
              </a:spcAft>
              <a:buClr>
                <a:schemeClr val="dk1"/>
              </a:buClr>
              <a:buSzPts val="2000"/>
              <a:buFont typeface="Georgia"/>
              <a:buNone/>
            </a:pPr>
            <a:r>
              <a:rPr lang="en-GB" sz="1800" b="1">
                <a:latin typeface="Georgia"/>
                <a:ea typeface="Georgia"/>
                <a:cs typeface="Georgia"/>
                <a:sym typeface="Georgia"/>
              </a:rPr>
              <a:t>Invest stage – </a:t>
            </a:r>
            <a:r>
              <a:rPr lang="en-GB" sz="1800">
                <a:latin typeface="Georgia"/>
                <a:ea typeface="Georgia"/>
                <a:cs typeface="Georgia"/>
                <a:sym typeface="Georgia"/>
              </a:rPr>
              <a:t>The team can assist with finding finance to implement your measures (this would have an extra cost)</a:t>
            </a:r>
            <a:endParaRPr/>
          </a:p>
          <a:p>
            <a:pPr marL="0" lvl="0" indent="0" algn="l" rtl="0">
              <a:spcBef>
                <a:spcPts val="400"/>
              </a:spcBef>
              <a:spcAft>
                <a:spcPts val="0"/>
              </a:spcAft>
              <a:buClr>
                <a:schemeClr val="dk1"/>
              </a:buClr>
              <a:buSzPts val="2000"/>
              <a:buFont typeface="Calibri"/>
              <a:buNone/>
            </a:pPr>
            <a:endParaRPr sz="1800">
              <a:latin typeface="Georgia"/>
              <a:ea typeface="Georgia"/>
              <a:cs typeface="Georgia"/>
              <a:sym typeface="Georgia"/>
            </a:endParaRPr>
          </a:p>
          <a:p>
            <a:pPr marL="0" lvl="0" indent="0" algn="l" rtl="0">
              <a:spcBef>
                <a:spcPts val="400"/>
              </a:spcBef>
              <a:spcAft>
                <a:spcPts val="0"/>
              </a:spcAft>
              <a:buClr>
                <a:srgbClr val="00748D"/>
              </a:buClr>
              <a:buSzPts val="2000"/>
              <a:buFont typeface="Georgia"/>
              <a:buNone/>
            </a:pPr>
            <a:r>
              <a:rPr lang="en-GB" sz="1800" b="1">
                <a:latin typeface="Georgia"/>
                <a:ea typeface="Georgia"/>
                <a:cs typeface="Georgia"/>
                <a:sym typeface="Georgia"/>
              </a:rPr>
              <a:t>Install - Implementation and project management– </a:t>
            </a:r>
            <a:r>
              <a:rPr lang="en-GB" sz="1800">
                <a:latin typeface="Georgia"/>
                <a:ea typeface="Georgia"/>
                <a:cs typeface="Georgia"/>
                <a:sym typeface="Georgia"/>
              </a:rPr>
              <a:t>support provided to oversee implementation to reduce the impact on the business during work and installation</a:t>
            </a:r>
            <a:endParaRPr sz="1800">
              <a:latin typeface="Georgia"/>
              <a:ea typeface="Georgia"/>
              <a:cs typeface="Georgia"/>
              <a:sym typeface="Georgia"/>
            </a:endParaRPr>
          </a:p>
          <a:p>
            <a:pPr marL="0" lvl="0" indent="0" algn="l" rtl="0">
              <a:spcBef>
                <a:spcPts val="0"/>
              </a:spcBef>
              <a:spcAft>
                <a:spcPts val="0"/>
              </a:spcAft>
              <a:buNone/>
            </a:pPr>
            <a:endParaRPr sz="1800">
              <a:latin typeface="Calibri"/>
              <a:ea typeface="Calibri"/>
              <a:cs typeface="Calibri"/>
              <a:sym typeface="Calibri"/>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Clr>
                <a:schemeClr val="dk1"/>
              </a:buClr>
              <a:buSzPts val="1200"/>
              <a:buFont typeface="Calibri"/>
              <a:buNone/>
            </a:pPr>
            <a:endParaRPr/>
          </a:p>
        </p:txBody>
      </p:sp>
      <p:sp>
        <p:nvSpPr>
          <p:cNvPr id="408" name="Google Shape;408;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0"/>
              </a:spcBef>
              <a:spcAft>
                <a:spcPts val="0"/>
              </a:spcAft>
              <a:buNone/>
            </a:pPr>
            <a:r>
              <a:rPr lang="en-GB" sz="1200" b="1" dirty="0">
                <a:latin typeface="Calibri"/>
                <a:ea typeface="Calibri"/>
                <a:cs typeface="Calibri"/>
                <a:sym typeface="Calibri"/>
              </a:rPr>
              <a:t>Best suited for:</a:t>
            </a:r>
            <a:endParaRPr sz="1200" dirty="0">
              <a:latin typeface="Calibri"/>
              <a:ea typeface="Calibri"/>
              <a:cs typeface="Calibri"/>
              <a:sym typeface="Calibri"/>
            </a:endParaRPr>
          </a:p>
          <a:p>
            <a:pPr marL="0" lvl="0" indent="0" algn="l" rtl="0">
              <a:lnSpc>
                <a:spcPct val="107000"/>
              </a:lnSpc>
              <a:spcBef>
                <a:spcPts val="800"/>
              </a:spcBef>
              <a:spcAft>
                <a:spcPts val="0"/>
              </a:spcAft>
              <a:buNone/>
            </a:pPr>
            <a:r>
              <a:rPr lang="en-GB" sz="1200" dirty="0">
                <a:solidFill>
                  <a:srgbClr val="000000"/>
                </a:solidFill>
                <a:latin typeface="Calibri"/>
                <a:ea typeface="Calibri"/>
                <a:cs typeface="Calibri"/>
                <a:sym typeface="Calibri"/>
              </a:rPr>
              <a:t>Organisations in Oxfordshire that are actively looking to improve the energy performance of their buildings. They are actively looking to carry out work, have a major refurbishment planned or are moving office in the near future (rather than being in early exploratory phase.)  They anticipate carrying out multiple measures at once, probably renewables plus at least one energy efficiency measure.</a:t>
            </a:r>
            <a:endParaRPr sz="1200" dirty="0">
              <a:latin typeface="Calibri"/>
              <a:ea typeface="Calibri"/>
              <a:cs typeface="Calibri"/>
              <a:sym typeface="Calibri"/>
            </a:endParaRPr>
          </a:p>
          <a:p>
            <a:pPr marL="0" lvl="0" indent="0" algn="l" rtl="0">
              <a:lnSpc>
                <a:spcPct val="107000"/>
              </a:lnSpc>
              <a:spcBef>
                <a:spcPts val="800"/>
              </a:spcBef>
              <a:spcAft>
                <a:spcPts val="0"/>
              </a:spcAft>
              <a:buNone/>
            </a:pPr>
            <a:r>
              <a:rPr lang="en-GB" sz="1200" dirty="0">
                <a:solidFill>
                  <a:srgbClr val="000000"/>
                </a:solidFill>
                <a:latin typeface="Calibri"/>
                <a:ea typeface="Calibri"/>
                <a:cs typeface="Calibri"/>
                <a:sym typeface="Calibri"/>
              </a:rPr>
              <a:t>Owner occupied, or long lease to match payback (7-10 years min)</a:t>
            </a:r>
          </a:p>
          <a:p>
            <a:pPr marL="0" marR="0" lvl="0" indent="0" algn="l" defTabSz="457200" rtl="0" eaLnBrk="1" fontAlgn="auto" latinLnBrk="0" hangingPunct="1">
              <a:lnSpc>
                <a:spcPct val="107000"/>
              </a:lnSpc>
              <a:spcBef>
                <a:spcPts val="800"/>
              </a:spcBef>
              <a:spcAft>
                <a:spcPts val="0"/>
              </a:spcAft>
              <a:buClrTx/>
              <a:buSzTx/>
              <a:buFontTx/>
              <a:buNone/>
              <a:tabLst/>
              <a:defRPr/>
            </a:pPr>
            <a:r>
              <a:rPr lang="en-GB" sz="1200" b="1" dirty="0">
                <a:solidFill>
                  <a:srgbClr val="FFFFFF"/>
                </a:solidFill>
                <a:latin typeface="Calibri"/>
                <a:ea typeface="Calibri"/>
                <a:cs typeface="Calibri"/>
                <a:sym typeface="Calibri"/>
              </a:rPr>
              <a:t>To note: </a:t>
            </a:r>
            <a:r>
              <a:rPr lang="en-GB" sz="1200" dirty="0">
                <a:solidFill>
                  <a:srgbClr val="FFFFFF"/>
                </a:solidFill>
                <a:latin typeface="Calibri"/>
                <a:ea typeface="Calibri"/>
                <a:cs typeface="Calibri"/>
                <a:sym typeface="Calibri"/>
              </a:rPr>
              <a:t>On average, organisations reduce their energy bills by 19% per year when they implement the advice outlined in the </a:t>
            </a:r>
            <a:r>
              <a:rPr lang="en-GB" sz="1200" dirty="0" err="1">
                <a:solidFill>
                  <a:srgbClr val="FFFFFF"/>
                </a:solidFill>
                <a:latin typeface="Calibri"/>
                <a:ea typeface="Calibri"/>
                <a:cs typeface="Calibri"/>
                <a:sym typeface="Calibri"/>
              </a:rPr>
              <a:t>ESOx</a:t>
            </a:r>
            <a:r>
              <a:rPr lang="en-GB" sz="1200" dirty="0">
                <a:solidFill>
                  <a:srgbClr val="FFFFFF"/>
                </a:solidFill>
                <a:latin typeface="Calibri"/>
                <a:ea typeface="Calibri"/>
                <a:cs typeface="Calibri"/>
                <a:sym typeface="Calibri"/>
              </a:rPr>
              <a:t> assessments.</a:t>
            </a:r>
          </a:p>
          <a:p>
            <a:pPr marL="0" lvl="0" indent="0" algn="l" rtl="0">
              <a:lnSpc>
                <a:spcPct val="107000"/>
              </a:lnSpc>
              <a:spcBef>
                <a:spcPts val="800"/>
              </a:spcBef>
              <a:spcAft>
                <a:spcPts val="0"/>
              </a:spcAft>
              <a:buNone/>
            </a:pPr>
            <a:endParaRPr sz="1200" dirty="0">
              <a:latin typeface="Calibri"/>
              <a:ea typeface="Calibri"/>
              <a:cs typeface="Calibri"/>
              <a:sym typeface="Calibri"/>
            </a:endParaRPr>
          </a:p>
          <a:p>
            <a:pPr marL="0" lvl="0" indent="0" algn="l" rtl="0">
              <a:spcBef>
                <a:spcPts val="800"/>
              </a:spcBef>
              <a:spcAft>
                <a:spcPts val="0"/>
              </a:spcAft>
              <a:buNone/>
            </a:pPr>
            <a:endParaRPr dirty="0"/>
          </a:p>
        </p:txBody>
      </p:sp>
      <p:sp>
        <p:nvSpPr>
          <p:cNvPr id="422" name="Google Shape;422;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088305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latin typeface="Calibri"/>
                <a:ea typeface="Calibri"/>
                <a:cs typeface="Calibri"/>
                <a:sym typeface="Calibri"/>
              </a:rPr>
              <a:t>N</a:t>
            </a:r>
            <a:r>
              <a:rPr lang="en-GB" sz="1200" dirty="0">
                <a:solidFill>
                  <a:srgbClr val="00748D"/>
                </a:solidFill>
                <a:latin typeface="Calibri"/>
                <a:ea typeface="Calibri"/>
                <a:cs typeface="Calibri"/>
                <a:sym typeface="Calibri"/>
              </a:rPr>
              <a:t>ominate a building in Oxfordshire </a:t>
            </a:r>
            <a:r>
              <a:rPr lang="en-GB" sz="1200" dirty="0">
                <a:latin typeface="Calibri"/>
                <a:ea typeface="Calibri"/>
                <a:cs typeface="Calibri"/>
                <a:sym typeface="Calibri"/>
              </a:rPr>
              <a:t>via </a:t>
            </a:r>
            <a:r>
              <a:rPr lang="en-GB" sz="1200" u="sng" dirty="0">
                <a:solidFill>
                  <a:srgbClr val="00748D"/>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lowcarbonhub.org</a:t>
            </a:r>
            <a:endParaRPr lang="en-GB" sz="1200" dirty="0">
              <a:solidFill>
                <a:srgbClr val="00748D"/>
              </a:solidFill>
              <a:latin typeface="Calibri"/>
              <a:ea typeface="Calibri"/>
              <a:cs typeface="Calibri"/>
              <a:sym typeface="Calibri"/>
            </a:endParaRPr>
          </a:p>
          <a:p>
            <a:pPr marL="0" lvl="0" indent="0" algn="l" rtl="0">
              <a:spcBef>
                <a:spcPts val="0"/>
              </a:spcBef>
              <a:spcAft>
                <a:spcPts val="0"/>
              </a:spcAft>
              <a:buNone/>
            </a:pPr>
            <a:endParaRPr dirty="0"/>
          </a:p>
        </p:txBody>
      </p:sp>
      <p:sp>
        <p:nvSpPr>
          <p:cNvPr id="295" name="Google Shape;295;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extLst>
      <p:ext uri="{BB962C8B-B14F-4D97-AF65-F5344CB8AC3E}">
        <p14:creationId xmlns:p14="http://schemas.microsoft.com/office/powerpoint/2010/main" val="44863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800" b="1">
                <a:latin typeface="Cambria"/>
                <a:ea typeface="Cambria"/>
                <a:cs typeface="Cambria"/>
                <a:sym typeface="Cambria"/>
              </a:rPr>
              <a:t>Who eligible?</a:t>
            </a:r>
            <a:endParaRPr sz="1800">
              <a:latin typeface="Cambria"/>
              <a:ea typeface="Cambria"/>
              <a:cs typeface="Cambria"/>
              <a:sym typeface="Cambria"/>
            </a:endParaRPr>
          </a:p>
          <a:p>
            <a:pPr marL="0" lvl="0" indent="0" algn="l" rtl="0">
              <a:spcBef>
                <a:spcPts val="0"/>
              </a:spcBef>
              <a:spcAft>
                <a:spcPts val="0"/>
              </a:spcAft>
              <a:buNone/>
            </a:pPr>
            <a:r>
              <a:rPr lang="en-GB" sz="1800">
                <a:latin typeface="Cambria"/>
                <a:ea typeface="Cambria"/>
                <a:cs typeface="Cambria"/>
                <a:sym typeface="Cambria"/>
              </a:rPr>
              <a:t> </a:t>
            </a:r>
            <a:endParaRPr/>
          </a:p>
          <a:p>
            <a:pPr marL="1371600" lvl="0" indent="-1371600" algn="l" rtl="0">
              <a:spcBef>
                <a:spcPts val="0"/>
              </a:spcBef>
              <a:spcAft>
                <a:spcPts val="0"/>
              </a:spcAft>
              <a:buNone/>
            </a:pPr>
            <a:r>
              <a:rPr lang="en-GB" sz="1800">
                <a:latin typeface="Cambria"/>
                <a:ea typeface="Cambria"/>
                <a:cs typeface="Cambria"/>
                <a:sym typeface="Cambria"/>
              </a:rPr>
              <a:t>Organisation: 	</a:t>
            </a:r>
            <a:r>
              <a:rPr lang="en-GB" sz="1800">
                <a:latin typeface="Georgia"/>
                <a:ea typeface="Georgia"/>
                <a:cs typeface="Georgia"/>
                <a:sym typeface="Georgia"/>
              </a:rPr>
              <a:t>Any community building, including a village hall, school, sports pavilion, youth club, community centre, church or other faith building that may benefit from energy savings.</a:t>
            </a:r>
            <a:endParaRPr sz="1800">
              <a:latin typeface="Cambria"/>
              <a:ea typeface="Cambria"/>
              <a:cs typeface="Cambria"/>
              <a:sym typeface="Cambria"/>
            </a:endParaRPr>
          </a:p>
          <a:p>
            <a:pPr marL="1371600" lvl="0" indent="-1371600" algn="l" rtl="0">
              <a:spcBef>
                <a:spcPts val="0"/>
              </a:spcBef>
              <a:spcAft>
                <a:spcPts val="0"/>
              </a:spcAft>
              <a:buNone/>
            </a:pPr>
            <a:r>
              <a:rPr lang="en-GB" sz="1800">
                <a:latin typeface="Georgia"/>
                <a:ea typeface="Georgia"/>
                <a:cs typeface="Georgia"/>
                <a:sym typeface="Georgia"/>
              </a:rPr>
              <a:t> </a:t>
            </a:r>
            <a:endParaRPr sz="1800">
              <a:latin typeface="Cambria"/>
              <a:ea typeface="Cambria"/>
              <a:cs typeface="Cambria"/>
              <a:sym typeface="Cambria"/>
            </a:endParaRPr>
          </a:p>
          <a:p>
            <a:pPr marL="1371600" lvl="0" indent="-1371600" algn="l" rtl="0">
              <a:spcBef>
                <a:spcPts val="0"/>
              </a:spcBef>
              <a:spcAft>
                <a:spcPts val="0"/>
              </a:spcAft>
              <a:buNone/>
            </a:pPr>
            <a:r>
              <a:rPr lang="en-GB" sz="1800">
                <a:latin typeface="Georgia"/>
                <a:ea typeface="Georgia"/>
                <a:cs typeface="Georgia"/>
                <a:sym typeface="Georgia"/>
              </a:rPr>
              <a:t>Building owner: 	As above.  We will consider applications from buildings owned by Local Authorities and Parish Councils, so long as a significant part of the building is used regularly for community activities.</a:t>
            </a:r>
            <a:endParaRPr sz="1800">
              <a:latin typeface="Cambria"/>
              <a:ea typeface="Cambria"/>
              <a:cs typeface="Cambria"/>
              <a:sym typeface="Cambria"/>
            </a:endParaRPr>
          </a:p>
          <a:p>
            <a:pPr marL="0" lvl="0" indent="0" algn="l" rtl="0">
              <a:spcBef>
                <a:spcPts val="0"/>
              </a:spcBef>
              <a:spcAft>
                <a:spcPts val="0"/>
              </a:spcAft>
              <a:buNone/>
            </a:pPr>
            <a:r>
              <a:rPr lang="en-GB" sz="1800">
                <a:latin typeface="Cambria"/>
                <a:ea typeface="Cambria"/>
                <a:cs typeface="Cambria"/>
                <a:sym typeface="Cambria"/>
              </a:rPr>
              <a:t> </a:t>
            </a:r>
            <a:endParaRPr/>
          </a:p>
          <a:p>
            <a:pPr marL="1371600" lvl="0" indent="-1371600" algn="l" rtl="0">
              <a:spcBef>
                <a:spcPts val="0"/>
              </a:spcBef>
              <a:spcAft>
                <a:spcPts val="0"/>
              </a:spcAft>
              <a:buNone/>
            </a:pPr>
            <a:r>
              <a:rPr lang="en-GB" sz="1800">
                <a:latin typeface="Cambria"/>
                <a:ea typeface="Cambria"/>
                <a:cs typeface="Cambria"/>
                <a:sym typeface="Cambria"/>
              </a:rPr>
              <a:t>Location:	Oxfordshire (for the Low Carbon Hub Community Buildings Audit Programme)   or	</a:t>
            </a:r>
            <a:endParaRPr/>
          </a:p>
          <a:p>
            <a:pPr marL="1371600" lvl="0" indent="0" algn="l" rtl="0">
              <a:spcBef>
                <a:spcPts val="0"/>
              </a:spcBef>
              <a:spcAft>
                <a:spcPts val="0"/>
              </a:spcAft>
              <a:buNone/>
            </a:pPr>
            <a:r>
              <a:rPr lang="en-GB" sz="1800">
                <a:latin typeface="Cambria"/>
                <a:ea typeface="Cambria"/>
                <a:cs typeface="Cambria"/>
                <a:sym typeface="Cambria"/>
              </a:rPr>
              <a:t>Within 25 miles of Westmill Solar Park (for the WSC Community Buildings Audit Programme)</a:t>
            </a:r>
            <a:endParaRPr/>
          </a:p>
          <a:p>
            <a:pPr marL="0" lvl="0" indent="0" algn="l" rtl="0">
              <a:spcBef>
                <a:spcPts val="0"/>
              </a:spcBef>
              <a:spcAft>
                <a:spcPts val="0"/>
              </a:spcAft>
              <a:buNone/>
            </a:pPr>
            <a:endParaRPr/>
          </a:p>
        </p:txBody>
      </p:sp>
      <p:sp>
        <p:nvSpPr>
          <p:cNvPr id="327" name="Google Shape;327;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098344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847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https://www.lowcarbonhub.org/our-services/for-schools/</a:t>
            </a:r>
            <a:endParaRPr/>
          </a:p>
        </p:txBody>
      </p:sp>
      <p:sp>
        <p:nvSpPr>
          <p:cNvPr id="539" name="Google Shape;539;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extLst>
      <p:ext uri="{BB962C8B-B14F-4D97-AF65-F5344CB8AC3E}">
        <p14:creationId xmlns:p14="http://schemas.microsoft.com/office/powerpoint/2010/main" val="405011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James</a:t>
            </a:r>
            <a:endParaRPr/>
          </a:p>
        </p:txBody>
      </p:sp>
      <p:sp>
        <p:nvSpPr>
          <p:cNvPr id="552" name="Google Shape;552;p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924143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1442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a:t>
            </a:fld>
            <a:endParaRPr/>
          </a:p>
        </p:txBody>
      </p:sp>
    </p:spTree>
    <p:extLst>
      <p:ext uri="{BB962C8B-B14F-4D97-AF65-F5344CB8AC3E}">
        <p14:creationId xmlns:p14="http://schemas.microsoft.com/office/powerpoint/2010/main" val="1592904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800">
                <a:latin typeface="Cambria"/>
                <a:ea typeface="Cambria"/>
                <a:cs typeface="Cambria"/>
                <a:sym typeface="Cambria"/>
              </a:rPr>
              <a:t>These are the projects we are looking for:</a:t>
            </a:r>
            <a:endParaRPr/>
          </a:p>
          <a:p>
            <a:pPr marL="0" lvl="0" indent="0" algn="l" rtl="0">
              <a:spcBef>
                <a:spcPts val="0"/>
              </a:spcBef>
              <a:spcAft>
                <a:spcPts val="0"/>
              </a:spcAft>
              <a:buNone/>
            </a:pPr>
            <a:endParaRPr sz="1800">
              <a:latin typeface="Cambria"/>
              <a:ea typeface="Cambria"/>
              <a:cs typeface="Cambria"/>
              <a:sym typeface="Cambria"/>
            </a:endParaRPr>
          </a:p>
          <a:p>
            <a:pPr marL="257175" marR="0" lvl="0" indent="-257175" algn="l" rtl="0">
              <a:lnSpc>
                <a:spcPct val="100000"/>
              </a:lnSpc>
              <a:spcBef>
                <a:spcPts val="360"/>
              </a:spcBef>
              <a:spcAft>
                <a:spcPts val="0"/>
              </a:spcAft>
              <a:buClr>
                <a:srgbClr val="FFFFFF"/>
              </a:buClr>
              <a:buSzPts val="1800"/>
              <a:buFont typeface="Arial"/>
              <a:buChar char="•"/>
            </a:pPr>
            <a:r>
              <a:rPr lang="en-GB" sz="1800" b="0" i="0" u="none" strike="noStrike" cap="none">
                <a:solidFill>
                  <a:srgbClr val="FFFFFF"/>
                </a:solidFill>
              </a:rPr>
              <a:t>250 m</a:t>
            </a:r>
            <a:r>
              <a:rPr lang="en-GB" sz="1800" b="0" i="0" u="none" strike="noStrike" cap="none" baseline="30000">
                <a:solidFill>
                  <a:srgbClr val="FFFFFF"/>
                </a:solidFill>
              </a:rPr>
              <a:t>2 </a:t>
            </a:r>
            <a:r>
              <a:rPr lang="en-GB" sz="1800" b="0" i="0" u="none" strike="noStrike" cap="none">
                <a:solidFill>
                  <a:srgbClr val="FFFFFF"/>
                </a:solidFill>
              </a:rPr>
              <a:t>minimum roof size</a:t>
            </a:r>
            <a:endParaRPr sz="1000" b="0" i="0" u="none" strike="noStrike" cap="none">
              <a:solidFill>
                <a:srgbClr val="FFFFFF"/>
              </a:solidFill>
            </a:endParaRPr>
          </a:p>
          <a:p>
            <a:pPr marL="257175" marR="0" lvl="0" indent="-257175" algn="l" rtl="0">
              <a:lnSpc>
                <a:spcPct val="100000"/>
              </a:lnSpc>
              <a:spcBef>
                <a:spcPts val="360"/>
              </a:spcBef>
              <a:spcAft>
                <a:spcPts val="0"/>
              </a:spcAft>
              <a:buClr>
                <a:srgbClr val="FFFFFF"/>
              </a:buClr>
              <a:buSzPts val="1800"/>
              <a:buFont typeface="Arial"/>
              <a:buChar char="•"/>
            </a:pPr>
            <a:r>
              <a:rPr lang="en-GB" sz="1800" b="0" i="0" u="none" strike="noStrike" cap="none">
                <a:solidFill>
                  <a:srgbClr val="FFFFFF"/>
                </a:solidFill>
              </a:rPr>
              <a:t>50 kW minimum installed capacity</a:t>
            </a:r>
            <a:endParaRPr/>
          </a:p>
          <a:p>
            <a:pPr marL="257175" marR="0" lvl="0" indent="-257175" algn="l" rtl="0">
              <a:lnSpc>
                <a:spcPct val="100000"/>
              </a:lnSpc>
              <a:spcBef>
                <a:spcPts val="360"/>
              </a:spcBef>
              <a:spcAft>
                <a:spcPts val="0"/>
              </a:spcAft>
              <a:buClr>
                <a:srgbClr val="FFFFFF"/>
              </a:buClr>
              <a:buSzPts val="1800"/>
              <a:buFont typeface="Arial"/>
              <a:buChar char="•"/>
            </a:pPr>
            <a:r>
              <a:rPr lang="en-GB" sz="1800" b="0" i="0" u="none" strike="noStrike" cap="none">
                <a:solidFill>
                  <a:srgbClr val="FFFFFF"/>
                </a:solidFill>
              </a:rPr>
              <a:t>The building has significant day-time energy use</a:t>
            </a:r>
            <a:endParaRPr/>
          </a:p>
          <a:p>
            <a:pPr marL="257175" marR="0" lvl="0" indent="-257175" algn="l" rtl="0">
              <a:lnSpc>
                <a:spcPct val="100000"/>
              </a:lnSpc>
              <a:spcBef>
                <a:spcPts val="360"/>
              </a:spcBef>
              <a:spcAft>
                <a:spcPts val="0"/>
              </a:spcAft>
              <a:buClr>
                <a:srgbClr val="FFFFFF"/>
              </a:buClr>
              <a:buSzPts val="1800"/>
              <a:buFont typeface="Arial"/>
              <a:buChar char="•"/>
            </a:pPr>
            <a:r>
              <a:rPr lang="en-GB" sz="1800" b="0" i="0" u="none" strike="noStrike" cap="none">
                <a:solidFill>
                  <a:srgbClr val="FFFFFF"/>
                </a:solidFill>
              </a:rPr>
              <a:t>Not North-facing</a:t>
            </a:r>
            <a:endParaRPr/>
          </a:p>
          <a:p>
            <a:pPr marL="257175" marR="0" lvl="0" indent="-257175" algn="l" rtl="0">
              <a:lnSpc>
                <a:spcPct val="100000"/>
              </a:lnSpc>
              <a:spcBef>
                <a:spcPts val="360"/>
              </a:spcBef>
              <a:spcAft>
                <a:spcPts val="0"/>
              </a:spcAft>
              <a:buClr>
                <a:srgbClr val="FFFFFF"/>
              </a:buClr>
              <a:buSzPts val="1800"/>
              <a:buFont typeface="Arial"/>
              <a:buChar char="•"/>
            </a:pPr>
            <a:r>
              <a:rPr lang="en-GB" sz="1800" b="0" i="0" u="none" strike="noStrike" cap="none">
                <a:solidFill>
                  <a:srgbClr val="FFFFFF"/>
                </a:solidFill>
              </a:rPr>
              <a:t>Good roof condition</a:t>
            </a:r>
            <a:endParaRPr/>
          </a:p>
          <a:p>
            <a:pPr marL="257175" marR="0" lvl="0" indent="-257175" algn="l" rtl="0">
              <a:lnSpc>
                <a:spcPct val="100000"/>
              </a:lnSpc>
              <a:spcBef>
                <a:spcPts val="360"/>
              </a:spcBef>
              <a:spcAft>
                <a:spcPts val="0"/>
              </a:spcAft>
              <a:buClr>
                <a:srgbClr val="FFFFFF"/>
              </a:buClr>
              <a:buSzPts val="1800"/>
              <a:buFont typeface="Arial"/>
              <a:buChar char="•"/>
            </a:pPr>
            <a:r>
              <a:rPr lang="en-GB" sz="1800" b="0" i="0" u="none" strike="noStrike" cap="none">
                <a:solidFill>
                  <a:srgbClr val="FFFFFF"/>
                </a:solidFill>
              </a:rPr>
              <a:t>Owner-occupied or 10+ year lease</a:t>
            </a:r>
            <a:endParaRPr/>
          </a:p>
          <a:p>
            <a:pPr marL="257175" marR="0" lvl="0" indent="-257175" algn="l" rtl="0">
              <a:lnSpc>
                <a:spcPct val="100000"/>
              </a:lnSpc>
              <a:spcBef>
                <a:spcPts val="360"/>
              </a:spcBef>
              <a:spcAft>
                <a:spcPts val="0"/>
              </a:spcAft>
              <a:buClr>
                <a:srgbClr val="FFFFFF"/>
              </a:buClr>
              <a:buSzPts val="1800"/>
              <a:buFont typeface="Arial"/>
              <a:buChar char="•"/>
            </a:pPr>
            <a:r>
              <a:rPr lang="en-GB" sz="1800" b="0" i="0" u="none" strike="noStrike" cap="none">
                <a:solidFill>
                  <a:srgbClr val="FFFFFF"/>
                </a:solidFill>
              </a:rPr>
              <a:t>Organisation is interested in hosting a Low Carbon Hub installation</a:t>
            </a:r>
            <a:endParaRPr/>
          </a:p>
          <a:p>
            <a:pPr marL="0" lvl="0" indent="0" algn="l" rtl="0">
              <a:spcBef>
                <a:spcPts val="0"/>
              </a:spcBef>
              <a:spcAft>
                <a:spcPts val="0"/>
              </a:spcAft>
              <a:buNone/>
            </a:pPr>
            <a:r>
              <a:rPr lang="en-GB" sz="1800">
                <a:latin typeface="Cambria"/>
                <a:ea typeface="Cambria"/>
                <a:cs typeface="Cambria"/>
                <a:sym typeface="Cambria"/>
              </a:rPr>
              <a:t>https://youtu.be/5JP0IeOwIWQ via https://www.lowcarbonhub.org/host-a-solar-pv-array/ </a:t>
            </a:r>
            <a:endParaRPr/>
          </a:p>
        </p:txBody>
      </p:sp>
      <p:sp>
        <p:nvSpPr>
          <p:cNvPr id="358" name="Google Shape;358;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873277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www has slightly different figure of annual generation: https://www.lowcarbonhub.org/p/projects/thames-travel/ </a:t>
            </a:r>
            <a:endParaRPr/>
          </a:p>
          <a:p>
            <a:pPr marL="0" lvl="0" indent="0" algn="l" rtl="0">
              <a:spcBef>
                <a:spcPts val="0"/>
              </a:spcBef>
              <a:spcAft>
                <a:spcPts val="0"/>
              </a:spcAft>
              <a:buNone/>
            </a:pPr>
            <a:r>
              <a:rPr lang="en-GB"/>
              <a:t>‘</a:t>
            </a:r>
            <a:r>
              <a:rPr lang="en-GB" b="0" i="0">
                <a:solidFill>
                  <a:srgbClr val="1D1C1D"/>
                </a:solidFill>
                <a:latin typeface="Lato"/>
                <a:ea typeface="Lato"/>
                <a:cs typeface="Lato"/>
                <a:sym typeface="Lato"/>
              </a:rPr>
              <a:t>•Could power 15 typical homes' - for how long? – perhaps replace with 29% of company’s electricity needs met? (www)</a:t>
            </a:r>
            <a:endParaRPr/>
          </a:p>
        </p:txBody>
      </p:sp>
      <p:sp>
        <p:nvSpPr>
          <p:cNvPr id="373" name="Google Shape;373;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596696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James</a:t>
            </a:r>
            <a:endParaRPr/>
          </a:p>
        </p:txBody>
      </p:sp>
      <p:sp>
        <p:nvSpPr>
          <p:cNvPr id="382" name="Google Shape;382;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058796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19</a:t>
            </a:fld>
            <a:endParaRPr/>
          </a:p>
        </p:txBody>
      </p:sp>
    </p:spTree>
    <p:extLst>
      <p:ext uri="{BB962C8B-B14F-4D97-AF65-F5344CB8AC3E}">
        <p14:creationId xmlns:p14="http://schemas.microsoft.com/office/powerpoint/2010/main" val="2601536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www has slightly different figure of annual generation: https://www.lowcarbonhub.org/p/projects/thames-travel/ </a:t>
            </a:r>
            <a:endParaRPr/>
          </a:p>
          <a:p>
            <a:pPr marL="0" lvl="0" indent="0" algn="l" rtl="0">
              <a:spcBef>
                <a:spcPts val="0"/>
              </a:spcBef>
              <a:spcAft>
                <a:spcPts val="0"/>
              </a:spcAft>
              <a:buNone/>
            </a:pPr>
            <a:r>
              <a:rPr lang="en-GB"/>
              <a:t>‘</a:t>
            </a:r>
            <a:r>
              <a:rPr lang="en-GB" b="0" i="0">
                <a:solidFill>
                  <a:srgbClr val="1D1C1D"/>
                </a:solidFill>
                <a:latin typeface="Lato"/>
                <a:ea typeface="Lato"/>
                <a:cs typeface="Lato"/>
                <a:sym typeface="Lato"/>
              </a:rPr>
              <a:t>•Could power 15 typical homes' - for how long? – perhaps replace with 29% of company’s electricity needs met? (www)</a:t>
            </a:r>
            <a:endParaRPr/>
          </a:p>
        </p:txBody>
      </p:sp>
      <p:sp>
        <p:nvSpPr>
          <p:cNvPr id="373" name="Google Shape;373;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773944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0"/>
              </a:spcBef>
              <a:spcAft>
                <a:spcPts val="0"/>
              </a:spcAft>
              <a:buNone/>
            </a:pPr>
            <a:r>
              <a:rPr lang="en-GB" sz="1800">
                <a:latin typeface="Calibri"/>
                <a:ea typeface="Calibri"/>
                <a:cs typeface="Calibri"/>
                <a:sym typeface="Calibri"/>
              </a:rPr>
              <a:t>Cosy Homes Oxfordshire is a local home retrofit service, that makes homes greener, cosier, and cheaper to run. </a:t>
            </a:r>
            <a:endParaRPr/>
          </a:p>
          <a:p>
            <a:pPr marL="0" lvl="0" indent="0" algn="l" rtl="0">
              <a:lnSpc>
                <a:spcPct val="107000"/>
              </a:lnSpc>
              <a:spcBef>
                <a:spcPts val="800"/>
              </a:spcBef>
              <a:spcAft>
                <a:spcPts val="0"/>
              </a:spcAft>
              <a:buNone/>
            </a:pPr>
            <a:endParaRPr sz="1800">
              <a:latin typeface="Calibri"/>
              <a:ea typeface="Calibri"/>
              <a:cs typeface="Calibri"/>
              <a:sym typeface="Calibri"/>
            </a:endParaRPr>
          </a:p>
          <a:p>
            <a:pPr marL="0" lvl="0" indent="0" algn="l" rtl="0">
              <a:lnSpc>
                <a:spcPct val="107000"/>
              </a:lnSpc>
              <a:spcBef>
                <a:spcPts val="800"/>
              </a:spcBef>
              <a:spcAft>
                <a:spcPts val="0"/>
              </a:spcAft>
              <a:buNone/>
            </a:pPr>
            <a:r>
              <a:rPr lang="en-GB" sz="1800">
                <a:latin typeface="Calibri"/>
                <a:ea typeface="Calibri"/>
                <a:cs typeface="Calibri"/>
                <a:sym typeface="Calibri"/>
              </a:rPr>
              <a:t>Partners Low Carbon Hub and RetrofitWorks are continuing the project now BEIS (UK Department of Business, Energy, and Industrial Strategy) funding ended in March 2021. </a:t>
            </a:r>
            <a:endParaRPr/>
          </a:p>
          <a:p>
            <a:pPr marL="0" lvl="0" indent="0" algn="l" rtl="0">
              <a:lnSpc>
                <a:spcPct val="107000"/>
              </a:lnSpc>
              <a:spcBef>
                <a:spcPts val="800"/>
              </a:spcBef>
              <a:spcAft>
                <a:spcPts val="0"/>
              </a:spcAft>
              <a:buNone/>
            </a:pPr>
            <a:endParaRPr sz="1800">
              <a:latin typeface="Calibri"/>
              <a:ea typeface="Calibri"/>
              <a:cs typeface="Calibri"/>
              <a:sym typeface="Calibri"/>
            </a:endParaRPr>
          </a:p>
          <a:p>
            <a:pPr marL="0" lvl="0" indent="0" algn="l" rtl="0">
              <a:spcBef>
                <a:spcPts val="800"/>
              </a:spcBef>
              <a:spcAft>
                <a:spcPts val="0"/>
              </a:spcAft>
              <a:buNone/>
            </a:pPr>
            <a:r>
              <a:rPr lang="en-GB" sz="1800">
                <a:latin typeface="Calibri"/>
                <a:ea typeface="Calibri"/>
                <a:cs typeface="Calibri"/>
                <a:sym typeface="Calibri"/>
              </a:rPr>
              <a:t>Attempting a retrofit project is complex and involves huge amounts of time researching and project managing. </a:t>
            </a:r>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r>
              <a:rPr lang="en-GB" sz="1800">
                <a:latin typeface="Calibri"/>
                <a:ea typeface="Calibri"/>
                <a:cs typeface="Calibri"/>
                <a:sym typeface="Calibri"/>
              </a:rPr>
              <a:t>Cosy Homes Oxfordshire offers a combination of expertise, experience, and access to approved contractors as an overall project manager for retrofits.</a:t>
            </a:r>
            <a:endParaRPr sz="1800">
              <a:latin typeface="Times New Roman"/>
              <a:ea typeface="Times New Roman"/>
              <a:cs typeface="Times New Roman"/>
              <a:sym typeface="Times New Roman"/>
            </a:endParaRPr>
          </a:p>
          <a:p>
            <a:pPr marL="0" lvl="0" indent="0" algn="l" rtl="0">
              <a:spcBef>
                <a:spcPts val="0"/>
              </a:spcBef>
              <a:spcAft>
                <a:spcPts val="0"/>
              </a:spcAft>
              <a:buNone/>
            </a:pPr>
            <a:r>
              <a:rPr lang="en-GB" sz="1800">
                <a:latin typeface="Calibri"/>
                <a:ea typeface="Calibri"/>
                <a:cs typeface="Calibri"/>
                <a:sym typeface="Calibri"/>
              </a:rPr>
              <a:t>They see a project through from start to finish providing key aspects and making the process simpler for residents. </a:t>
            </a:r>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r>
              <a:rPr lang="en-GB" sz="1800">
                <a:latin typeface="Calibri"/>
                <a:ea typeface="Calibri"/>
                <a:cs typeface="Calibri"/>
                <a:sym typeface="Calibri"/>
              </a:rPr>
              <a:t>Making improvements makes homes healthier and more comfortable – removing damp build up and draughts.</a:t>
            </a:r>
            <a:endParaRPr/>
          </a:p>
          <a:p>
            <a:pPr marL="0" lvl="0" indent="0" algn="l" rtl="0">
              <a:spcBef>
                <a:spcPts val="0"/>
              </a:spcBef>
              <a:spcAft>
                <a:spcPts val="0"/>
              </a:spcAft>
              <a:buNone/>
            </a:pPr>
            <a:endParaRPr sz="18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476" name="Google Shape;476;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extLst>
      <p:ext uri="{BB962C8B-B14F-4D97-AF65-F5344CB8AC3E}">
        <p14:creationId xmlns:p14="http://schemas.microsoft.com/office/powerpoint/2010/main" val="3996996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chemeClr val="dk1"/>
              </a:buClr>
              <a:buSzPts val="1200"/>
              <a:buFont typeface="Arial"/>
              <a:buChar char="•"/>
            </a:pPr>
            <a:r>
              <a:rPr lang="en-GB" sz="1200" b="1">
                <a:latin typeface="Georgia"/>
                <a:ea typeface="Georgia"/>
                <a:cs typeface="Georgia"/>
                <a:sym typeface="Georgia"/>
              </a:rPr>
              <a:t>Home assessment &amp; Whole House Plan </a:t>
            </a:r>
            <a:r>
              <a:rPr lang="en-GB" sz="1200">
                <a:latin typeface="Georgia"/>
                <a:ea typeface="Georgia"/>
                <a:cs typeface="Georgia"/>
                <a:sym typeface="Georgia"/>
              </a:rPr>
              <a:t>– visit to assess your whole house to find out everything we need to know about your existing energy usage and the building itself recommendations on the most cost-effective and impactful measures to take forward, and in what order (starting at £250)</a:t>
            </a:r>
            <a:endParaRPr/>
          </a:p>
          <a:p>
            <a:pPr marL="0" lvl="0" indent="-76200" algn="l" rtl="0">
              <a:spcBef>
                <a:spcPts val="0"/>
              </a:spcBef>
              <a:spcAft>
                <a:spcPts val="0"/>
              </a:spcAft>
              <a:buClr>
                <a:schemeClr val="dk1"/>
              </a:buClr>
              <a:buSzPts val="1200"/>
              <a:buFont typeface="Arial"/>
              <a:buChar char="•"/>
            </a:pPr>
            <a:r>
              <a:rPr lang="en-GB" sz="1200" b="1">
                <a:latin typeface="Georgia"/>
                <a:ea typeface="Georgia"/>
                <a:cs typeface="Georgia"/>
                <a:sym typeface="Georgia"/>
              </a:rPr>
              <a:t>Client Service Agreement </a:t>
            </a:r>
            <a:r>
              <a:rPr lang="en-GB" sz="1200">
                <a:latin typeface="Georgia"/>
                <a:ea typeface="Georgia"/>
                <a:cs typeface="Georgia"/>
                <a:sym typeface="Georgia"/>
              </a:rPr>
              <a:t>– outlines any additional costs before work can begin on your retrofit project; brings together building performance requirements, technical reports, and architectural drawings (£500–1,500)</a:t>
            </a:r>
            <a:endParaRPr/>
          </a:p>
          <a:p>
            <a:pPr marL="0" lvl="0" indent="-76200" algn="l" rtl="0">
              <a:spcBef>
                <a:spcPts val="0"/>
              </a:spcBef>
              <a:spcAft>
                <a:spcPts val="0"/>
              </a:spcAft>
              <a:buClr>
                <a:schemeClr val="dk1"/>
              </a:buClr>
              <a:buSzPts val="1200"/>
              <a:buFont typeface="Arial"/>
              <a:buChar char="•"/>
            </a:pPr>
            <a:r>
              <a:rPr lang="en-GB" sz="1200" b="1">
                <a:latin typeface="Georgia"/>
                <a:ea typeface="Georgia"/>
                <a:cs typeface="Georgia"/>
                <a:sym typeface="Georgia"/>
              </a:rPr>
              <a:t>Project management – </a:t>
            </a:r>
            <a:r>
              <a:rPr lang="en-GB" sz="1200">
                <a:latin typeface="Georgia"/>
                <a:ea typeface="Georgia"/>
                <a:cs typeface="Georgia"/>
                <a:sym typeface="Georgia"/>
              </a:rPr>
              <a:t>gathering quotes from a pool of approved contractors; Retrofit Coordinator checks on work and reports to resident; quality assessment is carried out to check the work is completed to specification (5% from overall project above £10,000 – with an average project typically around £25,000)</a:t>
            </a:r>
            <a:endParaRPr sz="1200"/>
          </a:p>
          <a:p>
            <a:pPr marL="0" lvl="0" indent="0" algn="l" rtl="0">
              <a:spcBef>
                <a:spcPts val="0"/>
              </a:spcBef>
              <a:spcAft>
                <a:spcPts val="0"/>
              </a:spcAft>
              <a:buNone/>
            </a:pPr>
            <a:endParaRPr/>
          </a:p>
        </p:txBody>
      </p:sp>
      <p:sp>
        <p:nvSpPr>
          <p:cNvPr id="484" name="Google Shape;484;p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extLst>
      <p:ext uri="{BB962C8B-B14F-4D97-AF65-F5344CB8AC3E}">
        <p14:creationId xmlns:p14="http://schemas.microsoft.com/office/powerpoint/2010/main" val="1100099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0"/>
              </a:spcBef>
              <a:spcAft>
                <a:spcPts val="0"/>
              </a:spcAft>
              <a:buClr>
                <a:schemeClr val="dk1"/>
              </a:buClr>
              <a:buSzPts val="1800"/>
              <a:buFont typeface="Calibri"/>
              <a:buAutoNum type="arabicPeriod"/>
            </a:pPr>
            <a:r>
              <a:rPr lang="en-GB" sz="1800">
                <a:latin typeface="Calibri"/>
                <a:ea typeface="Calibri"/>
                <a:cs typeface="Calibri"/>
                <a:sym typeface="Calibri"/>
              </a:rPr>
              <a:t>Put in your postcode</a:t>
            </a:r>
            <a:endParaRPr sz="1800">
              <a:latin typeface="Times New Roman"/>
              <a:ea typeface="Times New Roman"/>
              <a:cs typeface="Times New Roman"/>
              <a:sym typeface="Times New Roman"/>
            </a:endParaRPr>
          </a:p>
          <a:p>
            <a:pPr marL="342900" lvl="0" indent="-342900" algn="l" rtl="0">
              <a:lnSpc>
                <a:spcPct val="150000"/>
              </a:lnSpc>
              <a:spcBef>
                <a:spcPts val="0"/>
              </a:spcBef>
              <a:spcAft>
                <a:spcPts val="0"/>
              </a:spcAft>
              <a:buClr>
                <a:schemeClr val="dk1"/>
              </a:buClr>
              <a:buSzPts val="1800"/>
              <a:buFont typeface="Calibri"/>
              <a:buAutoNum type="arabicPeriod"/>
            </a:pPr>
            <a:r>
              <a:rPr lang="en-GB" sz="1800">
                <a:latin typeface="Calibri"/>
                <a:ea typeface="Calibri"/>
                <a:cs typeface="Calibri"/>
                <a:sym typeface="Calibri"/>
              </a:rPr>
              <a:t>you’ll see everything known about the current energy efficiency of your home based on existing data</a:t>
            </a:r>
            <a:endParaRPr sz="1800">
              <a:latin typeface="Times New Roman"/>
              <a:ea typeface="Times New Roman"/>
              <a:cs typeface="Times New Roman"/>
              <a:sym typeface="Times New Roman"/>
            </a:endParaRPr>
          </a:p>
          <a:p>
            <a:pPr marL="342900" lvl="0" indent="-342900" algn="l" rtl="0">
              <a:lnSpc>
                <a:spcPct val="150000"/>
              </a:lnSpc>
              <a:spcBef>
                <a:spcPts val="0"/>
              </a:spcBef>
              <a:spcAft>
                <a:spcPts val="0"/>
              </a:spcAft>
              <a:buClr>
                <a:schemeClr val="dk1"/>
              </a:buClr>
              <a:buSzPts val="1800"/>
              <a:buFont typeface="Calibri"/>
              <a:buAutoNum type="arabicPeriod"/>
            </a:pPr>
            <a:r>
              <a:rPr lang="en-GB" sz="1800">
                <a:latin typeface="Calibri"/>
                <a:ea typeface="Calibri"/>
                <a:cs typeface="Calibri"/>
                <a:sym typeface="Calibri"/>
              </a:rPr>
              <a:t>Put in your budget and priorities</a:t>
            </a:r>
            <a:endParaRPr sz="1800">
              <a:latin typeface="Times New Roman"/>
              <a:ea typeface="Times New Roman"/>
              <a:cs typeface="Times New Roman"/>
              <a:sym typeface="Times New Roman"/>
            </a:endParaRPr>
          </a:p>
          <a:p>
            <a:pPr marL="342900" lvl="0" indent="-342900" algn="l" rtl="0">
              <a:lnSpc>
                <a:spcPct val="150000"/>
              </a:lnSpc>
              <a:spcBef>
                <a:spcPts val="0"/>
              </a:spcBef>
              <a:spcAft>
                <a:spcPts val="0"/>
              </a:spcAft>
              <a:buClr>
                <a:schemeClr val="dk1"/>
              </a:buClr>
              <a:buSzPts val="1800"/>
              <a:buFont typeface="Calibri"/>
              <a:buAutoNum type="arabicPeriod"/>
            </a:pPr>
            <a:r>
              <a:rPr lang="en-GB" sz="1800">
                <a:latin typeface="Calibri"/>
                <a:ea typeface="Calibri"/>
                <a:cs typeface="Calibri"/>
                <a:sym typeface="Calibri"/>
              </a:rPr>
              <a:t>The plan builder gives a draft retrofit plan for your home which you can edit – e.g. loft insulation, air source heat pump, double glazing</a:t>
            </a:r>
            <a:endParaRPr sz="1800">
              <a:latin typeface="Times New Roman"/>
              <a:ea typeface="Times New Roman"/>
              <a:cs typeface="Times New Roman"/>
              <a:sym typeface="Times New Roman"/>
            </a:endParaRPr>
          </a:p>
          <a:p>
            <a:pPr marL="342900" lvl="0" indent="-342900" algn="l" rtl="0">
              <a:lnSpc>
                <a:spcPct val="150000"/>
              </a:lnSpc>
              <a:spcBef>
                <a:spcPts val="0"/>
              </a:spcBef>
              <a:spcAft>
                <a:spcPts val="0"/>
              </a:spcAft>
              <a:buClr>
                <a:schemeClr val="dk1"/>
              </a:buClr>
              <a:buSzPts val="1800"/>
              <a:buFont typeface="Calibri"/>
              <a:buAutoNum type="arabicPeriod"/>
            </a:pPr>
            <a:r>
              <a:rPr lang="en-GB" sz="1800">
                <a:latin typeface="Calibri"/>
                <a:ea typeface="Calibri"/>
                <a:cs typeface="Calibri"/>
                <a:sym typeface="Calibri"/>
              </a:rPr>
              <a:t>If you submit your plan, the Cosy Homes Oxfordshire team will get in touch and suggest different routes to progress – which could be booking you in for a home assessment. </a:t>
            </a:r>
            <a:endParaRPr sz="1800">
              <a:latin typeface="Times New Roman"/>
              <a:ea typeface="Times New Roman"/>
              <a:cs typeface="Times New Roman"/>
              <a:sym typeface="Times New Roman"/>
            </a:endParaRPr>
          </a:p>
          <a:p>
            <a:pPr marL="0" lvl="0" indent="0" algn="l" rtl="0">
              <a:spcBef>
                <a:spcPts val="0"/>
              </a:spcBef>
              <a:spcAft>
                <a:spcPts val="0"/>
              </a:spcAft>
              <a:buNone/>
            </a:pPr>
            <a:r>
              <a:rPr lang="en-GB" sz="1800">
                <a:latin typeface="Calibri"/>
                <a:ea typeface="Calibri"/>
                <a:cs typeface="Calibri"/>
                <a:sym typeface="Calibri"/>
              </a:rPr>
              <a:t>It’s a great place to start and get an idea about what you could do to upgrade your home, start building a plan. </a:t>
            </a:r>
            <a:endParaRPr sz="18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497" name="Google Shape;497;p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extLst>
      <p:ext uri="{BB962C8B-B14F-4D97-AF65-F5344CB8AC3E}">
        <p14:creationId xmlns:p14="http://schemas.microsoft.com/office/powerpoint/2010/main" val="1870968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Figures are based on Whole House Plan estimates when the home was assessed. </a:t>
            </a:r>
            <a:endParaRPr/>
          </a:p>
        </p:txBody>
      </p:sp>
      <p:sp>
        <p:nvSpPr>
          <p:cNvPr id="509" name="Google Shape;509;p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490269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James</a:t>
            </a:r>
            <a:endParaRPr/>
          </a:p>
        </p:txBody>
      </p:sp>
      <p:sp>
        <p:nvSpPr>
          <p:cNvPr id="521" name="Google Shape;521;p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404506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1" name="Google Shape;561;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6125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0621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latin typeface="Tw Cen MT" panose="020B0602020104020603"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533361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750">
                <a:latin typeface="Tw Cen MT" panose="020B0602020104020603" pitchFamily="34" charset="0"/>
              </a:defRPr>
            </a:lvl1pPr>
          </a:lstStyle>
          <a:p>
            <a:r>
              <a:rPr lang="en-GB" dirty="0"/>
              <a:t>Click to edit Master title style</a:t>
            </a:r>
            <a:endParaRPr lang="en-US" dirty="0"/>
          </a:p>
        </p:txBody>
      </p:sp>
      <p:sp>
        <p:nvSpPr>
          <p:cNvPr id="3" name="Content Placeholder 2"/>
          <p:cNvSpPr>
            <a:spLocks noGrp="1"/>
          </p:cNvSpPr>
          <p:nvPr>
            <p:ph idx="1"/>
          </p:nvPr>
        </p:nvSpPr>
        <p:spPr/>
        <p:txBody>
          <a:bodyPr>
            <a:normAutofit/>
          </a:bodyPr>
          <a:lstStyle>
            <a:lvl1pPr>
              <a:defRPr sz="2400">
                <a:solidFill>
                  <a:srgbClr val="00748D"/>
                </a:solidFill>
                <a:latin typeface="+mj-lt"/>
              </a:defRPr>
            </a:lvl1pPr>
          </a:lstStyle>
          <a:p>
            <a:pPr lvl="0"/>
            <a:r>
              <a:rPr lang="en-GB" dirty="0"/>
              <a:t>Click to edit Master text styles</a:t>
            </a:r>
          </a:p>
        </p:txBody>
      </p:sp>
    </p:spTree>
    <p:extLst>
      <p:ext uri="{BB962C8B-B14F-4D97-AF65-F5344CB8AC3E}">
        <p14:creationId xmlns:p14="http://schemas.microsoft.com/office/powerpoint/2010/main" val="2850377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atin typeface="+mj-lt"/>
              </a:defRPr>
            </a:lvl1pPr>
            <a:lvl2pPr>
              <a:defRPr sz="1800">
                <a:solidFill>
                  <a:srgbClr val="00748D"/>
                </a:solidFill>
                <a:latin typeface="+mj-lt"/>
              </a:defRPr>
            </a:lvl2pPr>
            <a:lvl3pPr>
              <a:defRPr sz="1500">
                <a:solidFill>
                  <a:srgbClr val="00748D"/>
                </a:solidFill>
                <a:latin typeface="+mj-lt"/>
              </a:defRPr>
            </a:lvl3pPr>
            <a:lvl4pPr>
              <a:defRPr sz="1350">
                <a:solidFill>
                  <a:srgbClr val="00748D"/>
                </a:solidFill>
                <a:latin typeface="+mj-lt"/>
              </a:defRPr>
            </a:lvl4pPr>
            <a:lvl5pPr>
              <a:defRPr sz="1350">
                <a:solidFill>
                  <a:srgbClr val="00748D"/>
                </a:solidFill>
                <a:latin typeface="+mj-lt"/>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00202"/>
            <a:ext cx="4038600" cy="4525963"/>
          </a:xfrm>
        </p:spPr>
        <p:txBody>
          <a:bodyPr/>
          <a:lstStyle>
            <a:lvl1pPr>
              <a:defRPr sz="2100">
                <a:latin typeface="+mj-lt"/>
              </a:defRPr>
            </a:lvl1pPr>
            <a:lvl2pPr>
              <a:defRPr sz="1800">
                <a:solidFill>
                  <a:srgbClr val="00748D"/>
                </a:solidFill>
                <a:latin typeface="+mj-lt"/>
              </a:defRPr>
            </a:lvl2pPr>
            <a:lvl3pPr>
              <a:defRPr sz="1500">
                <a:solidFill>
                  <a:srgbClr val="00748D"/>
                </a:solidFill>
                <a:latin typeface="+mj-lt"/>
              </a:defRPr>
            </a:lvl3pPr>
            <a:lvl4pPr>
              <a:defRPr sz="1350">
                <a:solidFill>
                  <a:srgbClr val="00748D"/>
                </a:solidFill>
                <a:latin typeface="+mj-lt"/>
              </a:defRPr>
            </a:lvl4pPr>
            <a:lvl5pPr>
              <a:defRPr sz="1350">
                <a:solidFill>
                  <a:srgbClr val="00748D"/>
                </a:solidFill>
                <a:latin typeface="+mj-lt"/>
              </a:defRPr>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280663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atin typeface="+mj-lt"/>
              </a:defRPr>
            </a:lvl1pPr>
            <a:lvl2pPr>
              <a:defRPr sz="1500">
                <a:solidFill>
                  <a:srgbClr val="00748D"/>
                </a:solidFill>
                <a:latin typeface="+mj-lt"/>
              </a:defRPr>
            </a:lvl2pPr>
            <a:lvl3pPr>
              <a:defRPr sz="1350">
                <a:solidFill>
                  <a:srgbClr val="00748D"/>
                </a:solidFill>
                <a:latin typeface="+mj-lt"/>
              </a:defRPr>
            </a:lvl3pPr>
            <a:lvl4pPr>
              <a:defRPr sz="1200">
                <a:solidFill>
                  <a:srgbClr val="00748D"/>
                </a:solidFill>
                <a:latin typeface="+mj-lt"/>
              </a:defRPr>
            </a:lvl4pPr>
            <a:lvl5pPr>
              <a:defRPr sz="1200">
                <a:solidFill>
                  <a:srgbClr val="00748D"/>
                </a:solidFill>
                <a:latin typeface="+mj-lt"/>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atin typeface="+mj-lt"/>
              </a:defRPr>
            </a:lvl1pPr>
            <a:lvl2pPr>
              <a:defRPr sz="1500">
                <a:solidFill>
                  <a:srgbClr val="00748D"/>
                </a:solidFill>
                <a:latin typeface="+mj-lt"/>
              </a:defRPr>
            </a:lvl2pPr>
            <a:lvl3pPr>
              <a:defRPr sz="1350">
                <a:solidFill>
                  <a:srgbClr val="00748D"/>
                </a:solidFill>
                <a:latin typeface="+mj-lt"/>
              </a:defRPr>
            </a:lvl3pPr>
            <a:lvl4pPr>
              <a:defRPr sz="1200">
                <a:solidFill>
                  <a:srgbClr val="00748D"/>
                </a:solidFill>
                <a:latin typeface="+mj-lt"/>
              </a:defRPr>
            </a:lvl4pPr>
            <a:lvl5pPr>
              <a:defRPr sz="1200">
                <a:solidFill>
                  <a:srgbClr val="00748D"/>
                </a:solidFill>
                <a:latin typeface="+mj-lt"/>
              </a:defRPr>
            </a:lvl5pPr>
            <a:lvl6pPr>
              <a:defRPr sz="1200"/>
            </a:lvl6pPr>
            <a:lvl7pPr>
              <a:defRPr sz="1200"/>
            </a:lvl7pPr>
            <a:lvl8pPr>
              <a:defRPr sz="1200"/>
            </a:lvl8pPr>
            <a:lvl9pPr>
              <a:defRPr sz="12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Footer Placeholder 7"/>
          <p:cNvSpPr>
            <a:spLocks noGrp="1"/>
          </p:cNvSpPr>
          <p:nvPr>
            <p:ph type="ftr" sz="quarter" idx="11"/>
          </p:nvPr>
        </p:nvSpPr>
        <p:spPr>
          <a:xfrm>
            <a:off x="1261534" y="627314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842665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89617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063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GB" dirty="0"/>
              <a:t>Click to edit Master title style</a:t>
            </a:r>
            <a:endParaRPr lang="en-US" dirty="0"/>
          </a:p>
        </p:txBody>
      </p:sp>
      <p:sp>
        <p:nvSpPr>
          <p:cNvPr id="3" name="Content Placeholder 2"/>
          <p:cNvSpPr>
            <a:spLocks noGrp="1"/>
          </p:cNvSpPr>
          <p:nvPr>
            <p:ph idx="1"/>
          </p:nvPr>
        </p:nvSpPr>
        <p:spPr>
          <a:xfrm>
            <a:off x="3575050" y="273052"/>
            <a:ext cx="5111750" cy="5853113"/>
          </a:xfrm>
        </p:spPr>
        <p:txBody>
          <a:bodyPr/>
          <a:lstStyle>
            <a:lvl1pPr>
              <a:defRPr sz="2400">
                <a:latin typeface="+mj-lt"/>
              </a:defRPr>
            </a:lvl1pPr>
            <a:lvl2pPr>
              <a:defRPr sz="2100">
                <a:solidFill>
                  <a:srgbClr val="00748D"/>
                </a:solidFill>
                <a:latin typeface="+mj-lt"/>
              </a:defRPr>
            </a:lvl2pPr>
            <a:lvl3pPr>
              <a:defRPr sz="1800">
                <a:solidFill>
                  <a:srgbClr val="00748D"/>
                </a:solidFill>
                <a:latin typeface="+mj-lt"/>
              </a:defRPr>
            </a:lvl3pPr>
            <a:lvl4pPr>
              <a:defRPr sz="1500">
                <a:solidFill>
                  <a:srgbClr val="00748D"/>
                </a:solidFill>
                <a:latin typeface="+mj-lt"/>
              </a:defRPr>
            </a:lvl4pPr>
            <a:lvl5pPr>
              <a:defRPr sz="1500">
                <a:solidFill>
                  <a:srgbClr val="00748D"/>
                </a:solidFill>
                <a:latin typeface="+mj-lt"/>
              </a:defRPr>
            </a:lvl5pPr>
            <a:lvl6pPr>
              <a:defRPr sz="1500"/>
            </a:lvl6pPr>
            <a:lvl7pPr>
              <a:defRPr sz="1500"/>
            </a:lvl7pPr>
            <a:lvl8pPr>
              <a:defRPr sz="1500"/>
            </a:lvl8pPr>
            <a:lvl9pPr>
              <a:defRPr sz="15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1" y="1435102"/>
            <a:ext cx="3008313" cy="4691063"/>
          </a:xfrm>
        </p:spPr>
        <p:txBody>
          <a:bodyPr>
            <a:normAutofit/>
          </a:bodyPr>
          <a:lstStyle>
            <a:lvl1pPr marL="0" indent="0">
              <a:buNone/>
              <a:defRPr sz="1100">
                <a:latin typeface="+mj-lt"/>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dirty="0"/>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fld id="{2E05F521-CDB7-F146-A254-E4D3143E471C}" type="datetimeFigureOut">
              <a:rPr lang="en-US" smtClean="0"/>
              <a:pPr/>
              <a:t>10/6/23</a:t>
            </a:fld>
            <a:endParaRPr lang="en-US"/>
          </a:p>
        </p:txBody>
      </p:sp>
      <p:sp>
        <p:nvSpPr>
          <p:cNvPr id="6" name="Footer Placeholder 5"/>
          <p:cNvSpPr>
            <a:spLocks noGrp="1"/>
          </p:cNvSpPr>
          <p:nvPr>
            <p:ph type="ftr" sz="quarter" idx="11"/>
          </p:nvPr>
        </p:nvSpPr>
        <p:spPr>
          <a:xfrm>
            <a:off x="1261534" y="627314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1217419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GB" dirty="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atin typeface="+mj-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atin typeface="+mj-lt"/>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dirty="0"/>
              <a:t>Click to edit Master text styles</a:t>
            </a:r>
          </a:p>
        </p:txBody>
      </p:sp>
      <p:sp>
        <p:nvSpPr>
          <p:cNvPr id="6" name="Footer Placeholder 5"/>
          <p:cNvSpPr>
            <a:spLocks noGrp="1"/>
          </p:cNvSpPr>
          <p:nvPr>
            <p:ph type="ftr" sz="quarter" idx="11"/>
          </p:nvPr>
        </p:nvSpPr>
        <p:spPr>
          <a:xfrm>
            <a:off x="1261534" y="627314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227339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2E05F521-CDB7-F146-A254-E4D3143E471C}" type="datetimeFigureOut">
              <a:rPr lang="en-US" smtClean="0"/>
              <a:pPr/>
              <a:t>10/6/23</a:t>
            </a:fld>
            <a:endParaRPr lang="en-US"/>
          </a:p>
        </p:txBody>
      </p:sp>
      <p:sp>
        <p:nvSpPr>
          <p:cNvPr id="5" name="Footer Placeholder 4"/>
          <p:cNvSpPr>
            <a:spLocks noGrp="1"/>
          </p:cNvSpPr>
          <p:nvPr>
            <p:ph type="ftr" sz="quarter" idx="11"/>
          </p:nvPr>
        </p:nvSpPr>
        <p:spPr>
          <a:xfrm>
            <a:off x="1261534" y="627314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841677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p:cNvSpPr>
            <a:spLocks noGrp="1"/>
          </p:cNvSpPr>
          <p:nvPr>
            <p:ph type="ftr" sz="quarter" idx="11"/>
          </p:nvPr>
        </p:nvSpPr>
        <p:spPr>
          <a:xfrm>
            <a:off x="1261534" y="627314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51AE3D58-0535-E942-9511-7B9C9473F034}" type="slidenum">
              <a:rPr lang="en-US" smtClean="0"/>
              <a:pPr/>
              <a:t>‹#›</a:t>
            </a:fld>
            <a:endParaRPr lang="en-US"/>
          </a:p>
        </p:txBody>
      </p:sp>
    </p:spTree>
    <p:extLst>
      <p:ext uri="{BB962C8B-B14F-4D97-AF65-F5344CB8AC3E}">
        <p14:creationId xmlns:p14="http://schemas.microsoft.com/office/powerpoint/2010/main" val="3312522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GB" dirty="0"/>
              <a:t>Click to edit Master text styles</a:t>
            </a:r>
          </a:p>
        </p:txBody>
      </p:sp>
      <p:pic>
        <p:nvPicPr>
          <p:cNvPr id="7" name="Picture 6">
            <a:extLst>
              <a:ext uri="{FF2B5EF4-FFF2-40B4-BE49-F238E27FC236}">
                <a16:creationId xmlns:a16="http://schemas.microsoft.com/office/drawing/2014/main" id="{8F9786FF-AEAB-6842-8D71-F9A791AA7004}"/>
              </a:ext>
            </a:extLst>
          </p:cNvPr>
          <p:cNvPicPr>
            <a:picLocks noChangeAspect="1"/>
          </p:cNvPicPr>
          <p:nvPr userDrawn="1"/>
        </p:nvPicPr>
        <p:blipFill>
          <a:blip r:embed="rId12"/>
          <a:stretch>
            <a:fillRect/>
          </a:stretch>
        </p:blipFill>
        <p:spPr>
          <a:xfrm>
            <a:off x="116470" y="5629117"/>
            <a:ext cx="1143000" cy="1141071"/>
          </a:xfrm>
          <a:prstGeom prst="rect">
            <a:avLst/>
          </a:prstGeom>
        </p:spPr>
      </p:pic>
    </p:spTree>
    <p:extLst>
      <p:ext uri="{BB962C8B-B14F-4D97-AF65-F5344CB8AC3E}">
        <p14:creationId xmlns:p14="http://schemas.microsoft.com/office/powerpoint/2010/main" val="11182824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defTabSz="342900" rtl="0" eaLnBrk="1" latinLnBrk="0" hangingPunct="1">
        <a:spcBef>
          <a:spcPct val="0"/>
        </a:spcBef>
        <a:buNone/>
        <a:defRPr sz="3750" kern="1200">
          <a:solidFill>
            <a:srgbClr val="25CE7B"/>
          </a:solidFill>
          <a:latin typeface="Tw Cen MT" panose="020B0602020104020603" pitchFamily="34" charset="0"/>
          <a:ea typeface="+mj-ea"/>
          <a:cs typeface="+mj-cs"/>
        </a:defRPr>
      </a:lvl1pPr>
    </p:titleStyle>
    <p:bodyStyle>
      <a:lvl1pPr marL="257175" indent="-257175" algn="l" defTabSz="342900" rtl="0" eaLnBrk="1" latinLnBrk="0" hangingPunct="1">
        <a:spcBef>
          <a:spcPct val="20000"/>
        </a:spcBef>
        <a:buFont typeface="Arial"/>
        <a:buChar char="•"/>
        <a:defRPr sz="2100" kern="1200">
          <a:solidFill>
            <a:srgbClr val="00748D"/>
          </a:solidFill>
          <a:latin typeface="Georgia" panose="02040502050405020303" pitchFamily="18" charset="0"/>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Sentinel Medium" pitchFamily="2" charset="0"/>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Sentinel Medium" pitchFamily="2" charset="0"/>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Sentinel Medium" pitchFamily="2" charset="0"/>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0.pn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4.jp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www.cagoxfordshire.org.uk/" TargetMode="External"/><Relationship Id="rId5" Type="http://schemas.openxmlformats.org/officeDocument/2006/relationships/hyperlink" Target="https://communityenergyengland.org/how-to-pages/how-to" TargetMode="External"/><Relationship Id="rId4" Type="http://schemas.openxmlformats.org/officeDocument/2006/relationships/hyperlink" Target="https://www.oxford.anglican.org/energy-audit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536EB92-F6CE-2045-A66B-D51B0D655CD8}"/>
              </a:ext>
            </a:extLst>
          </p:cNvPr>
          <p:cNvSpPr txBox="1"/>
          <p:nvPr/>
        </p:nvSpPr>
        <p:spPr>
          <a:xfrm>
            <a:off x="546796" y="3599991"/>
            <a:ext cx="8745794" cy="854080"/>
          </a:xfrm>
          <a:prstGeom prst="rect">
            <a:avLst/>
          </a:prstGeom>
          <a:noFill/>
        </p:spPr>
        <p:txBody>
          <a:bodyPr wrap="square" rtlCol="0">
            <a:spAutoFit/>
          </a:bodyPr>
          <a:lstStyle/>
          <a:p>
            <a:r>
              <a:rPr lang="en-US" sz="4950" b="1" dirty="0">
                <a:solidFill>
                  <a:schemeClr val="bg1"/>
                </a:solidFill>
                <a:latin typeface="Tw Cen MT" panose="020B0602020104020603" pitchFamily="34" charset="0"/>
              </a:rPr>
              <a:t>NEW SECTION HEADING</a:t>
            </a:r>
          </a:p>
        </p:txBody>
      </p:sp>
      <p:sp>
        <p:nvSpPr>
          <p:cNvPr id="9" name="TextBox 8">
            <a:extLst>
              <a:ext uri="{FF2B5EF4-FFF2-40B4-BE49-F238E27FC236}">
                <a16:creationId xmlns:a16="http://schemas.microsoft.com/office/drawing/2014/main" id="{E8113D57-490F-476C-97BD-29FC9BA76749}"/>
              </a:ext>
            </a:extLst>
          </p:cNvPr>
          <p:cNvSpPr txBox="1"/>
          <p:nvPr/>
        </p:nvSpPr>
        <p:spPr>
          <a:xfrm>
            <a:off x="327721" y="4371516"/>
            <a:ext cx="8745794" cy="854080"/>
          </a:xfrm>
          <a:prstGeom prst="rect">
            <a:avLst/>
          </a:prstGeom>
          <a:noFill/>
        </p:spPr>
        <p:txBody>
          <a:bodyPr wrap="square" rtlCol="0">
            <a:spAutoFit/>
          </a:bodyPr>
          <a:lstStyle/>
          <a:p>
            <a:r>
              <a:rPr lang="en-US" sz="4950" b="1" dirty="0">
                <a:solidFill>
                  <a:schemeClr val="bg1"/>
                </a:solidFill>
                <a:latin typeface="Tw Cen MT" panose="020B0602020104020603" pitchFamily="34" charset="0"/>
              </a:rPr>
              <a:t>[Insert new section heading]</a:t>
            </a:r>
          </a:p>
        </p:txBody>
      </p:sp>
      <p:pic>
        <p:nvPicPr>
          <p:cNvPr id="4" name="Picture 3" descr="A group of people posing for a photo in front of a house&#10;&#10;Description automatically generated">
            <a:extLst>
              <a:ext uri="{FF2B5EF4-FFF2-40B4-BE49-F238E27FC236}">
                <a16:creationId xmlns:a16="http://schemas.microsoft.com/office/drawing/2014/main" id="{1124B2C0-670A-42C3-9BA0-BE39563A771D}"/>
              </a:ext>
            </a:extLst>
          </p:cNvPr>
          <p:cNvPicPr>
            <a:picLocks noChangeAspect="1"/>
          </p:cNvPicPr>
          <p:nvPr/>
        </p:nvPicPr>
        <p:blipFill>
          <a:blip r:embed="rId2"/>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F3F07815-10F9-431D-BECA-B30B2B727E4E}"/>
              </a:ext>
            </a:extLst>
          </p:cNvPr>
          <p:cNvSpPr txBox="1"/>
          <p:nvPr/>
        </p:nvSpPr>
        <p:spPr>
          <a:xfrm>
            <a:off x="201563" y="266662"/>
            <a:ext cx="8745794" cy="2377574"/>
          </a:xfrm>
          <a:prstGeom prst="rect">
            <a:avLst/>
          </a:prstGeom>
          <a:noFill/>
        </p:spPr>
        <p:txBody>
          <a:bodyPr wrap="square" lIns="91440" tIns="45720" rIns="91440" bIns="45720" rtlCol="0" anchor="t">
            <a:spAutoFit/>
          </a:bodyPr>
          <a:lstStyle/>
          <a:p>
            <a:r>
              <a:rPr lang="en-US" sz="4950" b="1" dirty="0">
                <a:solidFill>
                  <a:schemeClr val="bg1"/>
                </a:solidFill>
                <a:latin typeface="Tw Cen MT"/>
              </a:rPr>
              <a:t>Low Carbon Hub</a:t>
            </a:r>
            <a:br>
              <a:rPr lang="en-US" sz="4950" b="1" dirty="0">
                <a:latin typeface="Tw Cen MT" panose="020B0602020104020603" pitchFamily="34" charset="0"/>
              </a:rPr>
            </a:br>
            <a:r>
              <a:rPr lang="en-US" sz="4950" b="1" dirty="0">
                <a:solidFill>
                  <a:schemeClr val="bg1"/>
                </a:solidFill>
                <a:latin typeface="Tw Cen MT"/>
              </a:rPr>
              <a:t>Big Community Autumn </a:t>
            </a:r>
            <a:br>
              <a:rPr lang="en-US" sz="4950" b="1" dirty="0">
                <a:latin typeface="Tw Cen MT" panose="020B0602020104020603" pitchFamily="34" charset="0"/>
              </a:rPr>
            </a:br>
            <a:r>
              <a:rPr lang="en-US" sz="4950" b="1" dirty="0">
                <a:solidFill>
                  <a:schemeClr val="bg1"/>
                </a:solidFill>
                <a:latin typeface="Tw Cen MT"/>
              </a:rPr>
              <a:t>Get Together 2023</a:t>
            </a:r>
          </a:p>
        </p:txBody>
      </p:sp>
      <p:pic>
        <p:nvPicPr>
          <p:cNvPr id="3" name="Content Placeholder 7">
            <a:extLst>
              <a:ext uri="{FF2B5EF4-FFF2-40B4-BE49-F238E27FC236}">
                <a16:creationId xmlns:a16="http://schemas.microsoft.com/office/drawing/2014/main" id="{34F7B60B-EA9E-5D75-BE9B-960B898E4765}"/>
              </a:ext>
            </a:extLst>
          </p:cNvPr>
          <p:cNvPicPr>
            <a:picLocks noChangeAspect="1"/>
          </p:cNvPicPr>
          <p:nvPr/>
        </p:nvPicPr>
        <p:blipFill>
          <a:blip r:embed="rId3"/>
          <a:stretch>
            <a:fillRect/>
          </a:stretch>
        </p:blipFill>
        <p:spPr>
          <a:xfrm>
            <a:off x="7924525" y="5683489"/>
            <a:ext cx="995723" cy="995723"/>
          </a:xfrm>
          <a:prstGeom prst="rect">
            <a:avLst/>
          </a:prstGeom>
        </p:spPr>
      </p:pic>
    </p:spTree>
    <p:extLst>
      <p:ext uri="{BB962C8B-B14F-4D97-AF65-F5344CB8AC3E}">
        <p14:creationId xmlns:p14="http://schemas.microsoft.com/office/powerpoint/2010/main" val="2596209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313470" y="1719897"/>
            <a:ext cx="7023853" cy="2862322"/>
          </a:xfrm>
          <a:prstGeom prst="rect">
            <a:avLst/>
          </a:prstGeom>
          <a:noFill/>
        </p:spPr>
        <p:txBody>
          <a:bodyPr wrap="square" rtlCol="0">
            <a:spAutoFit/>
          </a:bodyPr>
          <a:lstStyle/>
          <a:p>
            <a:r>
              <a:rPr lang="en-US" sz="6000" b="1">
                <a:solidFill>
                  <a:schemeClr val="bg1"/>
                </a:solidFill>
                <a:latin typeface="Tw Cen MT" panose="020B0602020104020603" pitchFamily="34" charset="0"/>
              </a:rPr>
              <a:t>CREATING ENERGY WE CAN ALL FEEL GOOD ABOUT</a:t>
            </a:r>
            <a:endParaRPr lang="en-US" sz="6000" b="1" dirty="0">
              <a:solidFill>
                <a:schemeClr val="bg1"/>
              </a:solidFill>
              <a:latin typeface="Tw Cen MT" panose="020B0602020104020603" pitchFamily="34" charset="0"/>
            </a:endParaRP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33047"/>
            <a:ext cx="9144000" cy="6924675"/>
            <a:chOff x="1304203" y="0"/>
            <a:chExt cx="10265497" cy="685800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2"/>
            <a:srcRect l="49645" r="7507"/>
            <a:stretch/>
          </p:blipFill>
          <p:spPr>
            <a:xfrm>
              <a:off x="5522073" y="4981"/>
              <a:ext cx="6047627" cy="6853019"/>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2"/>
            <a:srcRect l="14605" r="55533"/>
            <a:stretch/>
          </p:blipFill>
          <p:spPr>
            <a:xfrm>
              <a:off x="1304203" y="0"/>
              <a:ext cx="4217871" cy="685800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1060073" y="2258506"/>
            <a:ext cx="7023853" cy="1785104"/>
          </a:xfrm>
          <a:prstGeom prst="rect">
            <a:avLst/>
          </a:prstGeom>
          <a:noFill/>
        </p:spPr>
        <p:txBody>
          <a:bodyPr wrap="square" rtlCol="0">
            <a:spAutoFit/>
          </a:bodyPr>
          <a:lstStyle/>
          <a:p>
            <a:pPr algn="ctr"/>
            <a:r>
              <a:rPr lang="en-US" sz="5500" b="1" dirty="0">
                <a:solidFill>
                  <a:schemeClr val="bg1"/>
                </a:solidFill>
                <a:latin typeface="Tw Cen MT" panose="020B0602020104020603" pitchFamily="34" charset="0"/>
              </a:rPr>
              <a:t>Support for communities</a:t>
            </a:r>
          </a:p>
        </p:txBody>
      </p:sp>
      <p:grpSp>
        <p:nvGrpSpPr>
          <p:cNvPr id="27" name="Group 26">
            <a:extLst>
              <a:ext uri="{FF2B5EF4-FFF2-40B4-BE49-F238E27FC236}">
                <a16:creationId xmlns:a16="http://schemas.microsoft.com/office/drawing/2014/main" id="{BE23E6C4-B21C-4E9F-83CB-0F3B37AAB6F8}"/>
              </a:ext>
            </a:extLst>
          </p:cNvPr>
          <p:cNvGrpSpPr/>
          <p:nvPr/>
        </p:nvGrpSpPr>
        <p:grpSpPr>
          <a:xfrm>
            <a:off x="237155" y="216754"/>
            <a:ext cx="7039831" cy="919383"/>
            <a:chOff x="417961" y="114868"/>
            <a:chExt cx="7010405" cy="915540"/>
          </a:xfrm>
        </p:grpSpPr>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3"/>
            <a:stretch>
              <a:fillRect/>
            </a:stretch>
          </p:blipFill>
          <p:spPr>
            <a:xfrm>
              <a:off x="417961" y="114868"/>
              <a:ext cx="915540" cy="915540"/>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1117306" y="166996"/>
              <a:ext cx="6311060" cy="436749"/>
            </a:xfrm>
            <a:prstGeom prst="rect">
              <a:avLst/>
            </a:prstGeom>
            <a:noFill/>
          </p:spPr>
          <p:txBody>
            <a:bodyPr wrap="square" rtlCol="0">
              <a:spAutoFit/>
            </a:bodyPr>
            <a:lstStyle/>
            <a:p>
              <a:pPr algn="ctr"/>
              <a:r>
                <a:rPr lang="en-US" sz="2250" b="1" spc="-150" dirty="0">
                  <a:solidFill>
                    <a:schemeClr val="bg1"/>
                  </a:solidFill>
                  <a:latin typeface="Tw Cen MT" panose="020B0602020104020603" pitchFamily="34" charset="0"/>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574909" y="543651"/>
              <a:ext cx="4114947" cy="461665"/>
            </a:xfrm>
            <a:prstGeom prst="rect">
              <a:avLst/>
            </a:prstGeom>
            <a:noFill/>
          </p:spPr>
          <p:txBody>
            <a:bodyPr wrap="square" rtlCol="0">
              <a:spAutoFit/>
            </a:bodyPr>
            <a:lstStyle/>
            <a:p>
              <a:pPr algn="ctr"/>
              <a:r>
                <a:rPr lang="en-US" sz="1650" spc="38" dirty="0">
                  <a:solidFill>
                    <a:schemeClr val="bg1"/>
                  </a:solidFill>
                  <a:latin typeface="Abadi" panose="020B0604020104020204" pitchFamily="34" charset="0"/>
                </a:rPr>
                <a:t>www.lowcarbonhub.org</a:t>
              </a:r>
            </a:p>
          </p:txBody>
        </p:sp>
      </p:grpSp>
    </p:spTree>
    <p:extLst>
      <p:ext uri="{BB962C8B-B14F-4D97-AF65-F5344CB8AC3E}">
        <p14:creationId xmlns:p14="http://schemas.microsoft.com/office/powerpoint/2010/main" val="2089302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9" descr="A group of people posing for a photo&#10;&#10;Description automatically generated with medium confidence"/>
          <p:cNvPicPr preferRelativeResize="0"/>
          <p:nvPr/>
        </p:nvPicPr>
        <p:blipFill rotWithShape="1">
          <a:blip r:embed="rId3">
            <a:alphaModFix/>
          </a:blip>
          <a:srcRect/>
          <a:stretch/>
        </p:blipFill>
        <p:spPr>
          <a:xfrm>
            <a:off x="0" y="19050"/>
            <a:ext cx="9144000" cy="6858000"/>
          </a:xfrm>
          <a:prstGeom prst="rect">
            <a:avLst/>
          </a:prstGeom>
          <a:noFill/>
          <a:ln>
            <a:noFill/>
          </a:ln>
        </p:spPr>
      </p:pic>
      <p:sp>
        <p:nvSpPr>
          <p:cNvPr id="239" name="Google Shape;239;p9"/>
          <p:cNvSpPr/>
          <p:nvPr/>
        </p:nvSpPr>
        <p:spPr>
          <a:xfrm>
            <a:off x="0" y="5748746"/>
            <a:ext cx="9144000" cy="1109254"/>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 name="Google Shape;240;p9"/>
          <p:cNvSpPr txBox="1"/>
          <p:nvPr/>
        </p:nvSpPr>
        <p:spPr>
          <a:xfrm>
            <a:off x="302956" y="5748746"/>
            <a:ext cx="8745794" cy="8540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950" b="1" dirty="0">
                <a:solidFill>
                  <a:schemeClr val="lt1"/>
                </a:solidFill>
                <a:latin typeface="Twentieth Century"/>
                <a:sym typeface="Twentieth Century"/>
              </a:rPr>
              <a:t>Low Carbon Communities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55" name="Google Shape;255;p11"/>
          <p:cNvGrpSpPr/>
          <p:nvPr/>
        </p:nvGrpSpPr>
        <p:grpSpPr>
          <a:xfrm>
            <a:off x="-57150" y="0"/>
            <a:ext cx="9324975" cy="1428750"/>
            <a:chOff x="-57150" y="0"/>
            <a:chExt cx="9324975" cy="1428750"/>
          </a:xfrm>
        </p:grpSpPr>
        <p:sp>
          <p:nvSpPr>
            <p:cNvPr id="256" name="Google Shape;256;p11"/>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257" name="Google Shape;257;p11"/>
            <p:cNvPicPr preferRelativeResize="0"/>
            <p:nvPr/>
          </p:nvPicPr>
          <p:blipFill rotWithShape="1">
            <a:blip r:embed="rId3">
              <a:alphaModFix/>
            </a:blip>
            <a:srcRect/>
            <a:stretch/>
          </p:blipFill>
          <p:spPr>
            <a:xfrm>
              <a:off x="8127830" y="120254"/>
              <a:ext cx="832190" cy="832190"/>
            </a:xfrm>
            <a:prstGeom prst="rect">
              <a:avLst/>
            </a:prstGeom>
            <a:solidFill>
              <a:srgbClr val="35BFAF"/>
            </a:solidFill>
            <a:ln>
              <a:noFill/>
            </a:ln>
          </p:spPr>
        </p:pic>
        <p:sp>
          <p:nvSpPr>
            <p:cNvPr id="258" name="Google Shape;258;p11"/>
            <p:cNvSpPr/>
            <p:nvPr/>
          </p:nvSpPr>
          <p:spPr>
            <a:xfrm rot="10800000">
              <a:off x="-57150" y="988957"/>
              <a:ext cx="9324975" cy="382570"/>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59" name="Google Shape;259;p11"/>
          <p:cNvSpPr txBox="1">
            <a:spLocks noGrp="1"/>
          </p:cNvSpPr>
          <p:nvPr>
            <p:ph type="title"/>
          </p:nvPr>
        </p:nvSpPr>
        <p:spPr>
          <a:xfrm>
            <a:off x="457200" y="5556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500" b="1" dirty="0">
                <a:solidFill>
                  <a:schemeClr val="lt1"/>
                </a:solidFill>
              </a:rPr>
              <a:t>Community Grants Programme</a:t>
            </a:r>
            <a:endParaRPr dirty="0"/>
          </a:p>
        </p:txBody>
      </p:sp>
      <p:sp>
        <p:nvSpPr>
          <p:cNvPr id="260" name="Google Shape;260;p11"/>
          <p:cNvSpPr txBox="1">
            <a:spLocks noGrp="1"/>
          </p:cNvSpPr>
          <p:nvPr>
            <p:ph type="body" idx="1"/>
          </p:nvPr>
        </p:nvSpPr>
        <p:spPr>
          <a:xfrm>
            <a:off x="457199" y="1600202"/>
            <a:ext cx="8502821" cy="459987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20"/>
              </a:spcBef>
              <a:spcAft>
                <a:spcPts val="0"/>
              </a:spcAft>
              <a:buSzPts val="2100"/>
              <a:buNone/>
            </a:pPr>
            <a:r>
              <a:rPr lang="en-GB" sz="2100" dirty="0">
                <a:latin typeface="+mn-lt"/>
                <a:ea typeface="Calibri"/>
                <a:cs typeface="Calibri"/>
                <a:sym typeface="Calibri"/>
              </a:rPr>
              <a:t>Supporting community energy activities across Oxfordshire that contribute to the creation of a decentralised and locally owned renewable energy system.</a:t>
            </a:r>
          </a:p>
          <a:p>
            <a:pPr marL="0" lvl="0" indent="0" algn="l" rtl="0">
              <a:lnSpc>
                <a:spcPct val="100000"/>
              </a:lnSpc>
              <a:spcBef>
                <a:spcPts val="420"/>
              </a:spcBef>
              <a:spcAft>
                <a:spcPts val="0"/>
              </a:spcAft>
              <a:buSzPts val="2100"/>
              <a:buNone/>
            </a:pPr>
            <a:endParaRPr lang="en-GB" sz="800" dirty="0">
              <a:latin typeface="+mn-lt"/>
              <a:ea typeface="Calibri"/>
              <a:cs typeface="Calibri"/>
              <a:sym typeface="Calibri"/>
            </a:endParaRPr>
          </a:p>
          <a:p>
            <a:pPr algn="l">
              <a:buFont typeface="Arial" panose="020B0604020202020204" pitchFamily="34" charset="0"/>
              <a:buChar char="•"/>
            </a:pPr>
            <a:r>
              <a:rPr lang="en-GB" sz="2100" b="0" i="0" u="none" strike="noStrike" dirty="0">
                <a:effectLst/>
                <a:latin typeface="+mn-lt"/>
              </a:rPr>
              <a:t>‘powering up’: increasing renewable heat or electricity generation</a:t>
            </a:r>
          </a:p>
          <a:p>
            <a:pPr algn="l">
              <a:buFont typeface="Arial" panose="020B0604020202020204" pitchFamily="34" charset="0"/>
              <a:buChar char="•"/>
            </a:pPr>
            <a:r>
              <a:rPr lang="en-GB" sz="2100" b="0" i="0" u="none" strike="noStrike" dirty="0">
                <a:effectLst/>
                <a:latin typeface="+mn-lt"/>
              </a:rPr>
              <a:t>‘powering down’: improved energy efficiency in homes and buildings </a:t>
            </a:r>
          </a:p>
          <a:p>
            <a:pPr algn="l">
              <a:buFont typeface="Arial" panose="020B0604020202020204" pitchFamily="34" charset="0"/>
              <a:buChar char="•"/>
            </a:pPr>
            <a:r>
              <a:rPr lang="en-GB" sz="2100" b="0" i="0" u="none" strike="noStrike" dirty="0">
                <a:effectLst/>
                <a:latin typeface="+mn-lt"/>
              </a:rPr>
              <a:t>supporting the shift to a low carbon transport system.</a:t>
            </a:r>
            <a:endParaRPr sz="2100" dirty="0">
              <a:latin typeface="+mn-lt"/>
            </a:endParaRPr>
          </a:p>
          <a:p>
            <a:pPr marL="0" lvl="0" indent="0" algn="l" rtl="0">
              <a:lnSpc>
                <a:spcPct val="100000"/>
              </a:lnSpc>
              <a:spcBef>
                <a:spcPts val="420"/>
              </a:spcBef>
              <a:spcAft>
                <a:spcPts val="0"/>
              </a:spcAft>
              <a:buSzPts val="2100"/>
              <a:buNone/>
            </a:pPr>
            <a:endParaRPr lang="en-GB" sz="800" dirty="0">
              <a:latin typeface="+mn-lt"/>
              <a:ea typeface="Calibri"/>
              <a:cs typeface="Calibri"/>
              <a:sym typeface="Calibri"/>
            </a:endParaRPr>
          </a:p>
          <a:p>
            <a:pPr marL="0" lvl="0" indent="0" algn="l" rtl="0">
              <a:lnSpc>
                <a:spcPct val="100000"/>
              </a:lnSpc>
              <a:spcBef>
                <a:spcPts val="420"/>
              </a:spcBef>
              <a:spcAft>
                <a:spcPts val="0"/>
              </a:spcAft>
              <a:buSzPts val="2100"/>
              <a:buNone/>
            </a:pPr>
            <a:r>
              <a:rPr lang="en-GB" sz="2100" dirty="0">
                <a:latin typeface="+mn-lt"/>
                <a:ea typeface="Calibri"/>
                <a:cs typeface="Calibri"/>
                <a:sym typeface="Calibri"/>
              </a:rPr>
              <a:t>Small grants up to </a:t>
            </a:r>
            <a:r>
              <a:rPr lang="en-GB" sz="2100" b="1" dirty="0">
                <a:latin typeface="+mn-lt"/>
                <a:ea typeface="Calibri"/>
                <a:cs typeface="Calibri"/>
                <a:sym typeface="Calibri"/>
              </a:rPr>
              <a:t>£500 – apply any time before 14 February 2024</a:t>
            </a:r>
            <a:endParaRPr lang="en-GB" sz="2100" dirty="0">
              <a:latin typeface="+mn-lt"/>
              <a:ea typeface="Calibri"/>
              <a:cs typeface="Calibri"/>
              <a:sym typeface="Calibri"/>
            </a:endParaRPr>
          </a:p>
          <a:p>
            <a:pPr marL="0" lvl="0" indent="0">
              <a:spcBef>
                <a:spcPts val="420"/>
              </a:spcBef>
              <a:buSzPts val="2100"/>
              <a:buNone/>
            </a:pPr>
            <a:r>
              <a:rPr lang="en-GB" sz="2100" dirty="0">
                <a:latin typeface="+mn-lt"/>
                <a:ea typeface="Calibri"/>
                <a:cs typeface="Calibri"/>
                <a:sym typeface="Calibri"/>
              </a:rPr>
              <a:t>Large grants up to</a:t>
            </a:r>
            <a:r>
              <a:rPr lang="en-GB" sz="2100" b="1" dirty="0">
                <a:latin typeface="+mn-lt"/>
                <a:ea typeface="Calibri"/>
                <a:cs typeface="Calibri"/>
                <a:sym typeface="Calibri"/>
              </a:rPr>
              <a:t> £5,000 </a:t>
            </a:r>
            <a:r>
              <a:rPr lang="en-GB" sz="2100" dirty="0">
                <a:latin typeface="+mn-lt"/>
                <a:ea typeface="Calibri"/>
                <a:cs typeface="Calibri"/>
                <a:sym typeface="Calibri"/>
              </a:rPr>
              <a:t>– single competitive round apply by </a:t>
            </a:r>
            <a:r>
              <a:rPr lang="en-GB" sz="2100" b="1" dirty="0">
                <a:latin typeface="+mn-lt"/>
                <a:ea typeface="Calibri"/>
                <a:cs typeface="Calibri"/>
                <a:sym typeface="Calibri"/>
              </a:rPr>
              <a:t>19</a:t>
            </a:r>
            <a:r>
              <a:rPr lang="en-GB" sz="2100" dirty="0">
                <a:latin typeface="+mn-lt"/>
                <a:ea typeface="Calibri"/>
                <a:cs typeface="Calibri"/>
                <a:sym typeface="Calibri"/>
              </a:rPr>
              <a:t> </a:t>
            </a:r>
            <a:r>
              <a:rPr lang="en-GB" sz="2100" b="1" dirty="0">
                <a:latin typeface="+mn-lt"/>
                <a:ea typeface="Calibri"/>
                <a:cs typeface="Calibri"/>
                <a:sym typeface="Calibri"/>
              </a:rPr>
              <a:t>January</a:t>
            </a:r>
            <a:r>
              <a:rPr lang="en-GB" sz="2100" dirty="0">
                <a:latin typeface="+mn-lt"/>
                <a:ea typeface="Calibri"/>
                <a:cs typeface="Calibri"/>
                <a:sym typeface="Calibri"/>
              </a:rPr>
              <a:t> </a:t>
            </a:r>
            <a:r>
              <a:rPr lang="en-GB" sz="2100" b="1" dirty="0">
                <a:latin typeface="+mn-lt"/>
                <a:ea typeface="Calibri"/>
                <a:cs typeface="Calibri"/>
                <a:sym typeface="Calibri"/>
              </a:rPr>
              <a:t>2024</a:t>
            </a:r>
          </a:p>
          <a:p>
            <a:pPr marL="0" lvl="0" indent="0" algn="l" rtl="0">
              <a:lnSpc>
                <a:spcPct val="100000"/>
              </a:lnSpc>
              <a:spcBef>
                <a:spcPts val="420"/>
              </a:spcBef>
              <a:spcAft>
                <a:spcPts val="0"/>
              </a:spcAft>
              <a:buSzPts val="2100"/>
              <a:buNone/>
            </a:pPr>
            <a:endParaRPr lang="en-GB" sz="800" dirty="0">
              <a:solidFill>
                <a:srgbClr val="00748D"/>
              </a:solidFill>
              <a:highlight>
                <a:srgbClr val="FFFF00"/>
              </a:highlight>
              <a:latin typeface="+mn-lt"/>
              <a:cs typeface="Calibri"/>
              <a:sym typeface="Calibri"/>
            </a:endParaRPr>
          </a:p>
          <a:p>
            <a:pPr marL="0" lvl="0" indent="0" algn="l" rtl="0">
              <a:lnSpc>
                <a:spcPct val="100000"/>
              </a:lnSpc>
              <a:spcBef>
                <a:spcPts val="420"/>
              </a:spcBef>
              <a:spcAft>
                <a:spcPts val="0"/>
              </a:spcAft>
              <a:buSzPts val="2100"/>
              <a:buNone/>
            </a:pPr>
            <a:r>
              <a:rPr lang="en-GB" sz="2100" dirty="0">
                <a:solidFill>
                  <a:srgbClr val="00748D"/>
                </a:solidFill>
                <a:latin typeface="+mn-lt"/>
              </a:rPr>
              <a:t>Only Low Carbon Hub community group network members can apply</a:t>
            </a:r>
            <a:endParaRPr sz="2100" dirty="0">
              <a:solidFill>
                <a:srgbClr val="00748D"/>
              </a:solidFill>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55" name="Google Shape;255;p11"/>
          <p:cNvGrpSpPr/>
          <p:nvPr/>
        </p:nvGrpSpPr>
        <p:grpSpPr>
          <a:xfrm>
            <a:off x="-57150" y="0"/>
            <a:ext cx="9324975" cy="1428750"/>
            <a:chOff x="-57150" y="0"/>
            <a:chExt cx="9324975" cy="1428750"/>
          </a:xfrm>
        </p:grpSpPr>
        <p:sp>
          <p:nvSpPr>
            <p:cNvPr id="256" name="Google Shape;256;p11"/>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257" name="Google Shape;257;p11"/>
            <p:cNvPicPr preferRelativeResize="0"/>
            <p:nvPr/>
          </p:nvPicPr>
          <p:blipFill rotWithShape="1">
            <a:blip r:embed="rId3">
              <a:alphaModFix/>
            </a:blip>
            <a:srcRect/>
            <a:stretch/>
          </p:blipFill>
          <p:spPr>
            <a:xfrm>
              <a:off x="8127830" y="120254"/>
              <a:ext cx="832190" cy="832190"/>
            </a:xfrm>
            <a:prstGeom prst="rect">
              <a:avLst/>
            </a:prstGeom>
            <a:solidFill>
              <a:srgbClr val="35BFAF"/>
            </a:solidFill>
            <a:ln>
              <a:noFill/>
            </a:ln>
          </p:spPr>
        </p:pic>
        <p:sp>
          <p:nvSpPr>
            <p:cNvPr id="258" name="Google Shape;258;p11"/>
            <p:cNvSpPr/>
            <p:nvPr/>
          </p:nvSpPr>
          <p:spPr>
            <a:xfrm rot="10800000">
              <a:off x="-57150" y="988957"/>
              <a:ext cx="9324975" cy="382570"/>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59" name="Google Shape;259;p11"/>
          <p:cNvSpPr txBox="1">
            <a:spLocks noGrp="1"/>
          </p:cNvSpPr>
          <p:nvPr>
            <p:ph type="title"/>
          </p:nvPr>
        </p:nvSpPr>
        <p:spPr>
          <a:xfrm>
            <a:off x="457200" y="5556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500" b="1" dirty="0">
                <a:solidFill>
                  <a:schemeClr val="lt1"/>
                </a:solidFill>
              </a:rPr>
              <a:t>Networking and training</a:t>
            </a:r>
            <a:endParaRPr dirty="0"/>
          </a:p>
        </p:txBody>
      </p:sp>
      <p:sp>
        <p:nvSpPr>
          <p:cNvPr id="260" name="Google Shape;260;p11"/>
          <p:cNvSpPr txBox="1">
            <a:spLocks noGrp="1"/>
          </p:cNvSpPr>
          <p:nvPr>
            <p:ph type="body" idx="1"/>
          </p:nvPr>
        </p:nvSpPr>
        <p:spPr>
          <a:xfrm>
            <a:off x="457200" y="1600202"/>
            <a:ext cx="8229600" cy="459987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20"/>
              </a:spcBef>
              <a:spcAft>
                <a:spcPts val="0"/>
              </a:spcAft>
              <a:buSzPts val="2100"/>
              <a:buNone/>
            </a:pPr>
            <a:r>
              <a:rPr lang="en-GB" dirty="0">
                <a:latin typeface="+mn-lt"/>
                <a:ea typeface="Calibri"/>
                <a:cs typeface="Calibri"/>
                <a:sym typeface="Calibri"/>
              </a:rPr>
              <a:t>As a member of our network you also get to participate in all our events and training.</a:t>
            </a:r>
          </a:p>
          <a:p>
            <a:pPr marL="0" lvl="0" indent="0" algn="l" rtl="0">
              <a:lnSpc>
                <a:spcPct val="100000"/>
              </a:lnSpc>
              <a:spcBef>
                <a:spcPts val="420"/>
              </a:spcBef>
              <a:spcAft>
                <a:spcPts val="0"/>
              </a:spcAft>
              <a:buSzPts val="2100"/>
              <a:buNone/>
            </a:pPr>
            <a:endParaRPr lang="en-GB" dirty="0">
              <a:solidFill>
                <a:srgbClr val="00748D"/>
              </a:solidFill>
              <a:latin typeface="+mn-lt"/>
              <a:cs typeface="Calibri"/>
              <a:sym typeface="Calibri"/>
            </a:endParaRPr>
          </a:p>
          <a:p>
            <a:pPr marL="0" lvl="0" indent="0" algn="l" rtl="0">
              <a:lnSpc>
                <a:spcPct val="100000"/>
              </a:lnSpc>
              <a:spcBef>
                <a:spcPts val="420"/>
              </a:spcBef>
              <a:spcAft>
                <a:spcPts val="0"/>
              </a:spcAft>
              <a:buSzPts val="2100"/>
              <a:buNone/>
            </a:pPr>
            <a:r>
              <a:rPr lang="en-GB" dirty="0">
                <a:latin typeface="+mn-lt"/>
                <a:cs typeface="Calibri"/>
                <a:sym typeface="Calibri"/>
              </a:rPr>
              <a:t>18 October		Thermal Imaging Training workshop 6pm    </a:t>
            </a:r>
          </a:p>
          <a:p>
            <a:pPr marL="0" lvl="0" indent="0" algn="l" rtl="0">
              <a:lnSpc>
                <a:spcPct val="100000"/>
              </a:lnSpc>
              <a:spcBef>
                <a:spcPts val="420"/>
              </a:spcBef>
              <a:spcAft>
                <a:spcPts val="0"/>
              </a:spcAft>
              <a:buSzPts val="2100"/>
              <a:buNone/>
            </a:pPr>
            <a:endParaRPr lang="en-GB" dirty="0">
              <a:solidFill>
                <a:srgbClr val="00748D"/>
              </a:solidFill>
              <a:latin typeface="+mn-lt"/>
              <a:cs typeface="Calibri"/>
              <a:sym typeface="Calibri"/>
            </a:endParaRPr>
          </a:p>
          <a:p>
            <a:pPr marL="0" lvl="0" indent="0" algn="l" rtl="0">
              <a:lnSpc>
                <a:spcPct val="100000"/>
              </a:lnSpc>
              <a:spcBef>
                <a:spcPts val="420"/>
              </a:spcBef>
              <a:spcAft>
                <a:spcPts val="0"/>
              </a:spcAft>
              <a:buSzPts val="2100"/>
              <a:buNone/>
            </a:pPr>
            <a:r>
              <a:rPr lang="en-GB" dirty="0">
                <a:latin typeface="+mn-lt"/>
                <a:cs typeface="Calibri"/>
                <a:sym typeface="Calibri"/>
              </a:rPr>
              <a:t>3 November		Energy Champion Training</a:t>
            </a:r>
          </a:p>
          <a:p>
            <a:pPr marL="0" lvl="0" indent="0" algn="l" rtl="0">
              <a:lnSpc>
                <a:spcPct val="100000"/>
              </a:lnSpc>
              <a:spcBef>
                <a:spcPts val="420"/>
              </a:spcBef>
              <a:spcAft>
                <a:spcPts val="0"/>
              </a:spcAft>
              <a:buSzPts val="2100"/>
              <a:buNone/>
            </a:pPr>
            <a:endParaRPr lang="en-GB" dirty="0">
              <a:latin typeface="+mn-lt"/>
              <a:cs typeface="Calibri"/>
              <a:sym typeface="Calibri"/>
            </a:endParaRPr>
          </a:p>
          <a:p>
            <a:pPr marL="0" lvl="0" indent="0" algn="l" rtl="0">
              <a:lnSpc>
                <a:spcPct val="100000"/>
              </a:lnSpc>
              <a:spcBef>
                <a:spcPts val="420"/>
              </a:spcBef>
              <a:spcAft>
                <a:spcPts val="0"/>
              </a:spcAft>
              <a:buSzPts val="2100"/>
              <a:buNone/>
            </a:pPr>
            <a:r>
              <a:rPr lang="en-GB" dirty="0">
                <a:latin typeface="+mn-lt"/>
                <a:cs typeface="Calibri"/>
                <a:sym typeface="Calibri"/>
              </a:rPr>
              <a:t>29 November      Low Carbon Transport </a:t>
            </a:r>
          </a:p>
          <a:p>
            <a:pPr marL="0" lvl="0" indent="0" algn="l" rtl="0">
              <a:lnSpc>
                <a:spcPct val="100000"/>
              </a:lnSpc>
              <a:spcBef>
                <a:spcPts val="420"/>
              </a:spcBef>
              <a:spcAft>
                <a:spcPts val="0"/>
              </a:spcAft>
              <a:buSzPts val="2100"/>
              <a:buNone/>
            </a:pPr>
            <a:endParaRPr lang="en-GB" dirty="0">
              <a:latin typeface="+mn-lt"/>
              <a:cs typeface="Calibri"/>
              <a:sym typeface="Calibri"/>
            </a:endParaRPr>
          </a:p>
          <a:p>
            <a:pPr marL="0" lvl="0" indent="0" algn="l" rtl="0">
              <a:lnSpc>
                <a:spcPct val="100000"/>
              </a:lnSpc>
              <a:spcBef>
                <a:spcPts val="420"/>
              </a:spcBef>
              <a:spcAft>
                <a:spcPts val="0"/>
              </a:spcAft>
              <a:buSzPts val="2100"/>
              <a:buNone/>
            </a:pPr>
            <a:r>
              <a:rPr lang="en-GB" dirty="0">
                <a:latin typeface="+mn-lt"/>
                <a:cs typeface="Calibri"/>
                <a:sym typeface="Calibri"/>
              </a:rPr>
              <a:t>                                Regular community group meetings</a:t>
            </a:r>
          </a:p>
          <a:p>
            <a:pPr marL="0" lvl="0" indent="0" algn="l" rtl="0">
              <a:lnSpc>
                <a:spcPct val="100000"/>
              </a:lnSpc>
              <a:spcBef>
                <a:spcPts val="420"/>
              </a:spcBef>
              <a:spcAft>
                <a:spcPts val="0"/>
              </a:spcAft>
              <a:buSzPts val="2100"/>
              <a:buNone/>
            </a:pPr>
            <a:endParaRPr lang="en-GB" dirty="0">
              <a:solidFill>
                <a:srgbClr val="00748D"/>
              </a:solidFill>
              <a:latin typeface="+mn-lt"/>
              <a:cs typeface="Calibri"/>
              <a:sym typeface="Calibri"/>
            </a:endParaRPr>
          </a:p>
          <a:p>
            <a:pPr marL="0" lvl="0" indent="0" algn="l" rtl="0">
              <a:lnSpc>
                <a:spcPct val="100000"/>
              </a:lnSpc>
              <a:spcBef>
                <a:spcPts val="420"/>
              </a:spcBef>
              <a:spcAft>
                <a:spcPts val="0"/>
              </a:spcAft>
              <a:buSzPts val="2100"/>
              <a:buNone/>
            </a:pPr>
            <a:endParaRPr lang="en-GB" dirty="0">
              <a:solidFill>
                <a:srgbClr val="00748D"/>
              </a:solidFill>
              <a:latin typeface="+mn-lt"/>
              <a:cs typeface="Calibri"/>
              <a:sym typeface="Calibri"/>
            </a:endParaRPr>
          </a:p>
          <a:p>
            <a:pPr marL="0" lvl="0" indent="0" algn="l" rtl="0">
              <a:lnSpc>
                <a:spcPct val="100000"/>
              </a:lnSpc>
              <a:spcBef>
                <a:spcPts val="420"/>
              </a:spcBef>
              <a:spcAft>
                <a:spcPts val="0"/>
              </a:spcAft>
              <a:buSzPts val="2100"/>
              <a:buNone/>
            </a:pPr>
            <a:endParaRPr dirty="0">
              <a:solidFill>
                <a:srgbClr val="00748D"/>
              </a:solidFill>
              <a:latin typeface="+mj-lt"/>
            </a:endParaRPr>
          </a:p>
        </p:txBody>
      </p:sp>
    </p:spTree>
    <p:extLst>
      <p:ext uri="{BB962C8B-B14F-4D97-AF65-F5344CB8AC3E}">
        <p14:creationId xmlns:p14="http://schemas.microsoft.com/office/powerpoint/2010/main" val="2011164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25" descr="A picture containing text, person&#10;&#10;Description automatically generated"/>
          <p:cNvPicPr preferRelativeResize="0"/>
          <p:nvPr/>
        </p:nvPicPr>
        <p:blipFill rotWithShape="1">
          <a:blip r:embed="rId3">
            <a:alphaModFix/>
          </a:blip>
          <a:srcRect l="21352" r="3534"/>
          <a:stretch/>
        </p:blipFill>
        <p:spPr>
          <a:xfrm>
            <a:off x="0" y="0"/>
            <a:ext cx="9144000" cy="6847691"/>
          </a:xfrm>
          <a:prstGeom prst="rect">
            <a:avLst/>
          </a:prstGeom>
          <a:noFill/>
          <a:ln>
            <a:noFill/>
          </a:ln>
        </p:spPr>
      </p:pic>
      <p:sp>
        <p:nvSpPr>
          <p:cNvPr id="404" name="Google Shape;404;p25"/>
          <p:cNvSpPr/>
          <p:nvPr/>
        </p:nvSpPr>
        <p:spPr>
          <a:xfrm>
            <a:off x="0" y="5836777"/>
            <a:ext cx="9144000" cy="1020341"/>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5" name="Google Shape;405;p25"/>
          <p:cNvSpPr txBox="1"/>
          <p:nvPr/>
        </p:nvSpPr>
        <p:spPr>
          <a:xfrm>
            <a:off x="199103" y="5906817"/>
            <a:ext cx="7365479" cy="8540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950" b="1" dirty="0">
                <a:solidFill>
                  <a:schemeClr val="lt1"/>
                </a:solidFill>
                <a:latin typeface="Twentieth Century"/>
                <a:ea typeface="Twentieth Century"/>
                <a:cs typeface="Twentieth Century"/>
                <a:sym typeface="Twentieth Century"/>
              </a:rPr>
              <a:t>Energy Assessments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grpSp>
        <p:nvGrpSpPr>
          <p:cNvPr id="410" name="Google Shape;410;p26"/>
          <p:cNvGrpSpPr/>
          <p:nvPr/>
        </p:nvGrpSpPr>
        <p:grpSpPr>
          <a:xfrm>
            <a:off x="-57150" y="0"/>
            <a:ext cx="9324975" cy="1428750"/>
            <a:chOff x="-57150" y="0"/>
            <a:chExt cx="9324975" cy="1428750"/>
          </a:xfrm>
        </p:grpSpPr>
        <p:sp>
          <p:nvSpPr>
            <p:cNvPr id="411" name="Google Shape;411;p26"/>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12" name="Google Shape;412;p26"/>
            <p:cNvPicPr preferRelativeResize="0"/>
            <p:nvPr/>
          </p:nvPicPr>
          <p:blipFill rotWithShape="1">
            <a:blip r:embed="rId3">
              <a:alphaModFix/>
            </a:blip>
            <a:srcRect/>
            <a:stretch/>
          </p:blipFill>
          <p:spPr>
            <a:xfrm>
              <a:off x="8127830" y="120254"/>
              <a:ext cx="832190" cy="832190"/>
            </a:xfrm>
            <a:prstGeom prst="rect">
              <a:avLst/>
            </a:prstGeom>
            <a:solidFill>
              <a:srgbClr val="35BFAF"/>
            </a:solidFill>
            <a:ln>
              <a:noFill/>
            </a:ln>
          </p:spPr>
        </p:pic>
        <p:sp>
          <p:nvSpPr>
            <p:cNvPr id="413" name="Google Shape;413;p26"/>
            <p:cNvSpPr/>
            <p:nvPr/>
          </p:nvSpPr>
          <p:spPr>
            <a:xfrm rot="10800000">
              <a:off x="-57150" y="988957"/>
              <a:ext cx="9324975" cy="382570"/>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414" name="Google Shape;414;p26"/>
          <p:cNvSpPr txBox="1">
            <a:spLocks noGrp="1"/>
          </p:cNvSpPr>
          <p:nvPr>
            <p:ph type="title"/>
          </p:nvPr>
        </p:nvSpPr>
        <p:spPr>
          <a:xfrm>
            <a:off x="457200" y="5556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5CE7B"/>
              </a:buClr>
              <a:buSzPts val="3750"/>
              <a:buFont typeface="Twentieth Century"/>
              <a:buNone/>
            </a:pPr>
            <a:r>
              <a:rPr lang="en-GB" sz="4800" b="1" dirty="0">
                <a:solidFill>
                  <a:schemeClr val="lt1"/>
                </a:solidFill>
                <a:latin typeface="Twentieth Century"/>
                <a:ea typeface="Twentieth Century"/>
                <a:cs typeface="Twentieth Century"/>
                <a:sym typeface="Twentieth Century"/>
              </a:rPr>
              <a:t>Energy Solutions Oxfordshire</a:t>
            </a:r>
            <a:endParaRPr dirty="0"/>
          </a:p>
        </p:txBody>
      </p:sp>
      <p:sp>
        <p:nvSpPr>
          <p:cNvPr id="415" name="Google Shape;415;p26"/>
          <p:cNvSpPr txBox="1">
            <a:spLocks noGrp="1"/>
          </p:cNvSpPr>
          <p:nvPr>
            <p:ph type="body" idx="1"/>
          </p:nvPr>
        </p:nvSpPr>
        <p:spPr>
          <a:xfrm>
            <a:off x="645459" y="1748949"/>
            <a:ext cx="7581416" cy="384648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748D"/>
              </a:buClr>
              <a:buSzPts val="2000"/>
              <a:buNone/>
            </a:pPr>
            <a:r>
              <a:rPr lang="en-GB" sz="2100" dirty="0">
                <a:latin typeface="+mn-lt"/>
                <a:ea typeface="Calibri"/>
                <a:cs typeface="Calibri"/>
                <a:sym typeface="Calibri"/>
              </a:rPr>
              <a:t>Tailored </a:t>
            </a:r>
            <a:r>
              <a:rPr lang="en-GB" sz="2100" b="0" i="0" dirty="0">
                <a:latin typeface="+mn-lt"/>
                <a:ea typeface="Calibri"/>
                <a:cs typeface="Calibri"/>
                <a:sym typeface="Calibri"/>
              </a:rPr>
              <a:t>energy assessment plans that give organisations e</a:t>
            </a:r>
            <a:r>
              <a:rPr lang="en-GB" sz="2100" dirty="0">
                <a:effectLst/>
                <a:latin typeface="+mn-lt"/>
                <a:ea typeface="Calibri" panose="020F0502020204030204" pitchFamily="34" charset="0"/>
                <a:cs typeface="Calibri"/>
                <a:sym typeface="Calibri"/>
              </a:rPr>
              <a:t>v</a:t>
            </a:r>
            <a:r>
              <a:rPr lang="en-GB" sz="2100" dirty="0">
                <a:effectLst/>
                <a:latin typeface="+mn-lt"/>
                <a:ea typeface="Calibri" panose="020F0502020204030204" pitchFamily="34" charset="0"/>
                <a:cs typeface="Times New Roman" panose="02020603050405020304" pitchFamily="18" charset="0"/>
              </a:rPr>
              <a:t>erything they need to cut energy waste and start </a:t>
            </a:r>
            <a:r>
              <a:rPr lang="en-GB" sz="2100" dirty="0">
                <a:latin typeface="+mn-lt"/>
                <a:ea typeface="Calibri" panose="020F0502020204030204" pitchFamily="34" charset="0"/>
                <a:cs typeface="Times New Roman" panose="02020603050405020304" pitchFamily="18" charset="0"/>
              </a:rPr>
              <a:t>their</a:t>
            </a:r>
            <a:r>
              <a:rPr lang="en-GB" sz="2100" dirty="0">
                <a:effectLst/>
                <a:latin typeface="+mn-lt"/>
                <a:ea typeface="Calibri" panose="020F0502020204030204" pitchFamily="34" charset="0"/>
                <a:cs typeface="Times New Roman" panose="02020603050405020304" pitchFamily="18" charset="0"/>
              </a:rPr>
              <a:t> net-zero journey.</a:t>
            </a:r>
            <a:r>
              <a:rPr lang="en-GB" sz="2100" dirty="0">
                <a:effectLst/>
                <a:latin typeface="+mn-lt"/>
              </a:rPr>
              <a:t> </a:t>
            </a:r>
            <a:endParaRPr lang="en-GB" sz="2100" dirty="0">
              <a:latin typeface="+mn-lt"/>
              <a:ea typeface="Calibri"/>
              <a:cs typeface="Calibri"/>
              <a:sym typeface="Calibri"/>
            </a:endParaRPr>
          </a:p>
          <a:p>
            <a:pPr marL="0" lvl="0" indent="0" algn="l" rtl="0">
              <a:lnSpc>
                <a:spcPct val="100000"/>
              </a:lnSpc>
              <a:spcBef>
                <a:spcPts val="0"/>
              </a:spcBef>
              <a:spcAft>
                <a:spcPts val="0"/>
              </a:spcAft>
              <a:buClr>
                <a:srgbClr val="00748D"/>
              </a:buClr>
              <a:buSzPts val="2000"/>
              <a:buNone/>
            </a:pPr>
            <a:endParaRPr lang="en-GB" sz="800" dirty="0">
              <a:latin typeface="+mn-lt"/>
              <a:ea typeface="Georgia"/>
              <a:cs typeface="Georgia"/>
              <a:sym typeface="Georgia"/>
            </a:endParaRPr>
          </a:p>
          <a:p>
            <a:pPr marL="0" indent="0">
              <a:spcBef>
                <a:spcPts val="0"/>
              </a:spcBef>
              <a:buClr>
                <a:srgbClr val="00748D"/>
              </a:buClr>
              <a:buSzPts val="2000"/>
              <a:buNone/>
            </a:pPr>
            <a:r>
              <a:rPr lang="en-GB" sz="2100" dirty="0">
                <a:latin typeface="+mn-lt"/>
                <a:ea typeface="Georgia"/>
                <a:cs typeface="Georgia"/>
                <a:sym typeface="Georgia"/>
              </a:rPr>
              <a:t>Based on energy use analysis and on-site visits, and delivered by  trusted experts, it includes:</a:t>
            </a:r>
            <a:br>
              <a:rPr lang="en-GB" sz="2100" dirty="0">
                <a:latin typeface="+mn-lt"/>
                <a:ea typeface="Georgia"/>
                <a:cs typeface="Georgia"/>
                <a:sym typeface="Georgia"/>
              </a:rPr>
            </a:br>
            <a:endParaRPr lang="en-GB" sz="800" dirty="0">
              <a:latin typeface="+mn-lt"/>
              <a:ea typeface="Georgia"/>
              <a:cs typeface="Georgia"/>
              <a:sym typeface="Georgia"/>
            </a:endParaRPr>
          </a:p>
          <a:p>
            <a:pPr>
              <a:spcBef>
                <a:spcPts val="0"/>
              </a:spcBef>
              <a:buClr>
                <a:srgbClr val="00748D"/>
              </a:buClr>
              <a:buSzPts val="2000"/>
            </a:pPr>
            <a:r>
              <a:rPr lang="en-GB" sz="2100" dirty="0">
                <a:latin typeface="+mn-lt"/>
                <a:ea typeface="Georgia"/>
                <a:cs typeface="Georgia"/>
                <a:sym typeface="Georgia"/>
              </a:rPr>
              <a:t>analysis of current energy use</a:t>
            </a:r>
          </a:p>
          <a:p>
            <a:pPr>
              <a:spcBef>
                <a:spcPts val="0"/>
              </a:spcBef>
              <a:buClr>
                <a:srgbClr val="00748D"/>
              </a:buClr>
              <a:buSzPts val="2000"/>
            </a:pPr>
            <a:r>
              <a:rPr lang="en-GB" sz="2100" dirty="0">
                <a:latin typeface="+mn-lt"/>
                <a:ea typeface="Georgia"/>
                <a:cs typeface="Georgia"/>
                <a:sym typeface="Georgia"/>
              </a:rPr>
              <a:t>a costed improvement plan</a:t>
            </a:r>
          </a:p>
          <a:p>
            <a:pPr>
              <a:spcBef>
                <a:spcPts val="0"/>
              </a:spcBef>
              <a:buClr>
                <a:srgbClr val="00748D"/>
              </a:buClr>
              <a:buSzPts val="2000"/>
            </a:pPr>
            <a:r>
              <a:rPr lang="en-GB" sz="2100" dirty="0">
                <a:latin typeface="+mn-lt"/>
                <a:ea typeface="Georgia"/>
                <a:cs typeface="Georgia"/>
                <a:sym typeface="Georgia"/>
              </a:rPr>
              <a:t>low/no cost options </a:t>
            </a:r>
          </a:p>
          <a:p>
            <a:pPr>
              <a:spcBef>
                <a:spcPts val="0"/>
              </a:spcBef>
              <a:buClr>
                <a:srgbClr val="00748D"/>
              </a:buClr>
              <a:buSzPts val="2000"/>
            </a:pPr>
            <a:r>
              <a:rPr lang="en-GB" sz="2100" dirty="0">
                <a:latin typeface="+mn-lt"/>
                <a:ea typeface="Georgia"/>
                <a:cs typeface="Georgia"/>
                <a:sym typeface="Georgia"/>
              </a:rPr>
              <a:t>identifies where you waste energy </a:t>
            </a:r>
          </a:p>
          <a:p>
            <a:pPr>
              <a:spcBef>
                <a:spcPts val="0"/>
              </a:spcBef>
              <a:buClr>
                <a:srgbClr val="00748D"/>
              </a:buClr>
              <a:buSzPts val="2000"/>
            </a:pPr>
            <a:r>
              <a:rPr lang="en-GB" sz="2100" dirty="0">
                <a:latin typeface="+mn-lt"/>
                <a:ea typeface="Georgia"/>
                <a:cs typeface="Georgia"/>
                <a:sym typeface="Georgia"/>
              </a:rPr>
              <a:t>highlights equipment and fabric improvements</a:t>
            </a:r>
          </a:p>
          <a:p>
            <a:pPr>
              <a:spcBef>
                <a:spcPts val="0"/>
              </a:spcBef>
              <a:buClr>
                <a:srgbClr val="00748D"/>
              </a:buClr>
              <a:buSzPts val="2000"/>
            </a:pPr>
            <a:r>
              <a:rPr lang="en-GB" sz="2100" dirty="0">
                <a:latin typeface="+mn-lt"/>
                <a:ea typeface="Georgia"/>
                <a:cs typeface="Georgia"/>
                <a:sym typeface="Georgia"/>
              </a:rPr>
              <a:t>shows how to run your buildings more efficiently </a:t>
            </a:r>
            <a:endParaRPr sz="2100" dirty="0">
              <a:latin typeface="+mn-lt"/>
              <a:ea typeface="Georgia"/>
              <a:cs typeface="Georgia"/>
              <a:sym typeface="Georgia"/>
            </a:endParaRPr>
          </a:p>
        </p:txBody>
      </p:sp>
      <p:pic>
        <p:nvPicPr>
          <p:cNvPr id="416" name="Google Shape;416;p26" descr="A picture containing icon&#10;&#10;Description automatically generated"/>
          <p:cNvPicPr preferRelativeResize="0"/>
          <p:nvPr/>
        </p:nvPicPr>
        <p:blipFill rotWithShape="1">
          <a:blip r:embed="rId4">
            <a:alphaModFix/>
          </a:blip>
          <a:srcRect/>
          <a:stretch/>
        </p:blipFill>
        <p:spPr>
          <a:xfrm>
            <a:off x="6163295" y="5652655"/>
            <a:ext cx="2896660" cy="969735"/>
          </a:xfrm>
          <a:prstGeom prst="rect">
            <a:avLst/>
          </a:prstGeom>
          <a:noFill/>
          <a:ln>
            <a:noFill/>
          </a:ln>
        </p:spPr>
      </p:pic>
      <p:pic>
        <p:nvPicPr>
          <p:cNvPr id="12" name="Google Shape;417;p26" descr="A picture containing logo&#10;&#10;Description automatically generated">
            <a:extLst>
              <a:ext uri="{FF2B5EF4-FFF2-40B4-BE49-F238E27FC236}">
                <a16:creationId xmlns:a16="http://schemas.microsoft.com/office/drawing/2014/main" id="{2572AEE9-EC50-DEDF-BAB4-D53344273DD3}"/>
              </a:ext>
            </a:extLst>
          </p:cNvPr>
          <p:cNvPicPr preferRelativeResize="0"/>
          <p:nvPr/>
        </p:nvPicPr>
        <p:blipFill rotWithShape="1">
          <a:blip r:embed="rId5">
            <a:alphaModFix/>
          </a:blip>
          <a:srcRect/>
          <a:stretch/>
        </p:blipFill>
        <p:spPr>
          <a:xfrm>
            <a:off x="1496152" y="5652655"/>
            <a:ext cx="1810988" cy="101373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35BFAF"/>
        </a:solidFill>
        <a:effectLst/>
      </p:bgPr>
    </p:bg>
    <p:spTree>
      <p:nvGrpSpPr>
        <p:cNvPr id="1" name="Shape 423"/>
        <p:cNvGrpSpPr/>
        <p:nvPr/>
      </p:nvGrpSpPr>
      <p:grpSpPr>
        <a:xfrm>
          <a:off x="0" y="0"/>
          <a:ext cx="0" cy="0"/>
          <a:chOff x="0" y="0"/>
          <a:chExt cx="0" cy="0"/>
        </a:xfrm>
      </p:grpSpPr>
      <p:sp>
        <p:nvSpPr>
          <p:cNvPr id="424" name="Google Shape;424;p28"/>
          <p:cNvSpPr txBox="1">
            <a:spLocks noGrp="1"/>
          </p:cNvSpPr>
          <p:nvPr>
            <p:ph type="title"/>
          </p:nvPr>
        </p:nvSpPr>
        <p:spPr>
          <a:xfrm>
            <a:off x="698503" y="513899"/>
            <a:ext cx="5486400" cy="701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000" b="1" i="0" dirty="0">
                <a:solidFill>
                  <a:schemeClr val="lt1"/>
                </a:solidFill>
                <a:latin typeface="Twentieth Century"/>
                <a:ea typeface="Twentieth Century"/>
                <a:cs typeface="Twentieth Century"/>
                <a:sym typeface="Twentieth Century"/>
              </a:rPr>
              <a:t>Who </a:t>
            </a:r>
            <a:r>
              <a:rPr lang="en-GB" sz="4000" b="1" dirty="0">
                <a:solidFill>
                  <a:schemeClr val="lt1"/>
                </a:solidFill>
              </a:rPr>
              <a:t>is this service for?</a:t>
            </a:r>
            <a:endParaRPr b="1" dirty="0">
              <a:solidFill>
                <a:schemeClr val="lt1"/>
              </a:solidFill>
              <a:latin typeface="Twentieth Century"/>
              <a:ea typeface="Twentieth Century"/>
              <a:cs typeface="Twentieth Century"/>
              <a:sym typeface="Twentieth Century"/>
            </a:endParaRPr>
          </a:p>
        </p:txBody>
      </p:sp>
      <p:sp>
        <p:nvSpPr>
          <p:cNvPr id="425" name="Google Shape;425;p28"/>
          <p:cNvSpPr txBox="1"/>
          <p:nvPr/>
        </p:nvSpPr>
        <p:spPr>
          <a:xfrm>
            <a:off x="699200" y="1546000"/>
            <a:ext cx="4533600" cy="451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100" dirty="0">
                <a:solidFill>
                  <a:srgbClr val="FFFFFF"/>
                </a:solidFill>
                <a:latin typeface="Calibri"/>
                <a:ea typeface="Calibri"/>
                <a:cs typeface="Calibri"/>
                <a:sym typeface="Calibri"/>
              </a:rPr>
              <a:t>Any business, educational or academic institution, community organisations or charities - in short, any non-domestic workplace in Oxfordshire</a:t>
            </a:r>
            <a:endParaRPr sz="2100" b="0" i="0" u="none" strike="noStrike" cap="none" dirty="0">
              <a:solidFill>
                <a:srgbClr val="000000"/>
              </a:solidFill>
              <a:latin typeface="Calibri"/>
              <a:ea typeface="Calibri"/>
              <a:cs typeface="Calibri"/>
              <a:sym typeface="Calibri"/>
            </a:endParaRPr>
          </a:p>
          <a:p>
            <a:pPr marL="0" marR="0" lvl="0" indent="0" algn="l" rtl="0">
              <a:spcBef>
                <a:spcPts val="1800"/>
              </a:spcBef>
              <a:spcAft>
                <a:spcPts val="0"/>
              </a:spcAft>
              <a:buNone/>
            </a:pPr>
            <a:r>
              <a:rPr lang="en-GB" sz="2100" dirty="0">
                <a:solidFill>
                  <a:srgbClr val="FFFFFF"/>
                </a:solidFill>
                <a:latin typeface="Calibri"/>
                <a:ea typeface="Calibri"/>
                <a:cs typeface="Calibri"/>
                <a:sym typeface="Calibri"/>
              </a:rPr>
              <a:t>We offer a free downloadable </a:t>
            </a:r>
            <a:r>
              <a:rPr lang="en-GB" sz="2100" b="1" dirty="0">
                <a:solidFill>
                  <a:srgbClr val="FFFFFF"/>
                </a:solidFill>
                <a:latin typeface="Calibri"/>
                <a:ea typeface="Calibri"/>
                <a:cs typeface="Calibri"/>
                <a:sym typeface="Calibri"/>
              </a:rPr>
              <a:t>Workplace Energy Efficiency Checklist</a:t>
            </a:r>
            <a:r>
              <a:rPr lang="en-GB" sz="2100" dirty="0">
                <a:solidFill>
                  <a:srgbClr val="FFFFFF"/>
                </a:solidFill>
                <a:latin typeface="Calibri"/>
                <a:ea typeface="Calibri"/>
                <a:cs typeface="Calibri"/>
                <a:sym typeface="Calibri"/>
              </a:rPr>
              <a:t>, which gives advice on how they can implement some quick-win measures to get started on their journey.</a:t>
            </a:r>
            <a:endParaRPr sz="2100" dirty="0">
              <a:solidFill>
                <a:schemeClr val="lt1"/>
              </a:solidFill>
              <a:latin typeface="Calibri"/>
              <a:ea typeface="Calibri"/>
              <a:cs typeface="Calibri"/>
              <a:sym typeface="Calibri"/>
            </a:endParaRPr>
          </a:p>
        </p:txBody>
      </p:sp>
      <p:pic>
        <p:nvPicPr>
          <p:cNvPr id="426" name="Google Shape;426;p28"/>
          <p:cNvPicPr preferRelativeResize="0"/>
          <p:nvPr/>
        </p:nvPicPr>
        <p:blipFill rotWithShape="1">
          <a:blip r:embed="rId3">
            <a:alphaModFix/>
          </a:blip>
          <a:srcRect/>
          <a:stretch/>
        </p:blipFill>
        <p:spPr>
          <a:xfrm>
            <a:off x="247650" y="5740628"/>
            <a:ext cx="832190" cy="832190"/>
          </a:xfrm>
          <a:prstGeom prst="rect">
            <a:avLst/>
          </a:prstGeom>
          <a:noFill/>
          <a:ln>
            <a:noFill/>
          </a:ln>
        </p:spPr>
      </p:pic>
      <p:pic>
        <p:nvPicPr>
          <p:cNvPr id="427" name="Google Shape;427;p28"/>
          <p:cNvPicPr preferRelativeResize="0"/>
          <p:nvPr/>
        </p:nvPicPr>
        <p:blipFill>
          <a:blip r:embed="rId4">
            <a:alphaModFix/>
          </a:blip>
          <a:stretch>
            <a:fillRect/>
          </a:stretch>
        </p:blipFill>
        <p:spPr>
          <a:xfrm rot="-222840">
            <a:off x="5452929" y="3624525"/>
            <a:ext cx="2716832" cy="3866650"/>
          </a:xfrm>
          <a:prstGeom prst="rect">
            <a:avLst/>
          </a:prstGeom>
          <a:noFill/>
          <a:ln>
            <a:noFill/>
          </a:ln>
          <a:effectLst>
            <a:outerShdw blurRad="57150" dist="123825" dir="780000" algn="bl" rotWithShape="0">
              <a:srgbClr val="000000">
                <a:alpha val="19000"/>
              </a:srgbClr>
            </a:outerShdw>
          </a:effectLst>
        </p:spPr>
      </p:pic>
      <p:pic>
        <p:nvPicPr>
          <p:cNvPr id="428" name="Google Shape;428;p28"/>
          <p:cNvPicPr preferRelativeResize="0"/>
          <p:nvPr/>
        </p:nvPicPr>
        <p:blipFill>
          <a:blip r:embed="rId5">
            <a:alphaModFix/>
          </a:blip>
          <a:stretch>
            <a:fillRect/>
          </a:stretch>
        </p:blipFill>
        <p:spPr>
          <a:xfrm rot="221581">
            <a:off x="6368681" y="727449"/>
            <a:ext cx="2726273" cy="3866651"/>
          </a:xfrm>
          <a:prstGeom prst="rect">
            <a:avLst/>
          </a:prstGeom>
          <a:noFill/>
          <a:ln>
            <a:noFill/>
          </a:ln>
          <a:effectLst>
            <a:outerShdw blurRad="142875" dist="161925" dir="7200000" algn="bl" rotWithShape="0">
              <a:srgbClr val="000000">
                <a:alpha val="24000"/>
              </a:srgbClr>
            </a:outerShdw>
          </a:effectLst>
        </p:spPr>
      </p:pic>
    </p:spTree>
    <p:extLst>
      <p:ext uri="{BB962C8B-B14F-4D97-AF65-F5344CB8AC3E}">
        <p14:creationId xmlns:p14="http://schemas.microsoft.com/office/powerpoint/2010/main" val="248289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296"/>
        <p:cNvGrpSpPr/>
        <p:nvPr/>
      </p:nvGrpSpPr>
      <p:grpSpPr>
        <a:xfrm>
          <a:off x="0" y="0"/>
          <a:ext cx="0" cy="0"/>
          <a:chOff x="0" y="0"/>
          <a:chExt cx="0" cy="0"/>
        </a:xfrm>
      </p:grpSpPr>
      <p:pic>
        <p:nvPicPr>
          <p:cNvPr id="297" name="Google Shape;297;p15" descr="A picture containing person, person, indoor&#10;&#10;Description automatically generated"/>
          <p:cNvPicPr preferRelativeResize="0"/>
          <p:nvPr/>
        </p:nvPicPr>
        <p:blipFill rotWithShape="1">
          <a:blip r:embed="rId3">
            <a:alphaModFix/>
          </a:blip>
          <a:srcRect l="8845" t="7155" r="29090" b="4533"/>
          <a:stretch/>
        </p:blipFill>
        <p:spPr>
          <a:xfrm>
            <a:off x="-1" y="1"/>
            <a:ext cx="9144001" cy="7176877"/>
          </a:xfrm>
          <a:prstGeom prst="rect">
            <a:avLst/>
          </a:prstGeom>
          <a:noFill/>
          <a:ln>
            <a:noFill/>
          </a:ln>
        </p:spPr>
      </p:pic>
      <p:pic>
        <p:nvPicPr>
          <p:cNvPr id="298" name="Google Shape;298;p15" descr="A crowd of people at a sports stadium&#10;&#10;Description automatically generated with low confidence"/>
          <p:cNvPicPr preferRelativeResize="0"/>
          <p:nvPr/>
        </p:nvPicPr>
        <p:blipFill rotWithShape="1">
          <a:blip r:embed="rId4">
            <a:alphaModFix/>
          </a:blip>
          <a:srcRect/>
          <a:stretch/>
        </p:blipFill>
        <p:spPr>
          <a:xfrm>
            <a:off x="1" y="1"/>
            <a:ext cx="2600695" cy="2268186"/>
          </a:xfrm>
          <a:prstGeom prst="rect">
            <a:avLst/>
          </a:prstGeom>
          <a:noFill/>
          <a:ln>
            <a:noFill/>
          </a:ln>
        </p:spPr>
      </p:pic>
      <p:pic>
        <p:nvPicPr>
          <p:cNvPr id="8" name="Google Shape;416;p26" descr="A picture containing icon&#10;&#10;Description automatically generated">
            <a:extLst>
              <a:ext uri="{FF2B5EF4-FFF2-40B4-BE49-F238E27FC236}">
                <a16:creationId xmlns:a16="http://schemas.microsoft.com/office/drawing/2014/main" id="{EAB17490-6E0D-7CB3-4014-D059EAFE4C1F}"/>
              </a:ext>
            </a:extLst>
          </p:cNvPr>
          <p:cNvPicPr preferRelativeResize="0"/>
          <p:nvPr/>
        </p:nvPicPr>
        <p:blipFill rotWithShape="1">
          <a:blip r:embed="rId5">
            <a:alphaModFix/>
          </a:blip>
          <a:srcRect/>
          <a:stretch/>
        </p:blipFill>
        <p:spPr>
          <a:xfrm>
            <a:off x="7089569" y="6037442"/>
            <a:ext cx="1970386" cy="715573"/>
          </a:xfrm>
          <a:prstGeom prst="rect">
            <a:avLst/>
          </a:prstGeom>
          <a:noFill/>
          <a:ln>
            <a:noFill/>
          </a:ln>
        </p:spPr>
      </p:pic>
      <p:sp>
        <p:nvSpPr>
          <p:cNvPr id="6" name="Google Shape;404;p25">
            <a:extLst>
              <a:ext uri="{FF2B5EF4-FFF2-40B4-BE49-F238E27FC236}">
                <a16:creationId xmlns:a16="http://schemas.microsoft.com/office/drawing/2014/main" id="{C1258514-3EBB-AA66-5823-919C22612387}"/>
              </a:ext>
            </a:extLst>
          </p:cNvPr>
          <p:cNvSpPr/>
          <p:nvPr/>
        </p:nvSpPr>
        <p:spPr>
          <a:xfrm>
            <a:off x="0" y="5836777"/>
            <a:ext cx="9144000" cy="1020341"/>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Google Shape;405;p25">
            <a:extLst>
              <a:ext uri="{FF2B5EF4-FFF2-40B4-BE49-F238E27FC236}">
                <a16:creationId xmlns:a16="http://schemas.microsoft.com/office/drawing/2014/main" id="{07F9D15A-FA5A-6206-C9A8-D945CFEA394D}"/>
              </a:ext>
            </a:extLst>
          </p:cNvPr>
          <p:cNvSpPr txBox="1"/>
          <p:nvPr/>
        </p:nvSpPr>
        <p:spPr>
          <a:xfrm>
            <a:off x="199103" y="5906817"/>
            <a:ext cx="7365479" cy="8540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950" b="1" dirty="0">
                <a:solidFill>
                  <a:schemeClr val="lt1"/>
                </a:solidFill>
                <a:latin typeface="Twentieth Century"/>
                <a:ea typeface="Twentieth Century"/>
                <a:cs typeface="Twentieth Century"/>
                <a:sym typeface="Twentieth Century"/>
              </a:rPr>
              <a:t>Community buildings</a:t>
            </a:r>
            <a:endParaRPr dirty="0"/>
          </a:p>
        </p:txBody>
      </p:sp>
      <p:pic>
        <p:nvPicPr>
          <p:cNvPr id="3" name="Picture 2" descr="A logo of a solar panel company&#10;&#10;Description automatically generated">
            <a:extLst>
              <a:ext uri="{FF2B5EF4-FFF2-40B4-BE49-F238E27FC236}">
                <a16:creationId xmlns:a16="http://schemas.microsoft.com/office/drawing/2014/main" id="{890CE119-8F50-7795-9BFB-84EEC812818C}"/>
              </a:ext>
            </a:extLst>
          </p:cNvPr>
          <p:cNvPicPr>
            <a:picLocks noChangeAspect="1"/>
          </p:cNvPicPr>
          <p:nvPr/>
        </p:nvPicPr>
        <p:blipFill>
          <a:blip r:embed="rId6"/>
          <a:stretch>
            <a:fillRect/>
          </a:stretch>
        </p:blipFill>
        <p:spPr>
          <a:xfrm>
            <a:off x="-2" y="2268188"/>
            <a:ext cx="2615596" cy="1579418"/>
          </a:xfrm>
          <a:prstGeom prst="rect">
            <a:avLst/>
          </a:prstGeom>
        </p:spPr>
      </p:pic>
    </p:spTree>
    <p:extLst>
      <p:ext uri="{BB962C8B-B14F-4D97-AF65-F5344CB8AC3E}">
        <p14:creationId xmlns:p14="http://schemas.microsoft.com/office/powerpoint/2010/main" val="2905060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35BFAF"/>
        </a:solidFill>
        <a:effectLst/>
      </p:bgPr>
    </p:bg>
    <p:spTree>
      <p:nvGrpSpPr>
        <p:cNvPr id="1" name="Shape 328"/>
        <p:cNvGrpSpPr/>
        <p:nvPr/>
      </p:nvGrpSpPr>
      <p:grpSpPr>
        <a:xfrm>
          <a:off x="0" y="0"/>
          <a:ext cx="0" cy="0"/>
          <a:chOff x="0" y="0"/>
          <a:chExt cx="0" cy="0"/>
        </a:xfrm>
      </p:grpSpPr>
      <p:sp>
        <p:nvSpPr>
          <p:cNvPr id="329" name="Google Shape;329;p18"/>
          <p:cNvSpPr txBox="1">
            <a:spLocks noGrp="1"/>
          </p:cNvSpPr>
          <p:nvPr>
            <p:ph type="title"/>
          </p:nvPr>
        </p:nvSpPr>
        <p:spPr>
          <a:xfrm>
            <a:off x="365760" y="462271"/>
            <a:ext cx="3853373" cy="70135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4000"/>
              <a:buFont typeface="Twentieth Century"/>
              <a:buNone/>
            </a:pPr>
            <a:r>
              <a:rPr lang="en-GB" sz="4000" b="1" dirty="0">
                <a:solidFill>
                  <a:schemeClr val="lt1"/>
                </a:solidFill>
              </a:rPr>
              <a:t>Who can benefit?</a:t>
            </a:r>
            <a:endParaRPr b="1" dirty="0">
              <a:solidFill>
                <a:schemeClr val="lt1"/>
              </a:solidFill>
              <a:latin typeface="Twentieth Century"/>
              <a:ea typeface="Twentieth Century"/>
              <a:cs typeface="Twentieth Century"/>
              <a:sym typeface="Twentieth Century"/>
            </a:endParaRPr>
          </a:p>
        </p:txBody>
      </p:sp>
      <p:sp>
        <p:nvSpPr>
          <p:cNvPr id="330" name="Google Shape;330;p18"/>
          <p:cNvSpPr txBox="1"/>
          <p:nvPr/>
        </p:nvSpPr>
        <p:spPr>
          <a:xfrm>
            <a:off x="365760" y="1405892"/>
            <a:ext cx="4972050" cy="4332465"/>
          </a:xfrm>
          <a:prstGeom prst="rect">
            <a:avLst/>
          </a:prstGeom>
          <a:noFill/>
          <a:ln>
            <a:noFill/>
          </a:ln>
        </p:spPr>
        <p:txBody>
          <a:bodyPr spcFirstLastPara="1" wrap="square" lIns="91425" tIns="45700" rIns="91425" bIns="45700" anchor="t" anchorCtr="0">
            <a:noAutofit/>
          </a:bodyPr>
          <a:lstStyle/>
          <a:p>
            <a:pPr marL="257175" marR="0" lvl="0" indent="-257175" algn="l" rtl="0">
              <a:lnSpc>
                <a:spcPct val="100000"/>
              </a:lnSpc>
              <a:spcBef>
                <a:spcPts val="0"/>
              </a:spcBef>
              <a:spcAft>
                <a:spcPts val="0"/>
              </a:spcAft>
              <a:buClr>
                <a:srgbClr val="FFFFFF"/>
              </a:buClr>
              <a:buSzPts val="2000"/>
              <a:buFont typeface="Arial"/>
              <a:buChar char="•"/>
            </a:pPr>
            <a:r>
              <a:rPr lang="en-GB" sz="2000" b="0" i="0" u="none" strike="noStrike" cap="none" dirty="0">
                <a:solidFill>
                  <a:srgbClr val="FFFFFF"/>
                </a:solidFill>
                <a:latin typeface="Calibri"/>
                <a:ea typeface="Calibri"/>
                <a:cs typeface="Calibri"/>
                <a:sym typeface="Calibri"/>
              </a:rPr>
              <a:t>Any community building in Oxfordshire or within 25 miles of Westmill Solar Park</a:t>
            </a:r>
            <a:endParaRPr dirty="0"/>
          </a:p>
          <a:p>
            <a:pPr marL="257175" marR="0" lvl="0" indent="-193675" algn="l" rtl="0">
              <a:lnSpc>
                <a:spcPct val="100000"/>
              </a:lnSpc>
              <a:spcBef>
                <a:spcPts val="200"/>
              </a:spcBef>
              <a:spcAft>
                <a:spcPts val="0"/>
              </a:spcAft>
              <a:buClr>
                <a:srgbClr val="00748D"/>
              </a:buClr>
              <a:buSzPts val="1000"/>
              <a:buFont typeface="Arial"/>
              <a:buNone/>
            </a:pPr>
            <a:endParaRPr sz="600" b="0" i="0" u="none" strike="noStrike" cap="none" dirty="0">
              <a:solidFill>
                <a:srgbClr val="FFFFFF"/>
              </a:solidFill>
              <a:latin typeface="Calibri"/>
              <a:ea typeface="Calibri"/>
              <a:cs typeface="Calibri"/>
              <a:sym typeface="Calibri"/>
            </a:endParaRPr>
          </a:p>
          <a:p>
            <a:pPr marL="257175" marR="0" lvl="0" indent="-257175" algn="l" rtl="0">
              <a:lnSpc>
                <a:spcPct val="100000"/>
              </a:lnSpc>
              <a:spcBef>
                <a:spcPts val="400"/>
              </a:spcBef>
              <a:spcAft>
                <a:spcPts val="0"/>
              </a:spcAft>
              <a:buClr>
                <a:srgbClr val="FFFFFF"/>
              </a:buClr>
              <a:buSzPts val="2000"/>
              <a:buFont typeface="Arial"/>
              <a:buChar char="•"/>
            </a:pPr>
            <a:r>
              <a:rPr lang="en-GB" sz="2000" b="0" i="0" u="none" strike="noStrike" cap="none" dirty="0">
                <a:solidFill>
                  <a:srgbClr val="FFFFFF"/>
                </a:solidFill>
                <a:latin typeface="Calibri"/>
                <a:ea typeface="Calibri"/>
                <a:cs typeface="Calibri"/>
                <a:sym typeface="Calibri"/>
              </a:rPr>
              <a:t>Organisations are likely to be at an early stage of exploration into improving their energy performance</a:t>
            </a:r>
            <a:endParaRPr dirty="0"/>
          </a:p>
          <a:p>
            <a:pPr marL="257175" marR="0" lvl="0" indent="-193675" algn="l" rtl="0">
              <a:lnSpc>
                <a:spcPct val="100000"/>
              </a:lnSpc>
              <a:spcBef>
                <a:spcPts val="200"/>
              </a:spcBef>
              <a:spcAft>
                <a:spcPts val="0"/>
              </a:spcAft>
              <a:buClr>
                <a:srgbClr val="00748D"/>
              </a:buClr>
              <a:buSzPts val="1000"/>
              <a:buFont typeface="Arial"/>
              <a:buNone/>
            </a:pPr>
            <a:endParaRPr sz="600" dirty="0">
              <a:solidFill>
                <a:srgbClr val="FFFFFF"/>
              </a:solidFill>
              <a:latin typeface="Calibri"/>
              <a:ea typeface="Calibri"/>
              <a:cs typeface="Calibri"/>
              <a:sym typeface="Calibri"/>
            </a:endParaRPr>
          </a:p>
          <a:p>
            <a:pPr marL="257175" marR="0" lvl="0" indent="-257175" algn="l" rtl="0">
              <a:lnSpc>
                <a:spcPct val="100000"/>
              </a:lnSpc>
              <a:spcBef>
                <a:spcPts val="400"/>
              </a:spcBef>
              <a:spcAft>
                <a:spcPts val="0"/>
              </a:spcAft>
              <a:buClr>
                <a:srgbClr val="FFFFFF"/>
              </a:buClr>
              <a:buSzPts val="2000"/>
              <a:buFont typeface="Arial"/>
              <a:buChar char="•"/>
            </a:pPr>
            <a:r>
              <a:rPr lang="en-GB" sz="2000" b="0" i="0" u="none" strike="noStrike" cap="none" dirty="0">
                <a:solidFill>
                  <a:srgbClr val="FFFFFF"/>
                </a:solidFill>
                <a:latin typeface="Calibri"/>
                <a:ea typeface="Calibri"/>
                <a:cs typeface="Calibri"/>
                <a:sym typeface="Calibri"/>
              </a:rPr>
              <a:t>Or you may be planning a new build and would like feedback on architectural plans for new facilities</a:t>
            </a:r>
            <a:endParaRPr dirty="0"/>
          </a:p>
          <a:p>
            <a:pPr marL="257175" marR="0" lvl="0" indent="-193675" algn="l" rtl="0">
              <a:lnSpc>
                <a:spcPct val="100000"/>
              </a:lnSpc>
              <a:spcBef>
                <a:spcPts val="200"/>
              </a:spcBef>
              <a:spcAft>
                <a:spcPts val="0"/>
              </a:spcAft>
              <a:buClr>
                <a:srgbClr val="00748D"/>
              </a:buClr>
              <a:buSzPts val="1000"/>
              <a:buFont typeface="Arial"/>
              <a:buNone/>
            </a:pPr>
            <a:endParaRPr sz="600" b="0" i="0" u="none" strike="noStrike" cap="none" dirty="0">
              <a:solidFill>
                <a:srgbClr val="FFFFFF"/>
              </a:solidFill>
              <a:latin typeface="Calibri"/>
              <a:ea typeface="Calibri"/>
              <a:cs typeface="Calibri"/>
              <a:sym typeface="Calibri"/>
            </a:endParaRPr>
          </a:p>
          <a:p>
            <a:pPr marL="257175" marR="0" lvl="0" indent="-257175" algn="l" rtl="0">
              <a:spcBef>
                <a:spcPts val="400"/>
              </a:spcBef>
              <a:spcAft>
                <a:spcPts val="0"/>
              </a:spcAft>
              <a:buClr>
                <a:schemeClr val="lt1"/>
              </a:buClr>
              <a:buSzPts val="2000"/>
              <a:buFont typeface="Arial"/>
              <a:buChar char="•"/>
            </a:pPr>
            <a:r>
              <a:rPr lang="en-GB" sz="2000" dirty="0">
                <a:solidFill>
                  <a:schemeClr val="lt1"/>
                </a:solidFill>
                <a:latin typeface="Calibri"/>
                <a:ea typeface="Calibri"/>
                <a:cs typeface="Calibri"/>
                <a:sym typeface="Calibri"/>
              </a:rPr>
              <a:t>The workplace energy efficiency checklist can help get them started</a:t>
            </a:r>
          </a:p>
          <a:p>
            <a:pPr marL="257175" marR="0" lvl="0" indent="-257175" algn="l" rtl="0">
              <a:spcBef>
                <a:spcPts val="400"/>
              </a:spcBef>
              <a:spcAft>
                <a:spcPts val="0"/>
              </a:spcAft>
              <a:buClr>
                <a:schemeClr val="lt1"/>
              </a:buClr>
              <a:buSzPts val="2000"/>
              <a:buFont typeface="Arial"/>
              <a:buChar char="•"/>
            </a:pPr>
            <a:endParaRPr lang="en-GB" sz="600" dirty="0">
              <a:solidFill>
                <a:schemeClr val="lt1"/>
              </a:solidFill>
              <a:latin typeface="Calibri"/>
              <a:ea typeface="Calibri"/>
              <a:cs typeface="Calibri"/>
              <a:sym typeface="Calibri"/>
            </a:endParaRPr>
          </a:p>
          <a:p>
            <a:pPr marL="257175" marR="0" lvl="0" indent="-257175" algn="l" rtl="0">
              <a:spcBef>
                <a:spcPts val="400"/>
              </a:spcBef>
              <a:spcAft>
                <a:spcPts val="0"/>
              </a:spcAft>
              <a:buClr>
                <a:schemeClr val="lt1"/>
              </a:buClr>
              <a:buSzPts val="2000"/>
              <a:buFont typeface="Arial"/>
              <a:buChar char="•"/>
            </a:pPr>
            <a:r>
              <a:rPr lang="en-GB" sz="2000" dirty="0">
                <a:solidFill>
                  <a:schemeClr val="lt1"/>
                </a:solidFill>
                <a:latin typeface="Calibri"/>
                <a:ea typeface="Calibri"/>
                <a:cs typeface="Calibri"/>
                <a:sym typeface="Calibri"/>
              </a:rPr>
              <a:t>Community buildings checklist on our website with additional advice, including</a:t>
            </a:r>
            <a:endParaRPr sz="2400" b="0" i="0" u="none" strike="noStrike" cap="none" dirty="0">
              <a:solidFill>
                <a:srgbClr val="FFFFFF"/>
              </a:solidFill>
              <a:latin typeface="Twentieth Century"/>
              <a:ea typeface="Twentieth Century"/>
              <a:cs typeface="Twentieth Century"/>
              <a:sym typeface="Twentieth Century"/>
            </a:endParaRPr>
          </a:p>
        </p:txBody>
      </p:sp>
      <p:pic>
        <p:nvPicPr>
          <p:cNvPr id="331" name="Google Shape;331;p18"/>
          <p:cNvPicPr preferRelativeResize="0"/>
          <p:nvPr/>
        </p:nvPicPr>
        <p:blipFill rotWithShape="1">
          <a:blip r:embed="rId3">
            <a:alphaModFix/>
          </a:blip>
          <a:srcRect/>
          <a:stretch/>
        </p:blipFill>
        <p:spPr>
          <a:xfrm>
            <a:off x="5767705" y="9940"/>
            <a:ext cx="3383279" cy="2537460"/>
          </a:xfrm>
          <a:prstGeom prst="rect">
            <a:avLst/>
          </a:prstGeom>
          <a:noFill/>
          <a:ln>
            <a:noFill/>
          </a:ln>
        </p:spPr>
      </p:pic>
      <p:pic>
        <p:nvPicPr>
          <p:cNvPr id="332" name="Google Shape;332;p18"/>
          <p:cNvPicPr preferRelativeResize="0"/>
          <p:nvPr/>
        </p:nvPicPr>
        <p:blipFill rotWithShape="1">
          <a:blip r:embed="rId4">
            <a:alphaModFix/>
          </a:blip>
          <a:srcRect/>
          <a:stretch/>
        </p:blipFill>
        <p:spPr>
          <a:xfrm>
            <a:off x="5767706" y="1415831"/>
            <a:ext cx="3376294" cy="1769049"/>
          </a:xfrm>
          <a:prstGeom prst="rect">
            <a:avLst/>
          </a:prstGeom>
          <a:noFill/>
          <a:ln>
            <a:noFill/>
          </a:ln>
        </p:spPr>
      </p:pic>
      <p:pic>
        <p:nvPicPr>
          <p:cNvPr id="333" name="Google Shape;333;p18"/>
          <p:cNvPicPr preferRelativeResize="0"/>
          <p:nvPr/>
        </p:nvPicPr>
        <p:blipFill rotWithShape="1">
          <a:blip r:embed="rId5">
            <a:alphaModFix/>
          </a:blip>
          <a:srcRect/>
          <a:stretch/>
        </p:blipFill>
        <p:spPr>
          <a:xfrm>
            <a:off x="5767357" y="4730423"/>
            <a:ext cx="3369657" cy="2120902"/>
          </a:xfrm>
          <a:prstGeom prst="rect">
            <a:avLst/>
          </a:prstGeom>
          <a:noFill/>
          <a:ln>
            <a:noFill/>
          </a:ln>
        </p:spPr>
      </p:pic>
      <p:pic>
        <p:nvPicPr>
          <p:cNvPr id="334" name="Google Shape;334;p18"/>
          <p:cNvPicPr preferRelativeResize="0"/>
          <p:nvPr/>
        </p:nvPicPr>
        <p:blipFill rotWithShape="1">
          <a:blip r:embed="rId6">
            <a:alphaModFix/>
          </a:blip>
          <a:srcRect/>
          <a:stretch/>
        </p:blipFill>
        <p:spPr>
          <a:xfrm>
            <a:off x="5760719" y="3166175"/>
            <a:ext cx="3376295" cy="1564248"/>
          </a:xfrm>
          <a:prstGeom prst="rect">
            <a:avLst/>
          </a:prstGeom>
          <a:noFill/>
          <a:ln>
            <a:noFill/>
          </a:ln>
        </p:spPr>
      </p:pic>
      <p:pic>
        <p:nvPicPr>
          <p:cNvPr id="335" name="Google Shape;335;p18"/>
          <p:cNvPicPr preferRelativeResize="0"/>
          <p:nvPr/>
        </p:nvPicPr>
        <p:blipFill rotWithShape="1">
          <a:blip r:embed="rId7">
            <a:alphaModFix/>
          </a:blip>
          <a:srcRect/>
          <a:stretch/>
        </p:blipFill>
        <p:spPr>
          <a:xfrm>
            <a:off x="247650" y="5779956"/>
            <a:ext cx="832190" cy="832190"/>
          </a:xfrm>
          <a:prstGeom prst="rect">
            <a:avLst/>
          </a:prstGeom>
          <a:noFill/>
          <a:ln>
            <a:noFill/>
          </a:ln>
        </p:spPr>
      </p:pic>
      <p:sp>
        <p:nvSpPr>
          <p:cNvPr id="10" name="TextBox 9">
            <a:extLst>
              <a:ext uri="{FF2B5EF4-FFF2-40B4-BE49-F238E27FC236}">
                <a16:creationId xmlns:a16="http://schemas.microsoft.com/office/drawing/2014/main" id="{BF219F94-0CE3-B822-63C4-E5987CC4E681}"/>
              </a:ext>
            </a:extLst>
          </p:cNvPr>
          <p:cNvSpPr txBox="1"/>
          <p:nvPr/>
        </p:nvSpPr>
        <p:spPr>
          <a:xfrm>
            <a:off x="1189421" y="5779956"/>
            <a:ext cx="4577936" cy="400110"/>
          </a:xfrm>
          <a:prstGeom prst="rect">
            <a:avLst/>
          </a:prstGeom>
          <a:noFill/>
        </p:spPr>
        <p:txBody>
          <a:bodyPr wrap="square">
            <a:spAutoFit/>
          </a:bodyPr>
          <a:lstStyle/>
          <a:p>
            <a:pPr marR="0" lvl="0" algn="l" rtl="0">
              <a:spcBef>
                <a:spcPts val="400"/>
              </a:spcBef>
              <a:spcAft>
                <a:spcPts val="0"/>
              </a:spcAft>
              <a:buClr>
                <a:schemeClr val="lt1"/>
              </a:buClr>
              <a:buSzPts val="2000"/>
            </a:pPr>
            <a:r>
              <a:rPr lang="en-GB" sz="2000" dirty="0">
                <a:solidFill>
                  <a:schemeClr val="lt1"/>
                </a:solidFill>
                <a:latin typeface="Calibri"/>
                <a:ea typeface="Calibri"/>
                <a:cs typeface="Calibri"/>
                <a:sym typeface="Calibri"/>
              </a:rPr>
              <a:t>funding options</a:t>
            </a:r>
            <a:endParaRPr lang="en-GB" sz="2000" b="0" i="0" u="none" strike="noStrike" cap="none"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449014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532"/>
        <p:cNvGrpSpPr/>
        <p:nvPr/>
      </p:nvGrpSpPr>
      <p:grpSpPr>
        <a:xfrm>
          <a:off x="0" y="0"/>
          <a:ext cx="0" cy="0"/>
          <a:chOff x="0" y="0"/>
          <a:chExt cx="0" cy="0"/>
        </a:xfrm>
      </p:grpSpPr>
      <p:pic>
        <p:nvPicPr>
          <p:cNvPr id="533" name="Google Shape;533;p36"/>
          <p:cNvPicPr preferRelativeResize="0"/>
          <p:nvPr/>
        </p:nvPicPr>
        <p:blipFill rotWithShape="1">
          <a:blip r:embed="rId3">
            <a:alphaModFix/>
          </a:blip>
          <a:srcRect t="-48" b="-215"/>
          <a:stretch/>
        </p:blipFill>
        <p:spPr>
          <a:xfrm>
            <a:off x="1971" y="410"/>
            <a:ext cx="9144250" cy="6858811"/>
          </a:xfrm>
          <a:prstGeom prst="rect">
            <a:avLst/>
          </a:prstGeom>
          <a:noFill/>
          <a:ln>
            <a:noFill/>
          </a:ln>
        </p:spPr>
      </p:pic>
      <p:sp>
        <p:nvSpPr>
          <p:cNvPr id="534" name="Google Shape;534;p36"/>
          <p:cNvSpPr/>
          <p:nvPr/>
        </p:nvSpPr>
        <p:spPr>
          <a:xfrm>
            <a:off x="0" y="5605670"/>
            <a:ext cx="9144000" cy="1252329"/>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5" name="Google Shape;535;p36"/>
          <p:cNvSpPr txBox="1"/>
          <p:nvPr/>
        </p:nvSpPr>
        <p:spPr>
          <a:xfrm>
            <a:off x="302956" y="5804794"/>
            <a:ext cx="8745794" cy="8540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950" b="1">
                <a:solidFill>
                  <a:schemeClr val="lt1"/>
                </a:solidFill>
                <a:latin typeface="Twentieth Century"/>
                <a:ea typeface="Twentieth Century"/>
                <a:cs typeface="Twentieth Century"/>
                <a:sym typeface="Twentieth Century"/>
              </a:rPr>
              <a:t>Schools</a:t>
            </a:r>
            <a:endParaRPr/>
          </a:p>
        </p:txBody>
      </p:sp>
    </p:spTree>
    <p:extLst>
      <p:ext uri="{BB962C8B-B14F-4D97-AF65-F5344CB8AC3E}">
        <p14:creationId xmlns:p14="http://schemas.microsoft.com/office/powerpoint/2010/main" val="147417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5CE7B"/>
              </a:buClr>
              <a:buSzPts val="3750"/>
              <a:buFont typeface="Twentieth Century"/>
              <a:buNone/>
            </a:pPr>
            <a:endParaRPr/>
          </a:p>
        </p:txBody>
      </p:sp>
      <p:sp>
        <p:nvSpPr>
          <p:cNvPr id="542" name="Google Shape;542;p37"/>
          <p:cNvSpPr txBox="1">
            <a:spLocks noGrp="1"/>
          </p:cNvSpPr>
          <p:nvPr>
            <p:ph type="body" idx="1"/>
          </p:nvPr>
        </p:nvSpPr>
        <p:spPr>
          <a:xfrm>
            <a:off x="490537" y="1768886"/>
            <a:ext cx="8229600" cy="295220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748D"/>
              </a:buClr>
              <a:buSzPts val="2400"/>
              <a:buNone/>
            </a:pPr>
            <a:r>
              <a:rPr lang="en-GB" sz="2100" b="1" dirty="0">
                <a:latin typeface="+mn-lt"/>
                <a:ea typeface="Calibri"/>
                <a:cs typeface="Calibri"/>
                <a:sym typeface="Calibri"/>
              </a:rPr>
              <a:t>Action on Carbon and Energy in Schools </a:t>
            </a:r>
            <a:r>
              <a:rPr lang="en-GB" sz="2100" dirty="0">
                <a:latin typeface="+mn-lt"/>
                <a:ea typeface="Calibri"/>
                <a:cs typeface="Calibri"/>
                <a:sym typeface="Calibri"/>
              </a:rPr>
              <a:t>(ACES) is an energy efficiency support service to help schools in Oxfordshire carry out energy saving measures to:</a:t>
            </a:r>
            <a:endParaRPr sz="2100" dirty="0">
              <a:latin typeface="+mn-lt"/>
              <a:ea typeface="Calibri"/>
              <a:cs typeface="Calibri"/>
              <a:sym typeface="Calibri"/>
            </a:endParaRPr>
          </a:p>
          <a:p>
            <a:pPr marL="257175" lvl="0" indent="-257175" algn="l" rtl="0">
              <a:spcBef>
                <a:spcPts val="480"/>
              </a:spcBef>
              <a:spcAft>
                <a:spcPts val="0"/>
              </a:spcAft>
              <a:buClr>
                <a:srgbClr val="00748D"/>
              </a:buClr>
              <a:buSzPts val="2400"/>
              <a:buChar char="•"/>
            </a:pPr>
            <a:r>
              <a:rPr lang="en-GB" sz="2100" dirty="0">
                <a:latin typeface="+mn-lt"/>
                <a:ea typeface="Calibri"/>
                <a:cs typeface="Calibri"/>
                <a:sym typeface="Calibri"/>
              </a:rPr>
              <a:t>Cut carbon emissions</a:t>
            </a:r>
            <a:endParaRPr sz="2100" dirty="0">
              <a:latin typeface="+mn-lt"/>
            </a:endParaRPr>
          </a:p>
          <a:p>
            <a:pPr marL="257175" lvl="0" indent="-257175" algn="l" rtl="0">
              <a:spcBef>
                <a:spcPts val="480"/>
              </a:spcBef>
              <a:spcAft>
                <a:spcPts val="0"/>
              </a:spcAft>
              <a:buClr>
                <a:srgbClr val="00748D"/>
              </a:buClr>
              <a:buSzPts val="2400"/>
              <a:buChar char="•"/>
            </a:pPr>
            <a:r>
              <a:rPr lang="en-GB" sz="2100" dirty="0">
                <a:latin typeface="+mn-lt"/>
                <a:ea typeface="Calibri"/>
                <a:cs typeface="Calibri"/>
                <a:sym typeface="Calibri"/>
              </a:rPr>
              <a:t>Save money on energy bills</a:t>
            </a:r>
            <a:endParaRPr sz="2100" dirty="0">
              <a:latin typeface="+mn-lt"/>
            </a:endParaRPr>
          </a:p>
          <a:p>
            <a:pPr marL="257175" lvl="0" indent="-257175" algn="l" rtl="0">
              <a:spcBef>
                <a:spcPts val="480"/>
              </a:spcBef>
              <a:spcAft>
                <a:spcPts val="0"/>
              </a:spcAft>
              <a:buClr>
                <a:srgbClr val="00748D"/>
              </a:buClr>
              <a:buSzPts val="2400"/>
              <a:buChar char="•"/>
            </a:pPr>
            <a:r>
              <a:rPr lang="en-GB" sz="2100" dirty="0">
                <a:latin typeface="+mn-lt"/>
                <a:ea typeface="Calibri"/>
                <a:cs typeface="Calibri"/>
                <a:sym typeface="Calibri"/>
              </a:rPr>
              <a:t>Make buildings more comfortable and healthier for staff and students</a:t>
            </a:r>
            <a:endParaRPr sz="2100" dirty="0">
              <a:latin typeface="+mn-lt"/>
            </a:endParaRPr>
          </a:p>
          <a:p>
            <a:pPr marL="0" lvl="0" indent="0" algn="l" rtl="0">
              <a:spcBef>
                <a:spcPts val="420"/>
              </a:spcBef>
              <a:spcAft>
                <a:spcPts val="0"/>
              </a:spcAft>
              <a:buClr>
                <a:srgbClr val="00748D"/>
              </a:buClr>
              <a:buSzPts val="2100"/>
              <a:buNone/>
            </a:pPr>
            <a:endParaRPr dirty="0">
              <a:latin typeface="Georgia"/>
              <a:ea typeface="Georgia"/>
              <a:cs typeface="Georgia"/>
              <a:sym typeface="Georgia"/>
            </a:endParaRPr>
          </a:p>
          <a:p>
            <a:pPr marL="257175" lvl="0" indent="-123825" algn="l" rtl="0">
              <a:spcBef>
                <a:spcPts val="420"/>
              </a:spcBef>
              <a:spcAft>
                <a:spcPts val="0"/>
              </a:spcAft>
              <a:buClr>
                <a:srgbClr val="00748D"/>
              </a:buClr>
              <a:buSzPts val="2100"/>
              <a:buNone/>
            </a:pPr>
            <a:endParaRPr dirty="0"/>
          </a:p>
        </p:txBody>
      </p:sp>
      <p:grpSp>
        <p:nvGrpSpPr>
          <p:cNvPr id="543" name="Google Shape;543;p37"/>
          <p:cNvGrpSpPr/>
          <p:nvPr/>
        </p:nvGrpSpPr>
        <p:grpSpPr>
          <a:xfrm>
            <a:off x="-57150" y="0"/>
            <a:ext cx="9324975" cy="1428750"/>
            <a:chOff x="-57150" y="0"/>
            <a:chExt cx="9324975" cy="1428750"/>
          </a:xfrm>
        </p:grpSpPr>
        <p:sp>
          <p:nvSpPr>
            <p:cNvPr id="544" name="Google Shape;544;p37"/>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45" name="Google Shape;545;p37"/>
            <p:cNvPicPr preferRelativeResize="0"/>
            <p:nvPr/>
          </p:nvPicPr>
          <p:blipFill rotWithShape="1">
            <a:blip r:embed="rId3">
              <a:alphaModFix/>
            </a:blip>
            <a:srcRect/>
            <a:stretch/>
          </p:blipFill>
          <p:spPr>
            <a:xfrm>
              <a:off x="8127830" y="120254"/>
              <a:ext cx="832190" cy="832190"/>
            </a:xfrm>
            <a:prstGeom prst="rect">
              <a:avLst/>
            </a:prstGeom>
            <a:solidFill>
              <a:srgbClr val="35BFAF"/>
            </a:solidFill>
            <a:ln>
              <a:noFill/>
            </a:ln>
          </p:spPr>
        </p:pic>
        <p:sp>
          <p:nvSpPr>
            <p:cNvPr id="546" name="Google Shape;546;p37"/>
            <p:cNvSpPr/>
            <p:nvPr/>
          </p:nvSpPr>
          <p:spPr>
            <a:xfrm rot="10800000">
              <a:off x="-57150" y="988957"/>
              <a:ext cx="9324975" cy="382570"/>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547" name="Google Shape;547;p37"/>
          <p:cNvSpPr txBox="1"/>
          <p:nvPr/>
        </p:nvSpPr>
        <p:spPr>
          <a:xfrm>
            <a:off x="461143" y="96564"/>
            <a:ext cx="8064060"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dirty="0">
                <a:solidFill>
                  <a:srgbClr val="FFFFFF"/>
                </a:solidFill>
                <a:latin typeface="Twentieth Century"/>
                <a:ea typeface="Twentieth Century"/>
                <a:cs typeface="Twentieth Century"/>
                <a:sym typeface="Twentieth Century"/>
              </a:rPr>
              <a:t>Action on Carbon and Energy in Schools</a:t>
            </a:r>
            <a:endParaRPr sz="4000" dirty="0">
              <a:solidFill>
                <a:schemeClr val="dk1"/>
              </a:solidFill>
              <a:latin typeface="Calibri"/>
              <a:ea typeface="Calibri"/>
              <a:cs typeface="Calibri"/>
              <a:sym typeface="Calibri"/>
            </a:endParaRPr>
          </a:p>
        </p:txBody>
      </p:sp>
      <p:pic>
        <p:nvPicPr>
          <p:cNvPr id="548" name="Google Shape;548;p37" descr="A picture containing icon&#10;&#10;Description automatically generated"/>
          <p:cNvPicPr preferRelativeResize="0"/>
          <p:nvPr/>
        </p:nvPicPr>
        <p:blipFill rotWithShape="1">
          <a:blip r:embed="rId4">
            <a:alphaModFix/>
          </a:blip>
          <a:srcRect/>
          <a:stretch/>
        </p:blipFill>
        <p:spPr>
          <a:xfrm>
            <a:off x="5701624" y="5023503"/>
            <a:ext cx="3018513" cy="1559859"/>
          </a:xfrm>
          <a:prstGeom prst="rect">
            <a:avLst/>
          </a:prstGeom>
          <a:noFill/>
          <a:ln>
            <a:noFill/>
          </a:ln>
        </p:spPr>
      </p:pic>
    </p:spTree>
    <p:extLst>
      <p:ext uri="{BB962C8B-B14F-4D97-AF65-F5344CB8AC3E}">
        <p14:creationId xmlns:p14="http://schemas.microsoft.com/office/powerpoint/2010/main" val="213634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35BFAF"/>
        </a:solidFill>
        <a:effectLst/>
      </p:bgPr>
    </p:bg>
    <p:spTree>
      <p:nvGrpSpPr>
        <p:cNvPr id="1" name="Shape 553"/>
        <p:cNvGrpSpPr/>
        <p:nvPr/>
      </p:nvGrpSpPr>
      <p:grpSpPr>
        <a:xfrm>
          <a:off x="0" y="0"/>
          <a:ext cx="0" cy="0"/>
          <a:chOff x="0" y="0"/>
          <a:chExt cx="0" cy="0"/>
        </a:xfrm>
      </p:grpSpPr>
      <p:sp>
        <p:nvSpPr>
          <p:cNvPr id="554" name="Google Shape;554;p38"/>
          <p:cNvSpPr txBox="1">
            <a:spLocks noGrp="1"/>
          </p:cNvSpPr>
          <p:nvPr>
            <p:ph type="title"/>
          </p:nvPr>
        </p:nvSpPr>
        <p:spPr>
          <a:xfrm>
            <a:off x="390525" y="382040"/>
            <a:ext cx="5143501" cy="153596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000" b="1" dirty="0">
                <a:solidFill>
                  <a:srgbClr val="FFFFFF"/>
                </a:solidFill>
                <a:latin typeface="Tw Cen MT" panose="020B0602020104020603" pitchFamily="34" charset="77"/>
                <a:ea typeface="Twentieth Century"/>
                <a:cs typeface="Twentieth Century"/>
                <a:sym typeface="Twentieth Century"/>
              </a:rPr>
              <a:t>Improving schools energy efficiency</a:t>
            </a:r>
            <a:endParaRPr sz="4000" dirty="0">
              <a:latin typeface="Tw Cen MT" panose="020B0602020104020603" pitchFamily="34" charset="77"/>
            </a:endParaRPr>
          </a:p>
        </p:txBody>
      </p:sp>
      <p:sp>
        <p:nvSpPr>
          <p:cNvPr id="555" name="Google Shape;555;p38"/>
          <p:cNvSpPr txBox="1">
            <a:spLocks noGrp="1"/>
          </p:cNvSpPr>
          <p:nvPr>
            <p:ph type="body" idx="1"/>
          </p:nvPr>
        </p:nvSpPr>
        <p:spPr>
          <a:xfrm>
            <a:off x="466725" y="2007219"/>
            <a:ext cx="5067301" cy="4583586"/>
          </a:xfrm>
          <a:prstGeom prst="rect">
            <a:avLst/>
          </a:prstGeom>
          <a:noFill/>
          <a:ln>
            <a:noFill/>
          </a:ln>
        </p:spPr>
        <p:txBody>
          <a:bodyPr spcFirstLastPara="1" wrap="square" lIns="91425" tIns="45700" rIns="91425" bIns="45700" anchor="t" anchorCtr="0">
            <a:noAutofit/>
          </a:bodyPr>
          <a:lstStyle/>
          <a:p>
            <a:pPr marL="342900" lvl="1" indent="-342900" algn="l" rtl="0">
              <a:spcBef>
                <a:spcPts val="420"/>
              </a:spcBef>
              <a:spcAft>
                <a:spcPts val="0"/>
              </a:spcAft>
              <a:buClr>
                <a:schemeClr val="lt1"/>
              </a:buClr>
              <a:buSzPct val="125000"/>
              <a:buFont typeface="Arial"/>
              <a:buChar char="•"/>
            </a:pPr>
            <a:r>
              <a:rPr lang="en-GB" sz="2100" dirty="0">
                <a:solidFill>
                  <a:schemeClr val="lt1"/>
                </a:solidFill>
                <a:latin typeface="+mn-lt"/>
                <a:ea typeface="Calibri"/>
                <a:cs typeface="Calibri"/>
                <a:sym typeface="Calibri"/>
              </a:rPr>
              <a:t>Free energy efficiency support to schools in Oxfordshire</a:t>
            </a:r>
            <a:endParaRPr sz="2100" dirty="0">
              <a:solidFill>
                <a:schemeClr val="lt1"/>
              </a:solidFill>
              <a:latin typeface="+mn-lt"/>
              <a:ea typeface="Calibri"/>
              <a:cs typeface="Calibri"/>
              <a:sym typeface="Calibri"/>
            </a:endParaRPr>
          </a:p>
          <a:p>
            <a:pPr marL="342900" lvl="1" indent="-342900" algn="l" rtl="0">
              <a:spcBef>
                <a:spcPts val="420"/>
              </a:spcBef>
              <a:spcAft>
                <a:spcPts val="0"/>
              </a:spcAft>
              <a:buClr>
                <a:schemeClr val="lt1"/>
              </a:buClr>
              <a:buSzPct val="125000"/>
              <a:buFont typeface="Arial"/>
              <a:buChar char="•"/>
            </a:pPr>
            <a:r>
              <a:rPr lang="en-GB" sz="2100" dirty="0">
                <a:solidFill>
                  <a:schemeClr val="lt1"/>
                </a:solidFill>
                <a:latin typeface="+mn-lt"/>
                <a:ea typeface="Calibri"/>
                <a:cs typeface="Calibri"/>
                <a:sym typeface="Calibri"/>
              </a:rPr>
              <a:t>Free energy assessments to assess the changes that would benefit your buildings</a:t>
            </a:r>
            <a:endParaRPr sz="2100" dirty="0">
              <a:solidFill>
                <a:schemeClr val="lt1"/>
              </a:solidFill>
              <a:latin typeface="+mn-lt"/>
              <a:ea typeface="Calibri"/>
              <a:cs typeface="Calibri"/>
              <a:sym typeface="Calibri"/>
            </a:endParaRPr>
          </a:p>
          <a:p>
            <a:pPr marL="342900" lvl="1" indent="-342900" algn="l" rtl="0">
              <a:spcBef>
                <a:spcPts val="420"/>
              </a:spcBef>
              <a:spcAft>
                <a:spcPts val="0"/>
              </a:spcAft>
              <a:buClr>
                <a:schemeClr val="lt1"/>
              </a:buClr>
              <a:buSzPct val="125000"/>
              <a:buFont typeface="Arial"/>
              <a:buChar char="•"/>
            </a:pPr>
            <a:r>
              <a:rPr lang="en-GB" sz="2100" dirty="0">
                <a:solidFill>
                  <a:schemeClr val="lt1"/>
                </a:solidFill>
                <a:latin typeface="+mn-lt"/>
                <a:ea typeface="Calibri"/>
                <a:cs typeface="Calibri"/>
                <a:sym typeface="Calibri"/>
              </a:rPr>
              <a:t>One-to-one support in creating bespoke energy efficiency plans for your school</a:t>
            </a:r>
            <a:endParaRPr sz="2100" dirty="0">
              <a:solidFill>
                <a:schemeClr val="lt1"/>
              </a:solidFill>
              <a:latin typeface="+mn-lt"/>
              <a:ea typeface="Calibri"/>
              <a:cs typeface="Calibri"/>
              <a:sym typeface="Calibri"/>
            </a:endParaRPr>
          </a:p>
          <a:p>
            <a:pPr marL="342900" lvl="1" indent="-342900" algn="l" rtl="0">
              <a:spcBef>
                <a:spcPts val="420"/>
              </a:spcBef>
              <a:spcAft>
                <a:spcPts val="0"/>
              </a:spcAft>
              <a:buClr>
                <a:schemeClr val="lt1"/>
              </a:buClr>
              <a:buSzPct val="125000"/>
              <a:buFont typeface="Arial"/>
              <a:buChar char="•"/>
            </a:pPr>
            <a:r>
              <a:rPr lang="en-GB" sz="2100" dirty="0">
                <a:solidFill>
                  <a:schemeClr val="lt1"/>
                </a:solidFill>
                <a:latin typeface="+mn-lt"/>
                <a:ea typeface="Calibri"/>
                <a:cs typeface="Calibri"/>
                <a:sym typeface="Calibri"/>
              </a:rPr>
              <a:t>Access to webinars, workshops, and other events to help you</a:t>
            </a:r>
            <a:endParaRPr sz="2100" dirty="0">
              <a:solidFill>
                <a:schemeClr val="lt1"/>
              </a:solidFill>
              <a:latin typeface="+mn-lt"/>
              <a:ea typeface="Calibri"/>
              <a:cs typeface="Calibri"/>
              <a:sym typeface="Calibri"/>
            </a:endParaRPr>
          </a:p>
          <a:p>
            <a:pPr marL="342900" lvl="1" indent="-342900" algn="l" rtl="0">
              <a:spcBef>
                <a:spcPts val="420"/>
              </a:spcBef>
              <a:spcAft>
                <a:spcPts val="0"/>
              </a:spcAft>
              <a:buClr>
                <a:schemeClr val="lt1"/>
              </a:buClr>
              <a:buSzPct val="125000"/>
              <a:buFont typeface="Arial"/>
              <a:buChar char="•"/>
            </a:pPr>
            <a:r>
              <a:rPr lang="en-GB" sz="2100" dirty="0">
                <a:solidFill>
                  <a:schemeClr val="lt1"/>
                </a:solidFill>
                <a:latin typeface="+mn-lt"/>
                <a:ea typeface="Calibri"/>
                <a:cs typeface="Calibri"/>
                <a:sym typeface="Calibri"/>
              </a:rPr>
              <a:t>Funding to cover simple measures such as boiler room insulation</a:t>
            </a:r>
            <a:endParaRPr sz="2100" dirty="0">
              <a:solidFill>
                <a:schemeClr val="lt1"/>
              </a:solidFill>
              <a:latin typeface="+mn-lt"/>
              <a:ea typeface="Calibri"/>
              <a:cs typeface="Calibri"/>
              <a:sym typeface="Calibri"/>
            </a:endParaRPr>
          </a:p>
          <a:p>
            <a:pPr marL="0" lvl="1" indent="0" algn="l" rtl="0">
              <a:spcBef>
                <a:spcPts val="420"/>
              </a:spcBef>
              <a:spcAft>
                <a:spcPts val="0"/>
              </a:spcAft>
              <a:buSzPct val="125000"/>
              <a:buNone/>
            </a:pPr>
            <a:endParaRPr sz="2100" dirty="0">
              <a:solidFill>
                <a:schemeClr val="lt1"/>
              </a:solidFill>
              <a:latin typeface="+mn-lt"/>
            </a:endParaRPr>
          </a:p>
        </p:txBody>
      </p:sp>
      <p:pic>
        <p:nvPicPr>
          <p:cNvPr id="556" name="Google Shape;556;p38"/>
          <p:cNvPicPr preferRelativeResize="0"/>
          <p:nvPr/>
        </p:nvPicPr>
        <p:blipFill rotWithShape="1">
          <a:blip r:embed="rId3">
            <a:alphaModFix/>
          </a:blip>
          <a:srcRect/>
          <a:stretch/>
        </p:blipFill>
        <p:spPr>
          <a:xfrm>
            <a:off x="241130" y="5867968"/>
            <a:ext cx="832190" cy="832190"/>
          </a:xfrm>
          <a:prstGeom prst="rect">
            <a:avLst/>
          </a:prstGeom>
          <a:noFill/>
          <a:ln>
            <a:noFill/>
          </a:ln>
        </p:spPr>
      </p:pic>
      <p:pic>
        <p:nvPicPr>
          <p:cNvPr id="557" name="Google Shape;557;p38" descr="A picture containing floor, indoor, wall, kitchen&#10;&#10;Description automatically generated"/>
          <p:cNvPicPr preferRelativeResize="0"/>
          <p:nvPr/>
        </p:nvPicPr>
        <p:blipFill rotWithShape="1">
          <a:blip r:embed="rId4">
            <a:alphaModFix/>
          </a:blip>
          <a:srcRect/>
          <a:stretch/>
        </p:blipFill>
        <p:spPr>
          <a:xfrm>
            <a:off x="5624349" y="1578523"/>
            <a:ext cx="3531475" cy="5277506"/>
          </a:xfrm>
          <a:prstGeom prst="rect">
            <a:avLst/>
          </a:prstGeom>
          <a:noFill/>
          <a:ln>
            <a:noFill/>
          </a:ln>
        </p:spPr>
      </p:pic>
      <p:pic>
        <p:nvPicPr>
          <p:cNvPr id="558" name="Google Shape;558;p38"/>
          <p:cNvPicPr preferRelativeResize="0"/>
          <p:nvPr/>
        </p:nvPicPr>
        <p:blipFill rotWithShape="1">
          <a:blip r:embed="rId5">
            <a:alphaModFix/>
          </a:blip>
          <a:srcRect l="-108"/>
          <a:stretch/>
        </p:blipFill>
        <p:spPr>
          <a:xfrm>
            <a:off x="5620552" y="254"/>
            <a:ext cx="3525233" cy="3687910"/>
          </a:xfrm>
          <a:prstGeom prst="rect">
            <a:avLst/>
          </a:prstGeom>
          <a:noFill/>
          <a:ln>
            <a:noFill/>
          </a:ln>
        </p:spPr>
      </p:pic>
    </p:spTree>
    <p:extLst>
      <p:ext uri="{BB962C8B-B14F-4D97-AF65-F5344CB8AC3E}">
        <p14:creationId xmlns:p14="http://schemas.microsoft.com/office/powerpoint/2010/main" val="3736596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339"/>
        <p:cNvGrpSpPr/>
        <p:nvPr/>
      </p:nvGrpSpPr>
      <p:grpSpPr>
        <a:xfrm>
          <a:off x="0" y="0"/>
          <a:ext cx="0" cy="0"/>
          <a:chOff x="0" y="0"/>
          <a:chExt cx="0" cy="0"/>
        </a:xfrm>
      </p:grpSpPr>
      <p:pic>
        <p:nvPicPr>
          <p:cNvPr id="340" name="Google Shape;340;p19" descr="A group of people posing for the camera&#10;&#10;Description automatically generated"/>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341" name="Google Shape;341;p19"/>
          <p:cNvSpPr/>
          <p:nvPr/>
        </p:nvSpPr>
        <p:spPr>
          <a:xfrm>
            <a:off x="0" y="5267738"/>
            <a:ext cx="9144000" cy="1590261"/>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2" name="Google Shape;342;p19"/>
          <p:cNvSpPr txBox="1"/>
          <p:nvPr/>
        </p:nvSpPr>
        <p:spPr>
          <a:xfrm>
            <a:off x="288875" y="6038427"/>
            <a:ext cx="8745794"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a:solidFill>
                  <a:schemeClr val="lt1"/>
                </a:solidFill>
                <a:latin typeface="Twentieth Century"/>
                <a:ea typeface="Twentieth Century"/>
                <a:cs typeface="Twentieth Century"/>
                <a:sym typeface="Twentieth Century"/>
              </a:rPr>
              <a:t>Host a Low Carbon Hub solar PV array</a:t>
            </a:r>
            <a:endParaRPr sz="4000" b="1">
              <a:solidFill>
                <a:schemeClr val="lt1"/>
              </a:solidFill>
              <a:latin typeface="Twentieth Century"/>
              <a:ea typeface="Twentieth Century"/>
              <a:cs typeface="Twentieth Century"/>
              <a:sym typeface="Twentieth Century"/>
            </a:endParaRPr>
          </a:p>
        </p:txBody>
      </p:sp>
    </p:spTree>
    <p:extLst>
      <p:ext uri="{BB962C8B-B14F-4D97-AF65-F5344CB8AC3E}">
        <p14:creationId xmlns:p14="http://schemas.microsoft.com/office/powerpoint/2010/main" val="1326658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347"/>
        <p:cNvGrpSpPr/>
        <p:nvPr/>
      </p:nvGrpSpPr>
      <p:grpSpPr>
        <a:xfrm>
          <a:off x="0" y="0"/>
          <a:ext cx="0" cy="0"/>
          <a:chOff x="0" y="0"/>
          <a:chExt cx="0" cy="0"/>
        </a:xfrm>
      </p:grpSpPr>
      <p:grpSp>
        <p:nvGrpSpPr>
          <p:cNvPr id="348" name="Google Shape;348;p20"/>
          <p:cNvGrpSpPr/>
          <p:nvPr/>
        </p:nvGrpSpPr>
        <p:grpSpPr>
          <a:xfrm>
            <a:off x="0" y="0"/>
            <a:ext cx="9143994" cy="1428750"/>
            <a:chOff x="0" y="0"/>
            <a:chExt cx="9143994" cy="1428750"/>
          </a:xfrm>
        </p:grpSpPr>
        <p:sp>
          <p:nvSpPr>
            <p:cNvPr id="349" name="Google Shape;349;p20"/>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350" name="Google Shape;350;p20"/>
            <p:cNvPicPr preferRelativeResize="0"/>
            <p:nvPr/>
          </p:nvPicPr>
          <p:blipFill rotWithShape="1">
            <a:blip r:embed="rId3">
              <a:alphaModFix/>
            </a:blip>
            <a:srcRect/>
            <a:stretch/>
          </p:blipFill>
          <p:spPr>
            <a:xfrm>
              <a:off x="8127830" y="120254"/>
              <a:ext cx="832190" cy="832190"/>
            </a:xfrm>
            <a:prstGeom prst="rect">
              <a:avLst/>
            </a:prstGeom>
            <a:solidFill>
              <a:srgbClr val="35BFAF"/>
            </a:solidFill>
            <a:ln>
              <a:noFill/>
            </a:ln>
          </p:spPr>
        </p:pic>
      </p:grpSp>
      <p:sp>
        <p:nvSpPr>
          <p:cNvPr id="351" name="Google Shape;351;p20"/>
          <p:cNvSpPr txBox="1">
            <a:spLocks noGrp="1"/>
          </p:cNvSpPr>
          <p:nvPr>
            <p:ph type="title"/>
          </p:nvPr>
        </p:nvSpPr>
        <p:spPr>
          <a:xfrm>
            <a:off x="457200" y="5556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5CE7B"/>
              </a:buClr>
              <a:buSzPts val="3750"/>
              <a:buFont typeface="Twentieth Century"/>
              <a:buNone/>
            </a:pPr>
            <a:r>
              <a:rPr lang="en-GB" sz="3200" b="1">
                <a:solidFill>
                  <a:schemeClr val="lt1"/>
                </a:solidFill>
                <a:latin typeface="Twentieth Century"/>
                <a:ea typeface="Twentieth Century"/>
                <a:cs typeface="Twentieth Century"/>
                <a:sym typeface="Twentieth Century"/>
              </a:rPr>
              <a:t>Host a Low Carbon Hub-owned solar array</a:t>
            </a:r>
            <a:endParaRPr sz="3200" b="1">
              <a:solidFill>
                <a:schemeClr val="lt1"/>
              </a:solidFill>
            </a:endParaRPr>
          </a:p>
        </p:txBody>
      </p:sp>
      <p:sp>
        <p:nvSpPr>
          <p:cNvPr id="352" name="Google Shape;352;p20"/>
          <p:cNvSpPr txBox="1">
            <a:spLocks noGrp="1"/>
          </p:cNvSpPr>
          <p:nvPr>
            <p:ph type="body" idx="1"/>
          </p:nvPr>
        </p:nvSpPr>
        <p:spPr>
          <a:xfrm>
            <a:off x="649563" y="2304921"/>
            <a:ext cx="7911548" cy="3914270"/>
          </a:xfrm>
          <a:prstGeom prst="rect">
            <a:avLst/>
          </a:prstGeom>
          <a:noFill/>
          <a:ln>
            <a:noFill/>
          </a:ln>
        </p:spPr>
        <p:txBody>
          <a:bodyPr spcFirstLastPara="1" wrap="square" lIns="91425" tIns="45700" rIns="91425" bIns="45700" anchor="t" anchorCtr="0">
            <a:noAutofit/>
          </a:bodyPr>
          <a:lstStyle/>
          <a:p>
            <a:pPr marL="342900" lvl="1" indent="-342900" algn="l" rtl="0">
              <a:lnSpc>
                <a:spcPct val="100000"/>
              </a:lnSpc>
              <a:spcBef>
                <a:spcPts val="360"/>
              </a:spcBef>
              <a:spcAft>
                <a:spcPts val="0"/>
              </a:spcAft>
              <a:buClr>
                <a:srgbClr val="00748D"/>
              </a:buClr>
              <a:buSzPts val="1800"/>
              <a:buFont typeface="Arial"/>
              <a:buChar char="•"/>
            </a:pPr>
            <a:r>
              <a:rPr lang="en-GB" sz="2000" dirty="0">
                <a:solidFill>
                  <a:srgbClr val="00748D"/>
                </a:solidFill>
                <a:latin typeface="Calibri"/>
                <a:ea typeface="Calibri"/>
                <a:cs typeface="Calibri"/>
                <a:sym typeface="Calibri"/>
              </a:rPr>
              <a:t>We own the solar panels, leasing roof space from our host organisations </a:t>
            </a:r>
            <a:r>
              <a:rPr lang="en-GB" sz="1800" dirty="0">
                <a:solidFill>
                  <a:srgbClr val="00748D"/>
                </a:solidFill>
                <a:latin typeface="Calibri"/>
                <a:ea typeface="Calibri"/>
                <a:cs typeface="Calibri"/>
                <a:sym typeface="Calibri"/>
              </a:rPr>
              <a:t>(e.g. schools, businesses, community halls)</a:t>
            </a:r>
            <a:endParaRPr dirty="0"/>
          </a:p>
          <a:p>
            <a:pPr marL="342900" lvl="1" indent="-228600" algn="l" rtl="0">
              <a:lnSpc>
                <a:spcPct val="100000"/>
              </a:lnSpc>
              <a:spcBef>
                <a:spcPts val="360"/>
              </a:spcBef>
              <a:spcAft>
                <a:spcPts val="0"/>
              </a:spcAft>
              <a:buClr>
                <a:srgbClr val="00748D"/>
              </a:buClr>
              <a:buSzPts val="1800"/>
              <a:buFont typeface="Arial"/>
              <a:buNone/>
            </a:pPr>
            <a:endParaRPr sz="1050" dirty="0">
              <a:solidFill>
                <a:srgbClr val="00748D"/>
              </a:solidFill>
              <a:latin typeface="Calibri"/>
              <a:ea typeface="Calibri"/>
              <a:cs typeface="Calibri"/>
              <a:sym typeface="Calibri"/>
            </a:endParaRPr>
          </a:p>
          <a:p>
            <a:pPr marL="342900" lvl="1" indent="-342900" algn="l" rtl="0">
              <a:lnSpc>
                <a:spcPct val="100000"/>
              </a:lnSpc>
              <a:spcBef>
                <a:spcPts val="360"/>
              </a:spcBef>
              <a:spcAft>
                <a:spcPts val="0"/>
              </a:spcAft>
              <a:buClr>
                <a:srgbClr val="00748D"/>
              </a:buClr>
              <a:buSzPts val="1800"/>
              <a:buFont typeface="Arial"/>
              <a:buChar char="•"/>
            </a:pPr>
            <a:r>
              <a:rPr lang="en-GB" sz="2000" dirty="0">
                <a:solidFill>
                  <a:srgbClr val="00748D"/>
                </a:solidFill>
                <a:latin typeface="Calibri"/>
                <a:ea typeface="Calibri"/>
                <a:cs typeface="Calibri"/>
                <a:sym typeface="Calibri"/>
              </a:rPr>
              <a:t>We raise the capital to pay for the kit and installation</a:t>
            </a:r>
            <a:endParaRPr dirty="0"/>
          </a:p>
          <a:p>
            <a:pPr marL="0" lvl="1" indent="0" algn="l" rtl="0">
              <a:lnSpc>
                <a:spcPct val="100000"/>
              </a:lnSpc>
              <a:spcBef>
                <a:spcPts val="360"/>
              </a:spcBef>
              <a:spcAft>
                <a:spcPts val="0"/>
              </a:spcAft>
              <a:buClr>
                <a:srgbClr val="00748D"/>
              </a:buClr>
              <a:buSzPts val="1800"/>
              <a:buNone/>
            </a:pPr>
            <a:endParaRPr sz="1050" dirty="0">
              <a:solidFill>
                <a:srgbClr val="00748D"/>
              </a:solidFill>
              <a:latin typeface="Calibri"/>
              <a:ea typeface="Calibri"/>
              <a:cs typeface="Calibri"/>
              <a:sym typeface="Calibri"/>
            </a:endParaRPr>
          </a:p>
          <a:p>
            <a:pPr marL="342900" lvl="1" indent="-342900" algn="l" rtl="0">
              <a:lnSpc>
                <a:spcPct val="100000"/>
              </a:lnSpc>
              <a:spcBef>
                <a:spcPts val="360"/>
              </a:spcBef>
              <a:spcAft>
                <a:spcPts val="0"/>
              </a:spcAft>
              <a:buClr>
                <a:srgbClr val="00748D"/>
              </a:buClr>
              <a:buSzPts val="1800"/>
              <a:buFont typeface="Arial"/>
              <a:buChar char="•"/>
            </a:pPr>
            <a:r>
              <a:rPr lang="en-GB" sz="2000" dirty="0">
                <a:solidFill>
                  <a:srgbClr val="00748D"/>
                </a:solidFill>
                <a:latin typeface="Calibri"/>
                <a:ea typeface="Calibri"/>
                <a:cs typeface="Calibri"/>
                <a:sym typeface="Calibri"/>
              </a:rPr>
              <a:t>We manage and maintain the array throughout its lifetime</a:t>
            </a:r>
            <a:endParaRPr dirty="0"/>
          </a:p>
          <a:p>
            <a:pPr marL="0" lvl="1" indent="0" algn="l" rtl="0">
              <a:lnSpc>
                <a:spcPct val="100000"/>
              </a:lnSpc>
              <a:spcBef>
                <a:spcPts val="360"/>
              </a:spcBef>
              <a:spcAft>
                <a:spcPts val="0"/>
              </a:spcAft>
              <a:buClr>
                <a:srgbClr val="00748D"/>
              </a:buClr>
              <a:buSzPts val="1800"/>
              <a:buNone/>
            </a:pPr>
            <a:endParaRPr sz="1050" dirty="0">
              <a:solidFill>
                <a:srgbClr val="00748D"/>
              </a:solidFill>
              <a:latin typeface="Calibri"/>
              <a:ea typeface="Calibri"/>
              <a:cs typeface="Calibri"/>
              <a:sym typeface="Calibri"/>
            </a:endParaRPr>
          </a:p>
          <a:p>
            <a:pPr marL="342900" lvl="1" indent="-342900" algn="l" rtl="0">
              <a:lnSpc>
                <a:spcPct val="100000"/>
              </a:lnSpc>
              <a:spcBef>
                <a:spcPts val="360"/>
              </a:spcBef>
              <a:spcAft>
                <a:spcPts val="0"/>
              </a:spcAft>
              <a:buClr>
                <a:srgbClr val="00748D"/>
              </a:buClr>
              <a:buSzPts val="1800"/>
              <a:buFont typeface="Arial"/>
              <a:buChar char="•"/>
            </a:pPr>
            <a:r>
              <a:rPr lang="en-GB" sz="2000" dirty="0">
                <a:solidFill>
                  <a:srgbClr val="00748D"/>
                </a:solidFill>
                <a:latin typeface="Calibri"/>
                <a:ea typeface="Calibri"/>
                <a:cs typeface="Calibri"/>
                <a:sym typeface="Calibri"/>
              </a:rPr>
              <a:t>The host organisations buy the energy they need from the panels, and any excess is sold to the National Grid</a:t>
            </a:r>
            <a:endParaRPr dirty="0"/>
          </a:p>
          <a:p>
            <a:pPr marL="342900" lvl="1" indent="-228600" algn="l" rtl="0">
              <a:lnSpc>
                <a:spcPct val="100000"/>
              </a:lnSpc>
              <a:spcBef>
                <a:spcPts val="360"/>
              </a:spcBef>
              <a:spcAft>
                <a:spcPts val="0"/>
              </a:spcAft>
              <a:buClr>
                <a:srgbClr val="00748D"/>
              </a:buClr>
              <a:buSzPts val="1800"/>
              <a:buFont typeface="Arial"/>
              <a:buNone/>
            </a:pPr>
            <a:endParaRPr sz="1050" dirty="0">
              <a:solidFill>
                <a:srgbClr val="00748D"/>
              </a:solidFill>
              <a:latin typeface="Calibri"/>
              <a:ea typeface="Calibri"/>
              <a:cs typeface="Calibri"/>
              <a:sym typeface="Calibri"/>
            </a:endParaRPr>
          </a:p>
          <a:p>
            <a:pPr marL="342900" lvl="1" indent="-342900" algn="l" rtl="0">
              <a:lnSpc>
                <a:spcPct val="100000"/>
              </a:lnSpc>
              <a:spcBef>
                <a:spcPts val="360"/>
              </a:spcBef>
              <a:spcAft>
                <a:spcPts val="0"/>
              </a:spcAft>
              <a:buClr>
                <a:srgbClr val="00748D"/>
              </a:buClr>
              <a:buSzPts val="1800"/>
              <a:buFont typeface="Arial"/>
              <a:buChar char="•"/>
            </a:pPr>
            <a:r>
              <a:rPr lang="en-GB" sz="2000" b="0" i="0" dirty="0">
                <a:solidFill>
                  <a:srgbClr val="00748D"/>
                </a:solidFill>
                <a:latin typeface="Calibri"/>
                <a:ea typeface="Calibri"/>
                <a:cs typeface="Calibri"/>
                <a:sym typeface="Calibri"/>
              </a:rPr>
              <a:t>We reinvest 100% of our own surplus revenue (after costs and investor returns) in </a:t>
            </a:r>
            <a:r>
              <a:rPr lang="en-GB" sz="2000" dirty="0">
                <a:solidFill>
                  <a:srgbClr val="00748D"/>
                </a:solidFill>
                <a:latin typeface="Calibri"/>
                <a:ea typeface="Calibri"/>
                <a:cs typeface="Calibri"/>
                <a:sym typeface="Calibri"/>
              </a:rPr>
              <a:t>carbon-cutting community activity</a:t>
            </a:r>
            <a:endParaRPr dirty="0"/>
          </a:p>
        </p:txBody>
      </p:sp>
      <p:sp>
        <p:nvSpPr>
          <p:cNvPr id="353" name="Google Shape;353;p20"/>
          <p:cNvSpPr txBox="1"/>
          <p:nvPr/>
        </p:nvSpPr>
        <p:spPr>
          <a:xfrm>
            <a:off x="649563" y="1668849"/>
            <a:ext cx="3475383" cy="57885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360"/>
              </a:spcBef>
              <a:spcAft>
                <a:spcPts val="0"/>
              </a:spcAft>
              <a:buClr>
                <a:srgbClr val="00748D"/>
              </a:buClr>
              <a:buSzPts val="1800"/>
              <a:buFont typeface="Arial"/>
              <a:buNone/>
            </a:pPr>
            <a:r>
              <a:rPr lang="en-GB" sz="2800" b="1" i="0" u="none" strike="noStrike" cap="none">
                <a:solidFill>
                  <a:srgbClr val="00748D"/>
                </a:solidFill>
                <a:latin typeface="Twentieth Century"/>
                <a:ea typeface="Twentieth Century"/>
                <a:cs typeface="Twentieth Century"/>
                <a:sym typeface="Twentieth Century"/>
              </a:rPr>
              <a:t>How does it work:</a:t>
            </a:r>
            <a:endParaRPr/>
          </a:p>
        </p:txBody>
      </p:sp>
      <p:sp>
        <p:nvSpPr>
          <p:cNvPr id="354" name="Google Shape;354;p20"/>
          <p:cNvSpPr/>
          <p:nvPr/>
        </p:nvSpPr>
        <p:spPr>
          <a:xfrm>
            <a:off x="-1484734" y="1017135"/>
            <a:ext cx="11118777" cy="249687"/>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500824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35BFAF"/>
        </a:solidFill>
        <a:effectLst/>
      </p:bgPr>
    </p:bg>
    <p:spTree>
      <p:nvGrpSpPr>
        <p:cNvPr id="1" name="Shape 359"/>
        <p:cNvGrpSpPr/>
        <p:nvPr/>
      </p:nvGrpSpPr>
      <p:grpSpPr>
        <a:xfrm>
          <a:off x="0" y="0"/>
          <a:ext cx="0" cy="0"/>
          <a:chOff x="0" y="0"/>
          <a:chExt cx="0" cy="0"/>
        </a:xfrm>
      </p:grpSpPr>
      <p:sp>
        <p:nvSpPr>
          <p:cNvPr id="360" name="Google Shape;360;p21"/>
          <p:cNvSpPr txBox="1">
            <a:spLocks noGrp="1"/>
          </p:cNvSpPr>
          <p:nvPr>
            <p:ph type="title"/>
          </p:nvPr>
        </p:nvSpPr>
        <p:spPr>
          <a:xfrm>
            <a:off x="241130" y="405330"/>
            <a:ext cx="5486402" cy="70135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000" b="1">
                <a:solidFill>
                  <a:schemeClr val="lt1"/>
                </a:solidFill>
              </a:rPr>
              <a:t>A potential site will be… </a:t>
            </a:r>
            <a:endParaRPr b="1">
              <a:solidFill>
                <a:schemeClr val="lt1"/>
              </a:solidFill>
              <a:latin typeface="Twentieth Century"/>
              <a:ea typeface="Twentieth Century"/>
              <a:cs typeface="Twentieth Century"/>
              <a:sym typeface="Twentieth Century"/>
            </a:endParaRPr>
          </a:p>
        </p:txBody>
      </p:sp>
      <p:pic>
        <p:nvPicPr>
          <p:cNvPr id="361" name="Google Shape;361;p21"/>
          <p:cNvPicPr preferRelativeResize="0"/>
          <p:nvPr/>
        </p:nvPicPr>
        <p:blipFill rotWithShape="1">
          <a:blip r:embed="rId3">
            <a:alphaModFix/>
          </a:blip>
          <a:srcRect/>
          <a:stretch/>
        </p:blipFill>
        <p:spPr>
          <a:xfrm>
            <a:off x="241130" y="5950740"/>
            <a:ext cx="702453" cy="702453"/>
          </a:xfrm>
          <a:prstGeom prst="rect">
            <a:avLst/>
          </a:prstGeom>
          <a:noFill/>
          <a:ln>
            <a:noFill/>
          </a:ln>
        </p:spPr>
      </p:pic>
      <p:sp>
        <p:nvSpPr>
          <p:cNvPr id="362" name="Google Shape;362;p21"/>
          <p:cNvSpPr txBox="1"/>
          <p:nvPr/>
        </p:nvSpPr>
        <p:spPr>
          <a:xfrm>
            <a:off x="365761" y="1405893"/>
            <a:ext cx="4782710" cy="4388620"/>
          </a:xfrm>
          <a:prstGeom prst="rect">
            <a:avLst/>
          </a:prstGeom>
          <a:noFill/>
          <a:ln>
            <a:noFill/>
          </a:ln>
        </p:spPr>
        <p:txBody>
          <a:bodyPr spcFirstLastPara="1" wrap="square" lIns="91425" tIns="45700" rIns="91425" bIns="45700" anchor="t" anchorCtr="0">
            <a:noAutofit/>
          </a:bodyPr>
          <a:lstStyle/>
          <a:p>
            <a:pPr marL="257175" marR="0" lvl="0" indent="-257175" algn="l" rtl="0">
              <a:lnSpc>
                <a:spcPct val="100000"/>
              </a:lnSpc>
              <a:spcBef>
                <a:spcPts val="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250 m</a:t>
            </a:r>
            <a:r>
              <a:rPr lang="en-GB" sz="2000" b="0" i="0" u="none" strike="noStrike" cap="none" baseline="30000">
                <a:solidFill>
                  <a:srgbClr val="FFFFFF"/>
                </a:solidFill>
                <a:latin typeface="Calibri"/>
                <a:ea typeface="Calibri"/>
                <a:cs typeface="Calibri"/>
                <a:sym typeface="Calibri"/>
              </a:rPr>
              <a:t>2 </a:t>
            </a:r>
            <a:r>
              <a:rPr lang="en-GB" sz="2000" b="0" i="0" u="none" strike="noStrike" cap="none">
                <a:solidFill>
                  <a:srgbClr val="FFFFFF"/>
                </a:solidFill>
                <a:latin typeface="Calibri"/>
                <a:ea typeface="Calibri"/>
                <a:cs typeface="Calibri"/>
                <a:sym typeface="Calibri"/>
              </a:rPr>
              <a:t>minimum roof size</a:t>
            </a:r>
            <a:endParaRPr sz="2000" b="0" i="0" u="none" strike="noStrike" cap="none">
              <a:solidFill>
                <a:srgbClr val="FFFFFF"/>
              </a:solidFill>
              <a:latin typeface="Calibri"/>
              <a:ea typeface="Calibri"/>
              <a:cs typeface="Calibri"/>
              <a:sym typeface="Calibri"/>
            </a:endParaRPr>
          </a:p>
          <a:p>
            <a:pPr marL="257175" marR="0" lvl="0" indent="-257175" algn="l" rtl="0">
              <a:lnSpc>
                <a:spcPct val="100000"/>
              </a:lnSpc>
              <a:spcBef>
                <a:spcPts val="180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50 kW minimum installed capacity</a:t>
            </a:r>
            <a:endParaRPr/>
          </a:p>
          <a:p>
            <a:pPr marL="257175" marR="0" lvl="0" indent="-257175" algn="l" rtl="0">
              <a:spcBef>
                <a:spcPts val="180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Building has significant day-time energy use</a:t>
            </a:r>
            <a:endParaRPr/>
          </a:p>
          <a:p>
            <a:pPr marL="257175" marR="0" lvl="0" indent="-257175" algn="l" rtl="0">
              <a:lnSpc>
                <a:spcPct val="100000"/>
              </a:lnSpc>
              <a:spcBef>
                <a:spcPts val="180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Not north-facing</a:t>
            </a:r>
            <a:endParaRPr/>
          </a:p>
          <a:p>
            <a:pPr marL="257175" marR="0" lvl="0" indent="-257175" algn="l" rtl="0">
              <a:lnSpc>
                <a:spcPct val="100000"/>
              </a:lnSpc>
              <a:spcBef>
                <a:spcPts val="180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Good roof condition</a:t>
            </a:r>
            <a:endParaRPr/>
          </a:p>
          <a:p>
            <a:pPr marL="257175" marR="0" lvl="0" indent="-257175" algn="l" rtl="0">
              <a:lnSpc>
                <a:spcPct val="100000"/>
              </a:lnSpc>
              <a:spcBef>
                <a:spcPts val="180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Owner-occupied or 10+ year lease</a:t>
            </a:r>
            <a:endParaRPr/>
          </a:p>
          <a:p>
            <a:pPr marL="257175" marR="0" lvl="0" indent="-257175" algn="l" rtl="0">
              <a:lnSpc>
                <a:spcPct val="100000"/>
              </a:lnSpc>
              <a:spcBef>
                <a:spcPts val="180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Organisation is interested in hosting a Low Carbon Hub installation</a:t>
            </a:r>
            <a:endParaRPr/>
          </a:p>
          <a:p>
            <a:pPr marL="0" marR="0" lvl="0" indent="0" algn="l" rtl="0">
              <a:lnSpc>
                <a:spcPct val="100000"/>
              </a:lnSpc>
              <a:spcBef>
                <a:spcPts val="1200"/>
              </a:spcBef>
              <a:spcAft>
                <a:spcPts val="0"/>
              </a:spcAft>
              <a:buClr>
                <a:srgbClr val="00748D"/>
              </a:buClr>
              <a:buSzPts val="3000"/>
              <a:buFont typeface="Arial"/>
              <a:buNone/>
            </a:pPr>
            <a:endParaRPr sz="3000" b="0" i="0" u="none" strike="noStrike" cap="none">
              <a:solidFill>
                <a:srgbClr val="00748D"/>
              </a:solidFill>
              <a:latin typeface="Arial"/>
              <a:ea typeface="Arial"/>
              <a:cs typeface="Arial"/>
              <a:sym typeface="Arial"/>
            </a:endParaRPr>
          </a:p>
        </p:txBody>
      </p:sp>
      <p:grpSp>
        <p:nvGrpSpPr>
          <p:cNvPr id="363" name="Google Shape;363;p21"/>
          <p:cNvGrpSpPr/>
          <p:nvPr/>
        </p:nvGrpSpPr>
        <p:grpSpPr>
          <a:xfrm>
            <a:off x="5797106" y="0"/>
            <a:ext cx="3416468" cy="6858000"/>
            <a:chOff x="6181824" y="514576"/>
            <a:chExt cx="2721044" cy="5857876"/>
          </a:xfrm>
        </p:grpSpPr>
        <p:grpSp>
          <p:nvGrpSpPr>
            <p:cNvPr id="364" name="Google Shape;364;p21"/>
            <p:cNvGrpSpPr/>
            <p:nvPr/>
          </p:nvGrpSpPr>
          <p:grpSpPr>
            <a:xfrm>
              <a:off x="6181824" y="514576"/>
              <a:ext cx="2721044" cy="5544752"/>
              <a:chOff x="5503784" y="13096"/>
              <a:chExt cx="3640218" cy="6863954"/>
            </a:xfrm>
          </p:grpSpPr>
          <p:grpSp>
            <p:nvGrpSpPr>
              <p:cNvPr id="365" name="Google Shape;365;p21"/>
              <p:cNvGrpSpPr/>
              <p:nvPr/>
            </p:nvGrpSpPr>
            <p:grpSpPr>
              <a:xfrm>
                <a:off x="5503784" y="13096"/>
                <a:ext cx="3640217" cy="4795816"/>
                <a:chOff x="5503784" y="13096"/>
                <a:chExt cx="3640217" cy="4795816"/>
              </a:xfrm>
            </p:grpSpPr>
            <p:pic>
              <p:nvPicPr>
                <p:cNvPr id="366" name="Google Shape;366;p21" descr="A group of people standing in the grass&#10;&#10;Description automatically generated"/>
                <p:cNvPicPr preferRelativeResize="0"/>
                <p:nvPr/>
              </p:nvPicPr>
              <p:blipFill rotWithShape="1">
                <a:blip r:embed="rId4">
                  <a:alphaModFix/>
                </a:blip>
                <a:srcRect/>
                <a:stretch/>
              </p:blipFill>
              <p:spPr>
                <a:xfrm>
                  <a:off x="5503784" y="2209798"/>
                  <a:ext cx="3640217" cy="2599114"/>
                </a:xfrm>
                <a:prstGeom prst="rect">
                  <a:avLst/>
                </a:prstGeom>
                <a:noFill/>
                <a:ln>
                  <a:noFill/>
                </a:ln>
              </p:spPr>
            </p:pic>
            <p:pic>
              <p:nvPicPr>
                <p:cNvPr id="367" name="Google Shape;367;p21" descr="A picture containing orange, outdoor, standing, building&#10;&#10;Description automatically generated"/>
                <p:cNvPicPr preferRelativeResize="0"/>
                <p:nvPr/>
              </p:nvPicPr>
              <p:blipFill rotWithShape="1">
                <a:blip r:embed="rId5">
                  <a:alphaModFix/>
                </a:blip>
                <a:srcRect/>
                <a:stretch/>
              </p:blipFill>
              <p:spPr>
                <a:xfrm>
                  <a:off x="5503784" y="13096"/>
                  <a:ext cx="3640217" cy="2187177"/>
                </a:xfrm>
                <a:prstGeom prst="rect">
                  <a:avLst/>
                </a:prstGeom>
                <a:noFill/>
                <a:ln>
                  <a:noFill/>
                </a:ln>
              </p:spPr>
            </p:pic>
          </p:grpSp>
          <p:pic>
            <p:nvPicPr>
              <p:cNvPr id="368" name="Google Shape;368;p21" descr="A group of people in front of a crowd&#10;&#10;Description automatically generated"/>
              <p:cNvPicPr preferRelativeResize="0"/>
              <p:nvPr/>
            </p:nvPicPr>
            <p:blipFill rotWithShape="1">
              <a:blip r:embed="rId6">
                <a:alphaModFix/>
              </a:blip>
              <a:srcRect/>
              <a:stretch/>
            </p:blipFill>
            <p:spPr>
              <a:xfrm>
                <a:off x="5503784" y="4810125"/>
                <a:ext cx="3640218" cy="2066925"/>
              </a:xfrm>
              <a:prstGeom prst="rect">
                <a:avLst/>
              </a:prstGeom>
              <a:noFill/>
              <a:ln>
                <a:noFill/>
              </a:ln>
            </p:spPr>
          </p:pic>
        </p:grpSp>
        <p:pic>
          <p:nvPicPr>
            <p:cNvPr id="369" name="Google Shape;369;p21" descr="A picture containing outdoor&#10;&#10;Description automatically generated"/>
            <p:cNvPicPr preferRelativeResize="0"/>
            <p:nvPr/>
          </p:nvPicPr>
          <p:blipFill rotWithShape="1">
            <a:blip r:embed="rId7">
              <a:alphaModFix/>
            </a:blip>
            <a:srcRect/>
            <a:stretch/>
          </p:blipFill>
          <p:spPr>
            <a:xfrm>
              <a:off x="6181824" y="4393098"/>
              <a:ext cx="2721044" cy="1979354"/>
            </a:xfrm>
            <a:prstGeom prst="rect">
              <a:avLst/>
            </a:prstGeom>
            <a:noFill/>
            <a:ln>
              <a:noFill/>
            </a:ln>
          </p:spPr>
        </p:pic>
      </p:grpSp>
    </p:spTree>
    <p:extLst>
      <p:ext uri="{BB962C8B-B14F-4D97-AF65-F5344CB8AC3E}">
        <p14:creationId xmlns:p14="http://schemas.microsoft.com/office/powerpoint/2010/main" val="2505839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00748D"/>
        </a:solidFill>
        <a:effectLst/>
      </p:bgPr>
    </p:bg>
    <p:spTree>
      <p:nvGrpSpPr>
        <p:cNvPr id="1" name="Shape 374"/>
        <p:cNvGrpSpPr/>
        <p:nvPr/>
      </p:nvGrpSpPr>
      <p:grpSpPr>
        <a:xfrm>
          <a:off x="0" y="0"/>
          <a:ext cx="0" cy="0"/>
          <a:chOff x="0" y="0"/>
          <a:chExt cx="0" cy="0"/>
        </a:xfrm>
      </p:grpSpPr>
      <p:pic>
        <p:nvPicPr>
          <p:cNvPr id="375" name="Google Shape;375;p22"/>
          <p:cNvPicPr preferRelativeResize="0"/>
          <p:nvPr/>
        </p:nvPicPr>
        <p:blipFill rotWithShape="1">
          <a:blip r:embed="rId3">
            <a:alphaModFix/>
          </a:blip>
          <a:srcRect/>
          <a:stretch/>
        </p:blipFill>
        <p:spPr>
          <a:xfrm>
            <a:off x="247650" y="5863458"/>
            <a:ext cx="832190" cy="832190"/>
          </a:xfrm>
          <a:prstGeom prst="rect">
            <a:avLst/>
          </a:prstGeom>
          <a:noFill/>
          <a:ln>
            <a:noFill/>
          </a:ln>
        </p:spPr>
      </p:pic>
      <p:pic>
        <p:nvPicPr>
          <p:cNvPr id="376" name="Google Shape;376;p22"/>
          <p:cNvPicPr preferRelativeResize="0"/>
          <p:nvPr/>
        </p:nvPicPr>
        <p:blipFill rotWithShape="1">
          <a:blip r:embed="rId4">
            <a:alphaModFix/>
          </a:blip>
          <a:srcRect/>
          <a:stretch/>
        </p:blipFill>
        <p:spPr>
          <a:xfrm>
            <a:off x="5710030" y="0"/>
            <a:ext cx="3433970" cy="6858000"/>
          </a:xfrm>
          <a:prstGeom prst="rect">
            <a:avLst/>
          </a:prstGeom>
          <a:noFill/>
          <a:ln>
            <a:noFill/>
          </a:ln>
        </p:spPr>
      </p:pic>
      <p:sp>
        <p:nvSpPr>
          <p:cNvPr id="377" name="Google Shape;377;p22"/>
          <p:cNvSpPr txBox="1">
            <a:spLocks noGrp="1"/>
          </p:cNvSpPr>
          <p:nvPr>
            <p:ph type="title"/>
          </p:nvPr>
        </p:nvSpPr>
        <p:spPr>
          <a:xfrm>
            <a:off x="372800" y="401207"/>
            <a:ext cx="4567690" cy="70135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3600" b="1">
                <a:solidFill>
                  <a:schemeClr val="lt1"/>
                </a:solidFill>
              </a:rPr>
              <a:t>Case study: </a:t>
            </a:r>
            <a:br>
              <a:rPr lang="en-GB" sz="3600" b="1">
                <a:solidFill>
                  <a:schemeClr val="lt1"/>
                </a:solidFill>
              </a:rPr>
            </a:br>
            <a:r>
              <a:rPr lang="en-GB" sz="3600" b="1">
                <a:solidFill>
                  <a:schemeClr val="lt1"/>
                </a:solidFill>
              </a:rPr>
              <a:t>Thames Travel</a:t>
            </a:r>
            <a:endParaRPr/>
          </a:p>
        </p:txBody>
      </p:sp>
      <p:sp>
        <p:nvSpPr>
          <p:cNvPr id="378" name="Google Shape;378;p22"/>
          <p:cNvSpPr txBox="1"/>
          <p:nvPr/>
        </p:nvSpPr>
        <p:spPr>
          <a:xfrm>
            <a:off x="372800" y="1610339"/>
            <a:ext cx="4845243" cy="4031403"/>
          </a:xfrm>
          <a:prstGeom prst="rect">
            <a:avLst/>
          </a:prstGeom>
          <a:noFill/>
          <a:ln>
            <a:noFill/>
          </a:ln>
        </p:spPr>
        <p:txBody>
          <a:bodyPr spcFirstLastPara="1" wrap="square" lIns="91425" tIns="45700" rIns="91425" bIns="45700" anchor="t" anchorCtr="0">
            <a:normAutofit/>
          </a:bodyPr>
          <a:lstStyle/>
          <a:p>
            <a:pPr marL="257175" marR="0" lvl="0" indent="-257175" algn="l" rtl="0">
              <a:spcBef>
                <a:spcPts val="0"/>
              </a:spcBef>
              <a:spcAft>
                <a:spcPts val="0"/>
              </a:spcAft>
              <a:buClr>
                <a:srgbClr val="FFFFFF"/>
              </a:buClr>
              <a:buSzPts val="2400"/>
              <a:buFont typeface="Arial"/>
              <a:buChar char="•"/>
            </a:pPr>
            <a:r>
              <a:rPr lang="en-GB" sz="2400" b="0" i="0" u="none" strike="noStrike" cap="none">
                <a:solidFill>
                  <a:srgbClr val="FFFFFF"/>
                </a:solidFill>
                <a:latin typeface="Calibri"/>
                <a:ea typeface="Calibri"/>
                <a:cs typeface="Calibri"/>
                <a:sym typeface="Calibri"/>
              </a:rPr>
              <a:t>Project commissioned September 2019</a:t>
            </a:r>
            <a:endParaRPr sz="1100" b="0" i="0" u="none" strike="noStrike" cap="none">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a:solidFill>
                  <a:srgbClr val="FFFFFF"/>
                </a:solidFill>
                <a:latin typeface="Calibri"/>
                <a:ea typeface="Calibri"/>
                <a:cs typeface="Calibri"/>
                <a:sym typeface="Calibri"/>
              </a:rPr>
              <a:t>175 solar panels installed</a:t>
            </a:r>
            <a:endParaRPr sz="1050" b="0" i="0" u="none" strike="noStrike" cap="none">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a:solidFill>
                  <a:srgbClr val="FFFFFF"/>
                </a:solidFill>
                <a:latin typeface="Calibri"/>
                <a:ea typeface="Calibri"/>
                <a:cs typeface="Calibri"/>
                <a:sym typeface="Calibri"/>
              </a:rPr>
              <a:t>50 kWp installed capacity</a:t>
            </a:r>
            <a:endParaRPr sz="1050" b="0" i="0" u="none" strike="noStrike" cap="none">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a:solidFill>
                  <a:srgbClr val="FFFFFF"/>
                </a:solidFill>
                <a:latin typeface="Calibri"/>
                <a:ea typeface="Calibri"/>
                <a:cs typeface="Calibri"/>
                <a:sym typeface="Calibri"/>
              </a:rPr>
              <a:t>44,303 kWh of renewable energy generated per year</a:t>
            </a:r>
            <a:endParaRPr sz="1050" b="0" i="0" u="none" strike="noStrike" cap="none">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a:solidFill>
                  <a:srgbClr val="FFFFFF"/>
                </a:solidFill>
                <a:latin typeface="Calibri"/>
                <a:ea typeface="Calibri"/>
                <a:cs typeface="Calibri"/>
                <a:sym typeface="Calibri"/>
              </a:rPr>
              <a:t>Could power 15 typical homes per year</a:t>
            </a:r>
            <a:endParaRPr/>
          </a:p>
        </p:txBody>
      </p:sp>
    </p:spTree>
    <p:extLst>
      <p:ext uri="{BB962C8B-B14F-4D97-AF65-F5344CB8AC3E}">
        <p14:creationId xmlns:p14="http://schemas.microsoft.com/office/powerpoint/2010/main" val="1728815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35BFAF"/>
        </a:solidFill>
        <a:effectLst/>
      </p:bgPr>
    </p:bg>
    <p:spTree>
      <p:nvGrpSpPr>
        <p:cNvPr id="1" name="Shape 383"/>
        <p:cNvGrpSpPr/>
        <p:nvPr/>
      </p:nvGrpSpPr>
      <p:grpSpPr>
        <a:xfrm>
          <a:off x="0" y="0"/>
          <a:ext cx="0" cy="0"/>
          <a:chOff x="0" y="0"/>
          <a:chExt cx="0" cy="0"/>
        </a:xfrm>
      </p:grpSpPr>
      <p:sp>
        <p:nvSpPr>
          <p:cNvPr id="384" name="Google Shape;384;p23"/>
          <p:cNvSpPr txBox="1">
            <a:spLocks noGrp="1"/>
          </p:cNvSpPr>
          <p:nvPr>
            <p:ph type="title"/>
          </p:nvPr>
        </p:nvSpPr>
        <p:spPr>
          <a:xfrm>
            <a:off x="241130" y="405330"/>
            <a:ext cx="5486401" cy="70135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000" b="1">
                <a:solidFill>
                  <a:schemeClr val="lt1"/>
                </a:solidFill>
              </a:rPr>
              <a:t>Potential ground mount</a:t>
            </a:r>
            <a:endParaRPr b="1">
              <a:solidFill>
                <a:schemeClr val="lt1"/>
              </a:solidFill>
              <a:latin typeface="Twentieth Century"/>
              <a:ea typeface="Twentieth Century"/>
              <a:cs typeface="Twentieth Century"/>
              <a:sym typeface="Twentieth Century"/>
            </a:endParaRPr>
          </a:p>
        </p:txBody>
      </p:sp>
      <p:pic>
        <p:nvPicPr>
          <p:cNvPr id="385" name="Google Shape;385;p23"/>
          <p:cNvPicPr preferRelativeResize="0"/>
          <p:nvPr/>
        </p:nvPicPr>
        <p:blipFill rotWithShape="1">
          <a:blip r:embed="rId3">
            <a:alphaModFix/>
          </a:blip>
          <a:srcRect/>
          <a:stretch/>
        </p:blipFill>
        <p:spPr>
          <a:xfrm>
            <a:off x="241130" y="5867968"/>
            <a:ext cx="832190" cy="832190"/>
          </a:xfrm>
          <a:prstGeom prst="rect">
            <a:avLst/>
          </a:prstGeom>
          <a:noFill/>
          <a:ln>
            <a:noFill/>
          </a:ln>
        </p:spPr>
      </p:pic>
      <p:sp>
        <p:nvSpPr>
          <p:cNvPr id="386" name="Google Shape;386;p23"/>
          <p:cNvSpPr txBox="1"/>
          <p:nvPr/>
        </p:nvSpPr>
        <p:spPr>
          <a:xfrm>
            <a:off x="365760" y="1406067"/>
            <a:ext cx="4972050" cy="3662890"/>
          </a:xfrm>
          <a:prstGeom prst="rect">
            <a:avLst/>
          </a:prstGeom>
          <a:noFill/>
          <a:ln>
            <a:noFill/>
          </a:ln>
        </p:spPr>
        <p:txBody>
          <a:bodyPr spcFirstLastPara="1" wrap="square" lIns="91425" tIns="45700" rIns="91425" bIns="45700" anchor="t" anchorCtr="0">
            <a:noAutofit/>
          </a:bodyPr>
          <a:lstStyle/>
          <a:p>
            <a:pPr marL="257175" marR="0" lvl="0" indent="-257175" algn="l" rtl="0">
              <a:lnSpc>
                <a:spcPct val="100000"/>
              </a:lnSpc>
              <a:spcBef>
                <a:spcPts val="0"/>
              </a:spcBef>
              <a:spcAft>
                <a:spcPts val="0"/>
              </a:spcAft>
              <a:buClr>
                <a:srgbClr val="FFFFFF"/>
              </a:buClr>
              <a:buSzPts val="2000"/>
              <a:buFont typeface="Arial"/>
              <a:buChar char="•"/>
            </a:pPr>
            <a:r>
              <a:rPr lang="en-GB" sz="2000" b="0" i="0" u="none" strike="noStrike" cap="none" dirty="0">
                <a:solidFill>
                  <a:srgbClr val="FFFFFF"/>
                </a:solidFill>
                <a:latin typeface="Calibri"/>
                <a:ea typeface="Calibri"/>
                <a:cs typeface="Calibri"/>
                <a:sym typeface="Calibri"/>
              </a:rPr>
              <a:t>Minimum 20 acres 				</a:t>
            </a:r>
            <a:endParaRPr sz="2000" b="0" i="0" u="none" strike="noStrike" cap="none" dirty="0">
              <a:solidFill>
                <a:srgbClr val="FFFFFF"/>
              </a:solidFill>
              <a:latin typeface="Calibri"/>
              <a:ea typeface="Calibri"/>
              <a:cs typeface="Calibri"/>
              <a:sym typeface="Calibri"/>
            </a:endParaRPr>
          </a:p>
          <a:p>
            <a:pPr marL="257175" marR="0" lvl="0" indent="-257175" algn="l" rtl="0">
              <a:lnSpc>
                <a:spcPct val="100000"/>
              </a:lnSpc>
              <a:spcBef>
                <a:spcPts val="400"/>
              </a:spcBef>
              <a:spcAft>
                <a:spcPts val="0"/>
              </a:spcAft>
              <a:buClr>
                <a:srgbClr val="FFFFFF"/>
              </a:buClr>
              <a:buSzPts val="2000"/>
              <a:buFont typeface="Arial"/>
              <a:buChar char="•"/>
            </a:pPr>
            <a:r>
              <a:rPr lang="en-GB" sz="2000" b="0" i="0" u="none" strike="noStrike" cap="none" dirty="0">
                <a:solidFill>
                  <a:srgbClr val="FFFFFF"/>
                </a:solidFill>
                <a:latin typeface="Calibri"/>
                <a:ea typeface="Calibri"/>
                <a:cs typeface="Calibri"/>
                <a:sym typeface="Calibri"/>
              </a:rPr>
              <a:t>&gt; 5 MW array</a:t>
            </a:r>
            <a:endParaRPr dirty="0"/>
          </a:p>
          <a:p>
            <a:pPr marL="257175" marR="0" lvl="0" indent="-257175" algn="l" rtl="0">
              <a:lnSpc>
                <a:spcPct val="100000"/>
              </a:lnSpc>
              <a:spcBef>
                <a:spcPts val="400"/>
              </a:spcBef>
              <a:spcAft>
                <a:spcPts val="0"/>
              </a:spcAft>
              <a:buClr>
                <a:srgbClr val="FFFFFF"/>
              </a:buClr>
              <a:buSzPts val="2000"/>
              <a:buFont typeface="Arial"/>
              <a:buChar char="•"/>
            </a:pPr>
            <a:r>
              <a:rPr lang="en-GB" sz="2000" b="0" i="0" u="none" strike="noStrike" cap="none" dirty="0">
                <a:solidFill>
                  <a:srgbClr val="FFFFFF"/>
                </a:solidFill>
                <a:latin typeface="Calibri"/>
                <a:ea typeface="Calibri"/>
                <a:cs typeface="Calibri"/>
                <a:sym typeface="Calibri"/>
              </a:rPr>
              <a:t>Not grade 1 or 2 agricultural land</a:t>
            </a:r>
            <a:endParaRPr dirty="0"/>
          </a:p>
          <a:p>
            <a:pPr marL="257175" marR="0" lvl="0" indent="-257175" algn="l" rtl="0">
              <a:lnSpc>
                <a:spcPct val="100000"/>
              </a:lnSpc>
              <a:spcBef>
                <a:spcPts val="400"/>
              </a:spcBef>
              <a:spcAft>
                <a:spcPts val="0"/>
              </a:spcAft>
              <a:buClr>
                <a:srgbClr val="FFFFFF"/>
              </a:buClr>
              <a:buSzPts val="2000"/>
              <a:buFont typeface="Arial"/>
              <a:buChar char="•"/>
            </a:pPr>
            <a:r>
              <a:rPr lang="en-GB" sz="2000" b="0" i="0" u="none" strike="noStrike" cap="none" dirty="0">
                <a:solidFill>
                  <a:srgbClr val="FFFFFF"/>
                </a:solidFill>
                <a:latin typeface="Calibri"/>
                <a:ea typeface="Calibri"/>
                <a:cs typeface="Calibri"/>
                <a:sym typeface="Calibri"/>
              </a:rPr>
              <a:t>Owner interested in hosting an installation for </a:t>
            </a:r>
            <a:r>
              <a:rPr lang="en-GB" sz="2000" dirty="0">
                <a:solidFill>
                  <a:srgbClr val="FFFFFF"/>
                </a:solidFill>
                <a:latin typeface="Calibri"/>
                <a:ea typeface="Calibri"/>
                <a:cs typeface="Calibri"/>
                <a:sym typeface="Calibri"/>
              </a:rPr>
              <a:t>30</a:t>
            </a:r>
            <a:r>
              <a:rPr lang="en-GB" sz="2000" b="0" i="0" u="none" strike="noStrike" cap="none" dirty="0">
                <a:solidFill>
                  <a:srgbClr val="FFFFFF"/>
                </a:solidFill>
                <a:latin typeface="Calibri"/>
                <a:ea typeface="Calibri"/>
                <a:cs typeface="Calibri"/>
                <a:sym typeface="Calibri"/>
              </a:rPr>
              <a:t>+ years</a:t>
            </a:r>
            <a:endParaRPr dirty="0"/>
          </a:p>
          <a:p>
            <a:pPr marL="257175" marR="0" lvl="0" indent="-130175" algn="l" rtl="0">
              <a:lnSpc>
                <a:spcPct val="100000"/>
              </a:lnSpc>
              <a:spcBef>
                <a:spcPts val="400"/>
              </a:spcBef>
              <a:spcAft>
                <a:spcPts val="0"/>
              </a:spcAft>
              <a:buClr>
                <a:srgbClr val="00748D"/>
              </a:buClr>
              <a:buSzPts val="2000"/>
              <a:buFont typeface="Arial"/>
              <a:buNone/>
            </a:pPr>
            <a:endParaRPr sz="20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400"/>
              </a:spcBef>
              <a:spcAft>
                <a:spcPts val="0"/>
              </a:spcAft>
              <a:buClr>
                <a:srgbClr val="FFFFFF"/>
              </a:buClr>
              <a:buSzPts val="2000"/>
              <a:buFont typeface="Arial"/>
              <a:buNone/>
            </a:pPr>
            <a:r>
              <a:rPr lang="en-GB" sz="2000" b="0" i="0" u="none" strike="noStrike" cap="none" dirty="0">
                <a:solidFill>
                  <a:srgbClr val="FFFFFF"/>
                </a:solidFill>
                <a:latin typeface="Calibri"/>
                <a:ea typeface="Calibri"/>
                <a:cs typeface="Calibri"/>
                <a:sym typeface="Calibri"/>
              </a:rPr>
              <a:t>Smaller arrays (5 acres, 1MW) may be possible if the site can be linked via private wire to  a nearby customer with high annual electricity bills (£150,000+p.a.)</a:t>
            </a:r>
            <a:endParaRPr sz="20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480"/>
              </a:spcBef>
              <a:spcAft>
                <a:spcPts val="0"/>
              </a:spcAft>
              <a:buClr>
                <a:srgbClr val="00748D"/>
              </a:buClr>
              <a:buSzPts val="2400"/>
              <a:buFont typeface="Arial"/>
              <a:buNone/>
            </a:pPr>
            <a:endParaRPr sz="2400" b="0" i="0" u="none" strike="noStrike" cap="none" dirty="0">
              <a:solidFill>
                <a:srgbClr val="FFFFFF"/>
              </a:solidFill>
              <a:latin typeface="Arial"/>
              <a:ea typeface="Arial"/>
              <a:cs typeface="Arial"/>
              <a:sym typeface="Arial"/>
            </a:endParaRPr>
          </a:p>
        </p:txBody>
      </p:sp>
      <p:pic>
        <p:nvPicPr>
          <p:cNvPr id="387" name="Google Shape;387;p23" descr="A picture containing outdoor, grass&#10;&#10;Description automatically generated"/>
          <p:cNvPicPr preferRelativeResize="0"/>
          <p:nvPr/>
        </p:nvPicPr>
        <p:blipFill rotWithShape="1">
          <a:blip r:embed="rId4">
            <a:alphaModFix/>
          </a:blip>
          <a:srcRect/>
          <a:stretch/>
        </p:blipFill>
        <p:spPr>
          <a:xfrm>
            <a:off x="5850255" y="-11797"/>
            <a:ext cx="3293745" cy="6869797"/>
          </a:xfrm>
          <a:prstGeom prst="rect">
            <a:avLst/>
          </a:prstGeom>
          <a:noFill/>
          <a:ln>
            <a:noFill/>
          </a:ln>
        </p:spPr>
      </p:pic>
    </p:spTree>
    <p:extLst>
      <p:ext uri="{BB962C8B-B14F-4D97-AF65-F5344CB8AC3E}">
        <p14:creationId xmlns:p14="http://schemas.microsoft.com/office/powerpoint/2010/main" val="2581076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456"/>
        <p:cNvGrpSpPr/>
        <p:nvPr/>
      </p:nvGrpSpPr>
      <p:grpSpPr>
        <a:xfrm>
          <a:off x="0" y="0"/>
          <a:ext cx="0" cy="0"/>
          <a:chOff x="0" y="0"/>
          <a:chExt cx="0" cy="0"/>
        </a:xfrm>
      </p:grpSpPr>
      <p:pic>
        <p:nvPicPr>
          <p:cNvPr id="457" name="Google Shape;457;p29" descr="A group of people in a room&#10;&#10;Description automatically generated with low confidence"/>
          <p:cNvPicPr preferRelativeResize="0"/>
          <p:nvPr/>
        </p:nvPicPr>
        <p:blipFill rotWithShape="1">
          <a:blip r:embed="rId3">
            <a:alphaModFix/>
          </a:blip>
          <a:srcRect/>
          <a:stretch/>
        </p:blipFill>
        <p:spPr>
          <a:xfrm>
            <a:off x="-1" y="0"/>
            <a:ext cx="9144000" cy="6858000"/>
          </a:xfrm>
          <a:prstGeom prst="rect">
            <a:avLst/>
          </a:prstGeom>
          <a:noFill/>
          <a:ln>
            <a:noFill/>
          </a:ln>
        </p:spPr>
      </p:pic>
      <p:sp>
        <p:nvSpPr>
          <p:cNvPr id="458" name="Google Shape;458;p29"/>
          <p:cNvSpPr/>
          <p:nvPr/>
        </p:nvSpPr>
        <p:spPr>
          <a:xfrm>
            <a:off x="-1" y="5820698"/>
            <a:ext cx="9144001" cy="1037302"/>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9" name="Google Shape;459;p29"/>
          <p:cNvSpPr txBox="1"/>
          <p:nvPr/>
        </p:nvSpPr>
        <p:spPr>
          <a:xfrm>
            <a:off x="302956" y="5947603"/>
            <a:ext cx="8745794" cy="8540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950" b="1">
                <a:solidFill>
                  <a:schemeClr val="lt1"/>
                </a:solidFill>
                <a:latin typeface="Twentieth Century"/>
                <a:ea typeface="Twentieth Century"/>
                <a:cs typeface="Twentieth Century"/>
                <a:sym typeface="Twentieth Century"/>
              </a:rPr>
              <a:t>Householders</a:t>
            </a:r>
            <a:endParaRPr/>
          </a:p>
        </p:txBody>
      </p:sp>
    </p:spTree>
    <p:extLst>
      <p:ext uri="{BB962C8B-B14F-4D97-AF65-F5344CB8AC3E}">
        <p14:creationId xmlns:p14="http://schemas.microsoft.com/office/powerpoint/2010/main" val="2503944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00748D"/>
        </a:solidFill>
        <a:effectLst/>
      </p:bgPr>
    </p:bg>
    <p:spTree>
      <p:nvGrpSpPr>
        <p:cNvPr id="1" name="Shape 374"/>
        <p:cNvGrpSpPr/>
        <p:nvPr/>
      </p:nvGrpSpPr>
      <p:grpSpPr>
        <a:xfrm>
          <a:off x="0" y="0"/>
          <a:ext cx="0" cy="0"/>
          <a:chOff x="0" y="0"/>
          <a:chExt cx="0" cy="0"/>
        </a:xfrm>
      </p:grpSpPr>
      <p:pic>
        <p:nvPicPr>
          <p:cNvPr id="375" name="Google Shape;375;p22"/>
          <p:cNvPicPr preferRelativeResize="0"/>
          <p:nvPr/>
        </p:nvPicPr>
        <p:blipFill rotWithShape="1">
          <a:blip r:embed="rId3">
            <a:alphaModFix/>
          </a:blip>
          <a:srcRect/>
          <a:stretch/>
        </p:blipFill>
        <p:spPr>
          <a:xfrm>
            <a:off x="247650" y="5863458"/>
            <a:ext cx="832190" cy="832190"/>
          </a:xfrm>
          <a:prstGeom prst="rect">
            <a:avLst/>
          </a:prstGeom>
          <a:noFill/>
          <a:ln>
            <a:noFill/>
          </a:ln>
        </p:spPr>
      </p:pic>
      <p:sp>
        <p:nvSpPr>
          <p:cNvPr id="377" name="Google Shape;377;p22"/>
          <p:cNvSpPr txBox="1">
            <a:spLocks noGrp="1"/>
          </p:cNvSpPr>
          <p:nvPr>
            <p:ph type="title"/>
          </p:nvPr>
        </p:nvSpPr>
        <p:spPr>
          <a:xfrm>
            <a:off x="372800" y="401207"/>
            <a:ext cx="4845243" cy="70135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3600" b="1" dirty="0">
                <a:solidFill>
                  <a:schemeClr val="lt1"/>
                </a:solidFill>
              </a:rPr>
              <a:t>Energy Advice Programme</a:t>
            </a:r>
            <a:endParaRPr dirty="0"/>
          </a:p>
        </p:txBody>
      </p:sp>
      <p:sp>
        <p:nvSpPr>
          <p:cNvPr id="378" name="Google Shape;378;p22"/>
          <p:cNvSpPr txBox="1"/>
          <p:nvPr/>
        </p:nvSpPr>
        <p:spPr>
          <a:xfrm>
            <a:off x="372800" y="1610339"/>
            <a:ext cx="4845243" cy="4031403"/>
          </a:xfrm>
          <a:prstGeom prst="rect">
            <a:avLst/>
          </a:prstGeom>
          <a:noFill/>
          <a:ln>
            <a:noFill/>
          </a:ln>
        </p:spPr>
        <p:txBody>
          <a:bodyPr spcFirstLastPara="1" wrap="square" lIns="91425" tIns="45700" rIns="91425" bIns="45700" anchor="t" anchorCtr="0">
            <a:normAutofit/>
          </a:bodyPr>
          <a:lstStyle/>
          <a:p>
            <a:pPr marL="257175" marR="0" lvl="0" indent="-257175" algn="l" rtl="0">
              <a:spcBef>
                <a:spcPts val="0"/>
              </a:spcBef>
              <a:spcAft>
                <a:spcPts val="0"/>
              </a:spcAft>
              <a:buClr>
                <a:srgbClr val="FFFFFF"/>
              </a:buClr>
              <a:buSzPts val="2400"/>
              <a:buFont typeface="Arial"/>
              <a:buChar char="•"/>
            </a:pPr>
            <a:r>
              <a:rPr lang="en-GB" sz="2400" b="0" i="0" u="none" strike="noStrike" cap="none" dirty="0">
                <a:solidFill>
                  <a:srgbClr val="FFFFFF"/>
                </a:solidFill>
                <a:latin typeface="Calibri"/>
                <a:ea typeface="Calibri"/>
                <a:cs typeface="Calibri"/>
                <a:sym typeface="Calibri"/>
              </a:rPr>
              <a:t>Comprehensive online </a:t>
            </a:r>
            <a:r>
              <a:rPr lang="en-GB" sz="2400" dirty="0">
                <a:solidFill>
                  <a:srgbClr val="FFFFFF"/>
                </a:solidFill>
                <a:latin typeface="Calibri"/>
                <a:ea typeface="Calibri"/>
                <a:cs typeface="Calibri"/>
                <a:sym typeface="Calibri"/>
              </a:rPr>
              <a:t>advice on our website</a:t>
            </a:r>
            <a:endParaRPr sz="1100" b="0" i="0" u="none" strike="noStrike" cap="none" dirty="0">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dirty="0">
                <a:solidFill>
                  <a:srgbClr val="FFFFFF"/>
                </a:solidFill>
                <a:latin typeface="Calibri"/>
                <a:ea typeface="Calibri"/>
                <a:cs typeface="Calibri"/>
                <a:sym typeface="Calibri"/>
              </a:rPr>
              <a:t>Warmer Winter Checklist</a:t>
            </a:r>
            <a:endParaRPr sz="1050" b="0" i="0" u="none" strike="noStrike" cap="none" dirty="0">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dirty="0">
                <a:solidFill>
                  <a:srgbClr val="FFFFFF"/>
                </a:solidFill>
                <a:latin typeface="Calibri"/>
                <a:ea typeface="Calibri"/>
                <a:cs typeface="Calibri"/>
                <a:sym typeface="Calibri"/>
              </a:rPr>
              <a:t>Volunteer Energy Champions and two energy advisers</a:t>
            </a:r>
            <a:endParaRPr sz="1050" b="0" i="0" u="none" strike="noStrike" cap="none" dirty="0">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dirty="0">
                <a:solidFill>
                  <a:srgbClr val="FFFFFF"/>
                </a:solidFill>
                <a:latin typeface="Calibri"/>
                <a:ea typeface="Calibri"/>
                <a:cs typeface="Calibri"/>
                <a:sym typeface="Calibri"/>
              </a:rPr>
              <a:t>Energy Advice stall in a box</a:t>
            </a:r>
            <a:endParaRPr sz="1050" b="0" i="0" u="none" strike="noStrike" cap="none" dirty="0">
              <a:solidFill>
                <a:srgbClr val="FFFFFF"/>
              </a:solidFill>
              <a:latin typeface="Calibri"/>
              <a:ea typeface="Calibri"/>
              <a:cs typeface="Calibri"/>
              <a:sym typeface="Calibri"/>
            </a:endParaRPr>
          </a:p>
          <a:p>
            <a:pPr marL="257175" marR="0" lvl="0" indent="-257175" algn="l" rtl="0">
              <a:spcBef>
                <a:spcPts val="1800"/>
              </a:spcBef>
              <a:spcAft>
                <a:spcPts val="0"/>
              </a:spcAft>
              <a:buClr>
                <a:srgbClr val="FFFFFF"/>
              </a:buClr>
              <a:buSzPts val="2400"/>
              <a:buFont typeface="Arial"/>
              <a:buChar char="•"/>
            </a:pPr>
            <a:r>
              <a:rPr lang="en-GB" sz="2400" b="0" i="0" u="none" strike="noStrike" cap="none" dirty="0">
                <a:solidFill>
                  <a:srgbClr val="FFFFFF"/>
                </a:solidFill>
                <a:latin typeface="Calibri"/>
                <a:ea typeface="Calibri"/>
                <a:cs typeface="Calibri"/>
                <a:sym typeface="Calibri"/>
              </a:rPr>
              <a:t>Free Energy Champion training day Friday 3 November</a:t>
            </a:r>
            <a:endParaRPr dirty="0"/>
          </a:p>
        </p:txBody>
      </p:sp>
      <p:pic>
        <p:nvPicPr>
          <p:cNvPr id="6" name="Picture 5">
            <a:extLst>
              <a:ext uri="{FF2B5EF4-FFF2-40B4-BE49-F238E27FC236}">
                <a16:creationId xmlns:a16="http://schemas.microsoft.com/office/drawing/2014/main" id="{5B8985C9-0880-6976-50C4-0268324B75A3}"/>
              </a:ext>
            </a:extLst>
          </p:cNvPr>
          <p:cNvPicPr>
            <a:picLocks noChangeAspect="1"/>
          </p:cNvPicPr>
          <p:nvPr/>
        </p:nvPicPr>
        <p:blipFill rotWithShape="1">
          <a:blip r:embed="rId4"/>
          <a:srcRect l="29255" t="6012" r="11098" b="-484"/>
          <a:stretch/>
        </p:blipFill>
        <p:spPr>
          <a:xfrm>
            <a:off x="5904854" y="-27423"/>
            <a:ext cx="3239146" cy="6893549"/>
          </a:xfrm>
          <a:prstGeom prst="rect">
            <a:avLst/>
          </a:prstGeom>
        </p:spPr>
      </p:pic>
    </p:spTree>
    <p:extLst>
      <p:ext uri="{BB962C8B-B14F-4D97-AF65-F5344CB8AC3E}">
        <p14:creationId xmlns:p14="http://schemas.microsoft.com/office/powerpoint/2010/main" val="1021992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477"/>
        <p:cNvGrpSpPr/>
        <p:nvPr/>
      </p:nvGrpSpPr>
      <p:grpSpPr>
        <a:xfrm>
          <a:off x="0" y="0"/>
          <a:ext cx="0" cy="0"/>
          <a:chOff x="0" y="0"/>
          <a:chExt cx="0" cy="0"/>
        </a:xfrm>
      </p:grpSpPr>
      <p:pic>
        <p:nvPicPr>
          <p:cNvPr id="478" name="Google Shape;478;p31" descr="A house with trees around it&#10;&#10;Description automatically generated with low confidence"/>
          <p:cNvPicPr preferRelativeResize="0"/>
          <p:nvPr/>
        </p:nvPicPr>
        <p:blipFill rotWithShape="1">
          <a:blip r:embed="rId3">
            <a:alphaModFix/>
          </a:blip>
          <a:srcRect b="-711"/>
          <a:stretch/>
        </p:blipFill>
        <p:spPr>
          <a:xfrm>
            <a:off x="0" y="4664"/>
            <a:ext cx="9154259" cy="6923673"/>
          </a:xfrm>
          <a:prstGeom prst="rect">
            <a:avLst/>
          </a:prstGeom>
          <a:noFill/>
          <a:ln>
            <a:noFill/>
          </a:ln>
        </p:spPr>
      </p:pic>
      <p:sp>
        <p:nvSpPr>
          <p:cNvPr id="479" name="Google Shape;479;p31"/>
          <p:cNvSpPr/>
          <p:nvPr/>
        </p:nvSpPr>
        <p:spPr>
          <a:xfrm>
            <a:off x="0" y="5674660"/>
            <a:ext cx="9144000" cy="1209718"/>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0" name="Google Shape;480;p31"/>
          <p:cNvSpPr txBox="1"/>
          <p:nvPr/>
        </p:nvSpPr>
        <p:spPr>
          <a:xfrm>
            <a:off x="199103" y="5852479"/>
            <a:ext cx="8745794" cy="8540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950" b="1">
                <a:solidFill>
                  <a:schemeClr val="lt1"/>
                </a:solidFill>
                <a:latin typeface="Twentieth Century"/>
                <a:ea typeface="Twentieth Century"/>
                <a:cs typeface="Twentieth Century"/>
                <a:sym typeface="Twentieth Century"/>
              </a:rPr>
              <a:t>Cosy Homes Oxfordshire</a:t>
            </a:r>
            <a:endParaRPr/>
          </a:p>
        </p:txBody>
      </p:sp>
    </p:spTree>
    <p:extLst>
      <p:ext uri="{BB962C8B-B14F-4D97-AF65-F5344CB8AC3E}">
        <p14:creationId xmlns:p14="http://schemas.microsoft.com/office/powerpoint/2010/main" val="3448157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485"/>
        <p:cNvGrpSpPr/>
        <p:nvPr/>
      </p:nvGrpSpPr>
      <p:grpSpPr>
        <a:xfrm>
          <a:off x="0" y="0"/>
          <a:ext cx="0" cy="0"/>
          <a:chOff x="0" y="0"/>
          <a:chExt cx="0" cy="0"/>
        </a:xfrm>
      </p:grpSpPr>
      <p:grpSp>
        <p:nvGrpSpPr>
          <p:cNvPr id="486" name="Google Shape;486;p32"/>
          <p:cNvGrpSpPr/>
          <p:nvPr/>
        </p:nvGrpSpPr>
        <p:grpSpPr>
          <a:xfrm>
            <a:off x="-57150" y="0"/>
            <a:ext cx="9324975" cy="1428750"/>
            <a:chOff x="-57150" y="0"/>
            <a:chExt cx="9324975" cy="1428750"/>
          </a:xfrm>
        </p:grpSpPr>
        <p:sp>
          <p:nvSpPr>
            <p:cNvPr id="487" name="Google Shape;487;p32"/>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88" name="Google Shape;488;p32"/>
            <p:cNvPicPr preferRelativeResize="0"/>
            <p:nvPr/>
          </p:nvPicPr>
          <p:blipFill rotWithShape="1">
            <a:blip r:embed="rId3">
              <a:alphaModFix/>
            </a:blip>
            <a:srcRect/>
            <a:stretch/>
          </p:blipFill>
          <p:spPr>
            <a:xfrm>
              <a:off x="8127830" y="120254"/>
              <a:ext cx="832190" cy="832190"/>
            </a:xfrm>
            <a:prstGeom prst="rect">
              <a:avLst/>
            </a:prstGeom>
            <a:solidFill>
              <a:srgbClr val="35BFAF"/>
            </a:solidFill>
            <a:ln>
              <a:noFill/>
            </a:ln>
          </p:spPr>
        </p:pic>
        <p:sp>
          <p:nvSpPr>
            <p:cNvPr id="489" name="Google Shape;489;p32"/>
            <p:cNvSpPr/>
            <p:nvPr/>
          </p:nvSpPr>
          <p:spPr>
            <a:xfrm rot="10800000">
              <a:off x="-57150" y="988957"/>
              <a:ext cx="9324975" cy="382570"/>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490" name="Google Shape;490;p32"/>
          <p:cNvSpPr txBox="1">
            <a:spLocks noGrp="1"/>
          </p:cNvSpPr>
          <p:nvPr>
            <p:ph type="title"/>
          </p:nvPr>
        </p:nvSpPr>
        <p:spPr>
          <a:xfrm>
            <a:off x="344502" y="21358"/>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500" b="1">
                <a:solidFill>
                  <a:schemeClr val="lt1"/>
                </a:solidFill>
              </a:rPr>
              <a:t>Cosy Homes Oxfordshire</a:t>
            </a:r>
            <a:endParaRPr/>
          </a:p>
        </p:txBody>
      </p:sp>
      <p:sp>
        <p:nvSpPr>
          <p:cNvPr id="491" name="Google Shape;491;p32"/>
          <p:cNvSpPr txBox="1">
            <a:spLocks noGrp="1"/>
          </p:cNvSpPr>
          <p:nvPr>
            <p:ph type="body" idx="1"/>
          </p:nvPr>
        </p:nvSpPr>
        <p:spPr>
          <a:xfrm>
            <a:off x="457200" y="1600202"/>
            <a:ext cx="8502820" cy="513754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20"/>
              </a:spcBef>
              <a:spcAft>
                <a:spcPts val="0"/>
              </a:spcAft>
              <a:buSzPts val="2100"/>
              <a:buNone/>
            </a:pPr>
            <a:endParaRPr sz="1800"/>
          </a:p>
          <a:p>
            <a:pPr marL="457200" lvl="0" indent="-228600" algn="l" rtl="0">
              <a:lnSpc>
                <a:spcPct val="100000"/>
              </a:lnSpc>
              <a:spcBef>
                <a:spcPts val="420"/>
              </a:spcBef>
              <a:spcAft>
                <a:spcPts val="0"/>
              </a:spcAft>
              <a:buSzPts val="2100"/>
              <a:buFont typeface="Arial"/>
              <a:buNone/>
            </a:pPr>
            <a:endParaRPr sz="1800" b="1">
              <a:latin typeface="Georgia"/>
              <a:ea typeface="Georgia"/>
              <a:cs typeface="Georgia"/>
              <a:sym typeface="Georgia"/>
            </a:endParaRPr>
          </a:p>
          <a:p>
            <a:pPr marL="457200" lvl="0" indent="-228600" algn="l" rtl="0">
              <a:lnSpc>
                <a:spcPct val="100000"/>
              </a:lnSpc>
              <a:spcBef>
                <a:spcPts val="420"/>
              </a:spcBef>
              <a:spcAft>
                <a:spcPts val="0"/>
              </a:spcAft>
              <a:buSzPts val="2100"/>
              <a:buFont typeface="Arial"/>
              <a:buNone/>
            </a:pPr>
            <a:endParaRPr sz="1800" b="1"/>
          </a:p>
        </p:txBody>
      </p:sp>
      <p:pic>
        <p:nvPicPr>
          <p:cNvPr id="492" name="Google Shape;492;p32" descr="Logo&#10;&#10;Description automatically generated"/>
          <p:cNvPicPr preferRelativeResize="0"/>
          <p:nvPr/>
        </p:nvPicPr>
        <p:blipFill rotWithShape="1">
          <a:blip r:embed="rId4">
            <a:alphaModFix/>
          </a:blip>
          <a:srcRect/>
          <a:stretch/>
        </p:blipFill>
        <p:spPr>
          <a:xfrm>
            <a:off x="5127707" y="1792209"/>
            <a:ext cx="3271142" cy="1273719"/>
          </a:xfrm>
          <a:prstGeom prst="rect">
            <a:avLst/>
          </a:prstGeom>
          <a:noFill/>
          <a:ln>
            <a:noFill/>
          </a:ln>
        </p:spPr>
      </p:pic>
      <p:sp>
        <p:nvSpPr>
          <p:cNvPr id="493" name="Google Shape;493;p32"/>
          <p:cNvSpPr txBox="1"/>
          <p:nvPr/>
        </p:nvSpPr>
        <p:spPr>
          <a:xfrm>
            <a:off x="745145" y="2642641"/>
            <a:ext cx="7653600" cy="2862900"/>
          </a:xfrm>
          <a:prstGeom prst="rect">
            <a:avLst/>
          </a:prstGeom>
          <a:noFill/>
          <a:ln>
            <a:noFill/>
          </a:ln>
        </p:spPr>
        <p:txBody>
          <a:bodyPr spcFirstLastPara="1" wrap="square" lIns="91425" tIns="45700" rIns="91425" bIns="45700" anchor="t" anchorCtr="0">
            <a:spAutoFit/>
          </a:bodyPr>
          <a:lstStyle/>
          <a:p>
            <a:pPr marL="0" marR="292608" lvl="0" indent="0" algn="l" rtl="0">
              <a:spcBef>
                <a:spcPts val="0"/>
              </a:spcBef>
              <a:spcAft>
                <a:spcPts val="0"/>
              </a:spcAft>
              <a:buNone/>
            </a:pPr>
            <a:r>
              <a:rPr lang="en-GB" sz="2000" b="1">
                <a:solidFill>
                  <a:schemeClr val="dk1"/>
                </a:solidFill>
                <a:latin typeface="Calibri"/>
                <a:ea typeface="Calibri"/>
                <a:cs typeface="Calibri"/>
                <a:sym typeface="Calibri"/>
              </a:rPr>
              <a:t>Plan Builder</a:t>
            </a:r>
            <a:endParaRPr/>
          </a:p>
          <a:p>
            <a:pPr marL="0" marR="146304" lvl="0" indent="0" algn="l" rtl="0">
              <a:spcBef>
                <a:spcPts val="0"/>
              </a:spcBef>
              <a:spcAft>
                <a:spcPts val="0"/>
              </a:spcAft>
              <a:buNone/>
            </a:pPr>
            <a:r>
              <a:rPr lang="en-GB" sz="2000">
                <a:solidFill>
                  <a:schemeClr val="dk1"/>
                </a:solidFill>
                <a:latin typeface="Calibri"/>
                <a:ea typeface="Calibri"/>
                <a:cs typeface="Calibri"/>
                <a:sym typeface="Calibri"/>
              </a:rPr>
              <a:t>Get started with a plan for free</a:t>
            </a:r>
            <a:endParaRPr/>
          </a:p>
          <a:p>
            <a:pPr marL="0" marR="146304" lvl="0" indent="0" algn="l" rtl="0">
              <a:spcBef>
                <a:spcPts val="0"/>
              </a:spcBef>
              <a:spcAft>
                <a:spcPts val="0"/>
              </a:spcAft>
              <a:buNone/>
            </a:pPr>
            <a:endParaRPr sz="2000">
              <a:solidFill>
                <a:schemeClr val="dk1"/>
              </a:solidFill>
              <a:latin typeface="Calibri"/>
              <a:ea typeface="Calibri"/>
              <a:cs typeface="Calibri"/>
              <a:sym typeface="Calibri"/>
            </a:endParaRPr>
          </a:p>
          <a:p>
            <a:pPr marL="0" marR="146304" lvl="0" indent="0" algn="l" rtl="0">
              <a:spcBef>
                <a:spcPts val="0"/>
              </a:spcBef>
              <a:spcAft>
                <a:spcPts val="0"/>
              </a:spcAft>
              <a:buNone/>
            </a:pPr>
            <a:r>
              <a:rPr lang="en-GB" sz="2000" b="1">
                <a:solidFill>
                  <a:schemeClr val="dk1"/>
                </a:solidFill>
                <a:latin typeface="Calibri"/>
                <a:ea typeface="Calibri"/>
                <a:cs typeface="Calibri"/>
                <a:sym typeface="Calibri"/>
              </a:rPr>
              <a:t>Whole House Plan</a:t>
            </a:r>
            <a:endParaRPr/>
          </a:p>
          <a:p>
            <a:pPr marL="0" marR="0" lvl="0" indent="0" algn="l" rtl="0">
              <a:spcBef>
                <a:spcPts val="0"/>
              </a:spcBef>
              <a:spcAft>
                <a:spcPts val="0"/>
              </a:spcAft>
              <a:buNone/>
            </a:pPr>
            <a:r>
              <a:rPr lang="en-GB" sz="2000">
                <a:solidFill>
                  <a:schemeClr val="dk1"/>
                </a:solidFill>
                <a:latin typeface="Calibri"/>
                <a:ea typeface="Calibri"/>
                <a:cs typeface="Calibri"/>
                <a:sym typeface="Calibri"/>
              </a:rPr>
              <a:t>An in-depth personalised report on your home and energy use</a:t>
            </a:r>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b="1">
                <a:solidFill>
                  <a:schemeClr val="dk1"/>
                </a:solidFill>
                <a:latin typeface="Calibri"/>
                <a:ea typeface="Calibri"/>
                <a:cs typeface="Calibri"/>
                <a:sym typeface="Calibri"/>
              </a:rPr>
              <a:t>Retrofit Coordinator</a:t>
            </a:r>
            <a:endParaRPr/>
          </a:p>
          <a:p>
            <a:pPr marL="0" marR="0" lvl="0" indent="0" algn="l" rtl="0">
              <a:spcBef>
                <a:spcPts val="0"/>
              </a:spcBef>
              <a:spcAft>
                <a:spcPts val="0"/>
              </a:spcAft>
              <a:buNone/>
            </a:pPr>
            <a:r>
              <a:rPr lang="en-GB" sz="2000">
                <a:solidFill>
                  <a:schemeClr val="dk1"/>
                </a:solidFill>
                <a:latin typeface="Calibri"/>
                <a:ea typeface="Calibri"/>
                <a:cs typeface="Calibri"/>
                <a:sym typeface="Calibri"/>
              </a:rPr>
              <a:t>A skilled expert who will help guide you in your decisions, resolve problems, and guide homeowners through the build process</a:t>
            </a:r>
            <a:endParaRPr/>
          </a:p>
        </p:txBody>
      </p:sp>
    </p:spTree>
    <p:extLst>
      <p:ext uri="{BB962C8B-B14F-4D97-AF65-F5344CB8AC3E}">
        <p14:creationId xmlns:p14="http://schemas.microsoft.com/office/powerpoint/2010/main" val="1618355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498"/>
        <p:cNvGrpSpPr/>
        <p:nvPr/>
      </p:nvGrpSpPr>
      <p:grpSpPr>
        <a:xfrm>
          <a:off x="0" y="0"/>
          <a:ext cx="0" cy="0"/>
          <a:chOff x="0" y="0"/>
          <a:chExt cx="0" cy="0"/>
        </a:xfrm>
      </p:grpSpPr>
      <p:grpSp>
        <p:nvGrpSpPr>
          <p:cNvPr id="499" name="Google Shape;499;p33"/>
          <p:cNvGrpSpPr/>
          <p:nvPr/>
        </p:nvGrpSpPr>
        <p:grpSpPr>
          <a:xfrm>
            <a:off x="-57150" y="0"/>
            <a:ext cx="9324975" cy="1428750"/>
            <a:chOff x="-57150" y="0"/>
            <a:chExt cx="9324975" cy="1428750"/>
          </a:xfrm>
        </p:grpSpPr>
        <p:sp>
          <p:nvSpPr>
            <p:cNvPr id="500" name="Google Shape;500;p33"/>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1" name="Google Shape;501;p33"/>
            <p:cNvSpPr/>
            <p:nvPr/>
          </p:nvSpPr>
          <p:spPr>
            <a:xfrm rot="10800000">
              <a:off x="-57150" y="988957"/>
              <a:ext cx="9324975" cy="382570"/>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502" name="Google Shape;502;p33"/>
          <p:cNvSpPr txBox="1">
            <a:spLocks noGrp="1"/>
          </p:cNvSpPr>
          <p:nvPr>
            <p:ph type="title"/>
          </p:nvPr>
        </p:nvSpPr>
        <p:spPr>
          <a:xfrm>
            <a:off x="457200" y="90659"/>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500" b="1">
                <a:solidFill>
                  <a:schemeClr val="lt1"/>
                </a:solidFill>
              </a:rPr>
              <a:t>Plan Builder</a:t>
            </a:r>
            <a:endParaRPr/>
          </a:p>
        </p:txBody>
      </p:sp>
      <p:sp>
        <p:nvSpPr>
          <p:cNvPr id="503" name="Google Shape;503;p33"/>
          <p:cNvSpPr txBox="1">
            <a:spLocks noGrp="1"/>
          </p:cNvSpPr>
          <p:nvPr>
            <p:ph type="body" idx="1"/>
          </p:nvPr>
        </p:nvSpPr>
        <p:spPr>
          <a:xfrm>
            <a:off x="276726" y="1484313"/>
            <a:ext cx="3528083" cy="5081529"/>
          </a:xfrm>
          <a:prstGeom prst="rect">
            <a:avLst/>
          </a:prstGeom>
          <a:noFill/>
          <a:ln>
            <a:noFill/>
          </a:ln>
        </p:spPr>
        <p:txBody>
          <a:bodyPr spcFirstLastPara="1" wrap="square" lIns="91425" tIns="45700" rIns="91425" bIns="45700" anchor="t" anchorCtr="0">
            <a:noAutofit/>
          </a:bodyPr>
          <a:lstStyle/>
          <a:p>
            <a:pPr marL="457200" lvl="0" indent="-361950" algn="l" rtl="0">
              <a:lnSpc>
                <a:spcPct val="100000"/>
              </a:lnSpc>
              <a:spcBef>
                <a:spcPts val="1200"/>
              </a:spcBef>
              <a:spcAft>
                <a:spcPts val="0"/>
              </a:spcAft>
              <a:buSzPts val="2100"/>
              <a:buChar char="•"/>
            </a:pPr>
            <a:r>
              <a:rPr lang="en-GB" sz="2000" b="1">
                <a:latin typeface="Calibri"/>
                <a:ea typeface="Calibri"/>
                <a:cs typeface="Calibri"/>
                <a:sym typeface="Calibri"/>
              </a:rPr>
              <a:t>Free online tool </a:t>
            </a:r>
            <a:r>
              <a:rPr lang="en-GB" sz="2000">
                <a:latin typeface="Calibri"/>
                <a:ea typeface="Calibri"/>
                <a:cs typeface="Calibri"/>
                <a:sym typeface="Calibri"/>
              </a:rPr>
              <a:t>- giving Oxfordshire residents an idea of possible energy efficiency measures for their home, based on existing data about their address and housing type </a:t>
            </a:r>
            <a:endParaRPr sz="1050">
              <a:latin typeface="Calibri"/>
              <a:ea typeface="Calibri"/>
              <a:cs typeface="Calibri"/>
              <a:sym typeface="Calibri"/>
            </a:endParaRPr>
          </a:p>
          <a:p>
            <a:pPr marL="457200" lvl="0" indent="-361950" algn="l" rtl="0">
              <a:lnSpc>
                <a:spcPct val="100000"/>
              </a:lnSpc>
              <a:spcBef>
                <a:spcPts val="1800"/>
              </a:spcBef>
              <a:spcAft>
                <a:spcPts val="0"/>
              </a:spcAft>
              <a:buSzPts val="2100"/>
              <a:buChar char="•"/>
            </a:pPr>
            <a:r>
              <a:rPr lang="en-GB" sz="2000">
                <a:latin typeface="Calibri"/>
                <a:ea typeface="Calibri"/>
                <a:cs typeface="Calibri"/>
                <a:sym typeface="Calibri"/>
              </a:rPr>
              <a:t>Estimates energy, cost, and carbon savings as well as project costs </a:t>
            </a:r>
            <a:endParaRPr sz="1050">
              <a:latin typeface="Calibri"/>
              <a:ea typeface="Calibri"/>
              <a:cs typeface="Calibri"/>
              <a:sym typeface="Calibri"/>
            </a:endParaRPr>
          </a:p>
          <a:p>
            <a:pPr marL="457200" lvl="0" indent="-361950" algn="l" rtl="0">
              <a:lnSpc>
                <a:spcPct val="100000"/>
              </a:lnSpc>
              <a:spcBef>
                <a:spcPts val="1800"/>
              </a:spcBef>
              <a:spcAft>
                <a:spcPts val="0"/>
              </a:spcAft>
              <a:buSzPts val="2100"/>
              <a:buChar char="•"/>
            </a:pPr>
            <a:r>
              <a:rPr lang="en-GB" sz="2000">
                <a:latin typeface="Calibri"/>
                <a:ea typeface="Calibri"/>
                <a:cs typeface="Calibri"/>
                <a:sym typeface="Calibri"/>
              </a:rPr>
              <a:t>If user is happy with plan, they submit it, and Cosy Homes gets in touch to discuss details</a:t>
            </a:r>
            <a:endParaRPr/>
          </a:p>
          <a:p>
            <a:pPr marL="457200" lvl="0" indent="-228600" algn="l" rtl="0">
              <a:lnSpc>
                <a:spcPct val="100000"/>
              </a:lnSpc>
              <a:spcBef>
                <a:spcPts val="1020"/>
              </a:spcBef>
              <a:spcAft>
                <a:spcPts val="0"/>
              </a:spcAft>
              <a:buClr>
                <a:srgbClr val="00748D"/>
              </a:buClr>
              <a:buSzPts val="2100"/>
              <a:buNone/>
            </a:pPr>
            <a:endParaRPr sz="2000" b="1">
              <a:latin typeface="Calibri"/>
              <a:ea typeface="Calibri"/>
              <a:cs typeface="Calibri"/>
              <a:sym typeface="Calibri"/>
            </a:endParaRPr>
          </a:p>
          <a:p>
            <a:pPr marL="457200" lvl="0" indent="-228600" algn="l" rtl="0">
              <a:lnSpc>
                <a:spcPct val="100000"/>
              </a:lnSpc>
              <a:spcBef>
                <a:spcPts val="420"/>
              </a:spcBef>
              <a:spcAft>
                <a:spcPts val="0"/>
              </a:spcAft>
              <a:buClr>
                <a:srgbClr val="00748D"/>
              </a:buClr>
              <a:buSzPts val="2100"/>
              <a:buNone/>
            </a:pPr>
            <a:endParaRPr sz="2000" b="1">
              <a:latin typeface="Calibri"/>
              <a:ea typeface="Calibri"/>
              <a:cs typeface="Calibri"/>
              <a:sym typeface="Calibri"/>
            </a:endParaRPr>
          </a:p>
          <a:p>
            <a:pPr marL="457200" lvl="0" indent="-228600" algn="l" rtl="0">
              <a:lnSpc>
                <a:spcPct val="100000"/>
              </a:lnSpc>
              <a:spcBef>
                <a:spcPts val="420"/>
              </a:spcBef>
              <a:spcAft>
                <a:spcPts val="0"/>
              </a:spcAft>
              <a:buClr>
                <a:srgbClr val="00748D"/>
              </a:buClr>
              <a:buSzPts val="2100"/>
              <a:buNone/>
            </a:pPr>
            <a:endParaRPr sz="2000" b="1">
              <a:latin typeface="Calibri"/>
              <a:ea typeface="Calibri"/>
              <a:cs typeface="Calibri"/>
              <a:sym typeface="Calibri"/>
            </a:endParaRPr>
          </a:p>
          <a:p>
            <a:pPr marL="0" lvl="0" indent="0" algn="l" rtl="0">
              <a:lnSpc>
                <a:spcPct val="100000"/>
              </a:lnSpc>
              <a:spcBef>
                <a:spcPts val="420"/>
              </a:spcBef>
              <a:spcAft>
                <a:spcPts val="0"/>
              </a:spcAft>
              <a:buSzPts val="2100"/>
              <a:buNone/>
            </a:pPr>
            <a:endParaRPr sz="2000" b="1">
              <a:latin typeface="Calibri"/>
              <a:ea typeface="Calibri"/>
              <a:cs typeface="Calibri"/>
              <a:sym typeface="Calibri"/>
            </a:endParaRPr>
          </a:p>
          <a:p>
            <a:pPr marL="0" lvl="0" indent="0" algn="l" rtl="0">
              <a:lnSpc>
                <a:spcPct val="100000"/>
              </a:lnSpc>
              <a:spcBef>
                <a:spcPts val="420"/>
              </a:spcBef>
              <a:spcAft>
                <a:spcPts val="0"/>
              </a:spcAft>
              <a:buSzPts val="2100"/>
              <a:buNone/>
            </a:pPr>
            <a:endParaRPr sz="2000">
              <a:latin typeface="Calibri"/>
              <a:ea typeface="Calibri"/>
              <a:cs typeface="Calibri"/>
              <a:sym typeface="Calibri"/>
            </a:endParaRPr>
          </a:p>
          <a:p>
            <a:pPr marL="0" lvl="0" indent="0" algn="l" rtl="0">
              <a:lnSpc>
                <a:spcPct val="100000"/>
              </a:lnSpc>
              <a:spcBef>
                <a:spcPts val="420"/>
              </a:spcBef>
              <a:spcAft>
                <a:spcPts val="0"/>
              </a:spcAft>
              <a:buSzPts val="2100"/>
              <a:buNone/>
            </a:pPr>
            <a:endParaRPr sz="2000" b="1">
              <a:latin typeface="Calibri"/>
              <a:ea typeface="Calibri"/>
              <a:cs typeface="Calibri"/>
              <a:sym typeface="Calibri"/>
            </a:endParaRPr>
          </a:p>
        </p:txBody>
      </p:sp>
      <p:pic>
        <p:nvPicPr>
          <p:cNvPr id="504" name="Google Shape;504;p33"/>
          <p:cNvPicPr preferRelativeResize="0"/>
          <p:nvPr/>
        </p:nvPicPr>
        <p:blipFill rotWithShape="1">
          <a:blip r:embed="rId3">
            <a:alphaModFix/>
          </a:blip>
          <a:srcRect/>
          <a:stretch/>
        </p:blipFill>
        <p:spPr>
          <a:xfrm>
            <a:off x="4142278" y="1756645"/>
            <a:ext cx="4604156" cy="311573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505" name="Google Shape;505;p33" descr="A picture containing text&#10;&#10;Description automatically generated"/>
          <p:cNvPicPr preferRelativeResize="0"/>
          <p:nvPr/>
        </p:nvPicPr>
        <p:blipFill rotWithShape="1">
          <a:blip r:embed="rId4">
            <a:alphaModFix/>
          </a:blip>
          <a:srcRect/>
          <a:stretch/>
        </p:blipFill>
        <p:spPr>
          <a:xfrm>
            <a:off x="4933608" y="5419202"/>
            <a:ext cx="3021496" cy="749426"/>
          </a:xfrm>
          <a:prstGeom prst="rect">
            <a:avLst/>
          </a:prstGeom>
          <a:noFill/>
          <a:ln>
            <a:noFill/>
          </a:ln>
        </p:spPr>
      </p:pic>
    </p:spTree>
    <p:extLst>
      <p:ext uri="{BB962C8B-B14F-4D97-AF65-F5344CB8AC3E}">
        <p14:creationId xmlns:p14="http://schemas.microsoft.com/office/powerpoint/2010/main" val="525093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00748D"/>
        </a:solidFill>
        <a:effectLst/>
      </p:bgPr>
    </p:bg>
    <p:spTree>
      <p:nvGrpSpPr>
        <p:cNvPr id="1" name="Shape 510"/>
        <p:cNvGrpSpPr/>
        <p:nvPr/>
      </p:nvGrpSpPr>
      <p:grpSpPr>
        <a:xfrm>
          <a:off x="0" y="0"/>
          <a:ext cx="0" cy="0"/>
          <a:chOff x="0" y="0"/>
          <a:chExt cx="0" cy="0"/>
        </a:xfrm>
      </p:grpSpPr>
      <p:sp>
        <p:nvSpPr>
          <p:cNvPr id="511" name="Google Shape;511;p34"/>
          <p:cNvSpPr txBox="1">
            <a:spLocks noGrp="1"/>
          </p:cNvSpPr>
          <p:nvPr>
            <p:ph type="title"/>
          </p:nvPr>
        </p:nvSpPr>
        <p:spPr>
          <a:xfrm>
            <a:off x="247650" y="174812"/>
            <a:ext cx="5131174" cy="123712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GB" b="1">
                <a:solidFill>
                  <a:schemeClr val="lt1"/>
                </a:solidFill>
              </a:rPr>
              <a:t>Case study: </a:t>
            </a:r>
            <a:br>
              <a:rPr lang="en-GB" b="1">
                <a:solidFill>
                  <a:schemeClr val="lt1"/>
                </a:solidFill>
              </a:rPr>
            </a:br>
            <a:r>
              <a:rPr lang="en-GB" b="1">
                <a:solidFill>
                  <a:schemeClr val="lt1"/>
                </a:solidFill>
              </a:rPr>
              <a:t>East Oxford terrace</a:t>
            </a:r>
            <a:br>
              <a:rPr lang="en-GB" sz="2800" b="1"/>
            </a:br>
            <a:endParaRPr b="1">
              <a:solidFill>
                <a:schemeClr val="lt1"/>
              </a:solidFill>
            </a:endParaRPr>
          </a:p>
        </p:txBody>
      </p:sp>
      <p:sp>
        <p:nvSpPr>
          <p:cNvPr id="512" name="Google Shape;512;p34"/>
          <p:cNvSpPr txBox="1"/>
          <p:nvPr/>
        </p:nvSpPr>
        <p:spPr>
          <a:xfrm>
            <a:off x="253190" y="1312358"/>
            <a:ext cx="5623175" cy="4896699"/>
          </a:xfrm>
          <a:prstGeom prst="rect">
            <a:avLst/>
          </a:prstGeom>
          <a:noFill/>
          <a:ln>
            <a:noFill/>
          </a:ln>
        </p:spPr>
        <p:txBody>
          <a:bodyPr spcFirstLastPara="1" wrap="square" lIns="91425" tIns="45700" rIns="91425" bIns="45700" anchor="t" anchorCtr="0">
            <a:normAutofit fontScale="85000" lnSpcReduction="20000"/>
          </a:bodyPr>
          <a:lstStyle/>
          <a:p>
            <a:pPr marL="257175" marR="0" lvl="0" indent="-257175" algn="l" rtl="0">
              <a:lnSpc>
                <a:spcPct val="150000"/>
              </a:lnSpc>
              <a:spcBef>
                <a:spcPts val="0"/>
              </a:spcBef>
              <a:spcAft>
                <a:spcPts val="0"/>
              </a:spcAft>
              <a:buClr>
                <a:schemeClr val="lt1"/>
              </a:buClr>
              <a:buSzPct val="100000"/>
              <a:buFont typeface="Arial"/>
              <a:buChar char="•"/>
            </a:pPr>
            <a:r>
              <a:rPr lang="en-GB" sz="1900">
                <a:solidFill>
                  <a:schemeClr val="lt1"/>
                </a:solidFill>
                <a:latin typeface="Calibri"/>
                <a:ea typeface="Calibri"/>
                <a:cs typeface="Calibri"/>
                <a:sym typeface="Calibri"/>
              </a:rPr>
              <a:t>House: l</a:t>
            </a:r>
            <a:r>
              <a:rPr lang="en-GB" sz="1900" b="0" i="0">
                <a:solidFill>
                  <a:schemeClr val="lt1"/>
                </a:solidFill>
                <a:latin typeface="Calibri"/>
                <a:ea typeface="Calibri"/>
                <a:cs typeface="Calibri"/>
                <a:sym typeface="Calibri"/>
              </a:rPr>
              <a:t>ate 1800s terrace with solid brick walls</a:t>
            </a:r>
            <a:endParaRPr/>
          </a:p>
          <a:p>
            <a:pPr marL="257175" marR="0" lvl="0" indent="-257175" algn="l" rtl="0">
              <a:lnSpc>
                <a:spcPct val="150000"/>
              </a:lnSpc>
              <a:spcBef>
                <a:spcPts val="323"/>
              </a:spcBef>
              <a:spcAft>
                <a:spcPts val="0"/>
              </a:spcAft>
              <a:buClr>
                <a:schemeClr val="lt1"/>
              </a:buClr>
              <a:buSzPct val="100000"/>
              <a:buFont typeface="Arial"/>
              <a:buChar char="•"/>
            </a:pPr>
            <a:r>
              <a:rPr lang="en-GB" sz="1900">
                <a:solidFill>
                  <a:schemeClr val="lt1"/>
                </a:solidFill>
                <a:latin typeface="Calibri"/>
                <a:ea typeface="Calibri"/>
                <a:cs typeface="Calibri"/>
                <a:sym typeface="Calibri"/>
              </a:rPr>
              <a:t>Lis and Sarah were very conscious of the environment, and cutting carbon emissions was the main aim of their retrofit</a:t>
            </a:r>
            <a:endParaRPr sz="1700">
              <a:solidFill>
                <a:schemeClr val="lt1"/>
              </a:solidFill>
              <a:latin typeface="Calibri"/>
              <a:ea typeface="Calibri"/>
              <a:cs typeface="Calibri"/>
              <a:sym typeface="Calibri"/>
            </a:endParaRPr>
          </a:p>
          <a:p>
            <a:pPr marL="0" marR="0" lvl="0" indent="0" algn="l" rtl="0">
              <a:lnSpc>
                <a:spcPct val="150000"/>
              </a:lnSpc>
              <a:spcBef>
                <a:spcPts val="408"/>
              </a:spcBef>
              <a:spcAft>
                <a:spcPts val="0"/>
              </a:spcAft>
              <a:buClr>
                <a:srgbClr val="FFFFFF"/>
              </a:buClr>
              <a:buSzPct val="100000"/>
              <a:buFont typeface="Arial"/>
              <a:buNone/>
            </a:pPr>
            <a:r>
              <a:rPr lang="en-GB" sz="2400" b="1" i="0" u="none" strike="noStrike" cap="none">
                <a:solidFill>
                  <a:srgbClr val="FFFFFF"/>
                </a:solidFill>
                <a:latin typeface="Twentieth Century"/>
                <a:ea typeface="Twentieth Century"/>
                <a:cs typeface="Twentieth Century"/>
                <a:sym typeface="Twentieth Century"/>
              </a:rPr>
              <a:t>Measures: </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2 kWp </a:t>
            </a:r>
            <a:r>
              <a:rPr lang="en-GB" sz="1900">
                <a:solidFill>
                  <a:schemeClr val="lt1"/>
                </a:solidFill>
                <a:latin typeface="Calibri"/>
                <a:ea typeface="Calibri"/>
                <a:cs typeface="Calibri"/>
                <a:sym typeface="Calibri"/>
              </a:rPr>
              <a:t>s</a:t>
            </a:r>
            <a:r>
              <a:rPr lang="en-GB" sz="1900" b="0" i="0">
                <a:solidFill>
                  <a:schemeClr val="lt1"/>
                </a:solidFill>
                <a:latin typeface="Calibri"/>
                <a:ea typeface="Calibri"/>
                <a:cs typeface="Calibri"/>
                <a:sym typeface="Calibri"/>
              </a:rPr>
              <a:t>olar PV array</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Traditional timber sash windows with double glazing</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Air source heat pump</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Internal wall wood fibre insulation (IWI)</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Cavity Wall Insulation (CWI)</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Loft insulation on the main roof with a controlled ventilation system</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Flat roof insulation on the backroom extension</a:t>
            </a:r>
            <a:endParaRPr/>
          </a:p>
          <a:p>
            <a:pPr marL="257175" marR="0" lvl="0" indent="-257175" algn="l" rtl="0">
              <a:spcBef>
                <a:spcPts val="323"/>
              </a:spcBef>
              <a:spcAft>
                <a:spcPts val="0"/>
              </a:spcAft>
              <a:buClr>
                <a:schemeClr val="lt1"/>
              </a:buClr>
              <a:buSzPct val="100000"/>
              <a:buFont typeface="Arial"/>
              <a:buChar char="•"/>
            </a:pPr>
            <a:r>
              <a:rPr lang="en-GB" sz="1900" b="0" i="0">
                <a:solidFill>
                  <a:schemeClr val="lt1"/>
                </a:solidFill>
                <a:latin typeface="Calibri"/>
                <a:ea typeface="Calibri"/>
                <a:cs typeface="Calibri"/>
                <a:sym typeface="Calibri"/>
              </a:rPr>
              <a:t>Underfloor heating and insulated floors</a:t>
            </a:r>
            <a:endParaRPr/>
          </a:p>
          <a:p>
            <a:pPr marL="0" marR="0" lvl="0" indent="0" algn="l" rtl="0">
              <a:spcBef>
                <a:spcPts val="408"/>
              </a:spcBef>
              <a:spcAft>
                <a:spcPts val="0"/>
              </a:spcAft>
              <a:buClr>
                <a:schemeClr val="lt1"/>
              </a:buClr>
              <a:buSzPct val="100000"/>
              <a:buFont typeface="Arial"/>
              <a:buNone/>
            </a:pPr>
            <a:endParaRPr sz="2400" b="1">
              <a:solidFill>
                <a:schemeClr val="lt1"/>
              </a:solidFill>
              <a:latin typeface="Twentieth Century"/>
              <a:ea typeface="Twentieth Century"/>
              <a:cs typeface="Twentieth Century"/>
              <a:sym typeface="Twentieth Century"/>
            </a:endParaRPr>
          </a:p>
          <a:p>
            <a:pPr marL="0" marR="0" lvl="0" indent="0" algn="l" rtl="0">
              <a:spcBef>
                <a:spcPts val="408"/>
              </a:spcBef>
              <a:spcAft>
                <a:spcPts val="0"/>
              </a:spcAft>
              <a:buClr>
                <a:schemeClr val="lt1"/>
              </a:buClr>
              <a:buSzPct val="100000"/>
              <a:buFont typeface="Arial"/>
              <a:buNone/>
            </a:pPr>
            <a:r>
              <a:rPr lang="en-GB" sz="2400" b="1" i="0">
                <a:solidFill>
                  <a:schemeClr val="lt1"/>
                </a:solidFill>
                <a:latin typeface="Twentieth Century"/>
                <a:ea typeface="Twentieth Century"/>
                <a:cs typeface="Twentieth Century"/>
                <a:sym typeface="Twentieth Century"/>
              </a:rPr>
              <a:t>Savings:</a:t>
            </a:r>
            <a:endParaRPr/>
          </a:p>
          <a:p>
            <a:pPr marL="257175" marR="0" lvl="0" indent="-257175" algn="l" rtl="0">
              <a:lnSpc>
                <a:spcPct val="150000"/>
              </a:lnSpc>
              <a:spcBef>
                <a:spcPts val="323"/>
              </a:spcBef>
              <a:spcAft>
                <a:spcPts val="0"/>
              </a:spcAft>
              <a:buClr>
                <a:srgbClr val="FFFFFF"/>
              </a:buClr>
              <a:buSzPct val="100000"/>
              <a:buFont typeface="Arial"/>
              <a:buChar char="•"/>
            </a:pPr>
            <a:r>
              <a:rPr lang="en-GB" sz="1900">
                <a:solidFill>
                  <a:srgbClr val="FFFFFF"/>
                </a:solidFill>
                <a:latin typeface="Calibri"/>
                <a:ea typeface="Calibri"/>
                <a:cs typeface="Calibri"/>
                <a:sym typeface="Calibri"/>
              </a:rPr>
              <a:t>59</a:t>
            </a:r>
            <a:r>
              <a:rPr lang="en-GB" sz="1900" b="0" i="0" u="none" strike="noStrike" cap="none">
                <a:solidFill>
                  <a:srgbClr val="FFFFFF"/>
                </a:solidFill>
                <a:latin typeface="Calibri"/>
                <a:ea typeface="Calibri"/>
                <a:cs typeface="Calibri"/>
                <a:sym typeface="Calibri"/>
              </a:rPr>
              <a:t>% estimated savings on energy bills, 68% reduction in CO</a:t>
            </a:r>
            <a:r>
              <a:rPr lang="en-GB" sz="1900" b="0" i="0" u="none" strike="noStrike" cap="none" baseline="-25000">
                <a:solidFill>
                  <a:srgbClr val="FFFFFF"/>
                </a:solidFill>
                <a:latin typeface="Calibri"/>
                <a:ea typeface="Calibri"/>
                <a:cs typeface="Calibri"/>
                <a:sym typeface="Calibri"/>
              </a:rPr>
              <a:t>2</a:t>
            </a:r>
            <a:r>
              <a:rPr lang="en-GB" sz="1900" b="0" i="0" u="none" strike="noStrike" cap="none">
                <a:solidFill>
                  <a:srgbClr val="FFFFFF"/>
                </a:solidFill>
                <a:latin typeface="Calibri"/>
                <a:ea typeface="Calibri"/>
                <a:cs typeface="Calibri"/>
                <a:sym typeface="Calibri"/>
              </a:rPr>
              <a:t> emissions: 3.39 tonnes of CO</a:t>
            </a:r>
            <a:r>
              <a:rPr lang="en-GB" sz="1900" b="0" i="0" u="none" strike="noStrike" cap="none" baseline="-25000">
                <a:solidFill>
                  <a:srgbClr val="FFFFFF"/>
                </a:solidFill>
                <a:latin typeface="Calibri"/>
                <a:ea typeface="Calibri"/>
                <a:cs typeface="Calibri"/>
                <a:sym typeface="Calibri"/>
              </a:rPr>
              <a:t>2</a:t>
            </a:r>
            <a:r>
              <a:rPr lang="en-GB" sz="1900" b="0" i="0" u="none" strike="noStrike" cap="none">
                <a:solidFill>
                  <a:srgbClr val="FFFFFF"/>
                </a:solidFill>
                <a:latin typeface="Calibri"/>
                <a:ea typeface="Calibri"/>
                <a:cs typeface="Calibri"/>
                <a:sym typeface="Calibri"/>
              </a:rPr>
              <a:t>e are saved every year </a:t>
            </a:r>
            <a:endParaRPr/>
          </a:p>
        </p:txBody>
      </p:sp>
      <p:pic>
        <p:nvPicPr>
          <p:cNvPr id="513" name="Google Shape;513;p34"/>
          <p:cNvPicPr preferRelativeResize="0"/>
          <p:nvPr/>
        </p:nvPicPr>
        <p:blipFill rotWithShape="1">
          <a:blip r:embed="rId3">
            <a:alphaModFix/>
          </a:blip>
          <a:srcRect/>
          <a:stretch/>
        </p:blipFill>
        <p:spPr>
          <a:xfrm>
            <a:off x="5695911" y="-22383"/>
            <a:ext cx="3362324" cy="2393578"/>
          </a:xfrm>
          <a:prstGeom prst="rect">
            <a:avLst/>
          </a:prstGeom>
          <a:noFill/>
          <a:ln>
            <a:noFill/>
          </a:ln>
        </p:spPr>
      </p:pic>
      <p:pic>
        <p:nvPicPr>
          <p:cNvPr id="514" name="Google Shape;514;p34"/>
          <p:cNvPicPr preferRelativeResize="0"/>
          <p:nvPr/>
        </p:nvPicPr>
        <p:blipFill rotWithShape="1">
          <a:blip r:embed="rId4">
            <a:alphaModFix/>
          </a:blip>
          <a:srcRect/>
          <a:stretch/>
        </p:blipFill>
        <p:spPr>
          <a:xfrm>
            <a:off x="5664926" y="2512908"/>
            <a:ext cx="1712147" cy="1712141"/>
          </a:xfrm>
          <a:prstGeom prst="rect">
            <a:avLst/>
          </a:prstGeom>
          <a:noFill/>
          <a:ln>
            <a:noFill/>
          </a:ln>
        </p:spPr>
      </p:pic>
      <p:pic>
        <p:nvPicPr>
          <p:cNvPr id="515" name="Google Shape;515;p34"/>
          <p:cNvPicPr preferRelativeResize="0"/>
          <p:nvPr/>
        </p:nvPicPr>
        <p:blipFill rotWithShape="1">
          <a:blip r:embed="rId5">
            <a:alphaModFix/>
          </a:blip>
          <a:srcRect/>
          <a:stretch/>
        </p:blipFill>
        <p:spPr>
          <a:xfrm>
            <a:off x="6937304" y="4493238"/>
            <a:ext cx="2206696" cy="2252617"/>
          </a:xfrm>
          <a:prstGeom prst="rect">
            <a:avLst/>
          </a:prstGeom>
          <a:noFill/>
          <a:ln>
            <a:noFill/>
          </a:ln>
        </p:spPr>
      </p:pic>
      <p:pic>
        <p:nvPicPr>
          <p:cNvPr id="516" name="Google Shape;516;p34"/>
          <p:cNvPicPr preferRelativeResize="0"/>
          <p:nvPr/>
        </p:nvPicPr>
        <p:blipFill rotWithShape="1">
          <a:blip r:embed="rId6">
            <a:alphaModFix/>
          </a:blip>
          <a:srcRect/>
          <a:stretch/>
        </p:blipFill>
        <p:spPr>
          <a:xfrm>
            <a:off x="5830712" y="3851408"/>
            <a:ext cx="1712146" cy="1712141"/>
          </a:xfrm>
          <a:prstGeom prst="rect">
            <a:avLst/>
          </a:prstGeom>
          <a:noFill/>
          <a:ln>
            <a:noFill/>
          </a:ln>
        </p:spPr>
      </p:pic>
      <p:pic>
        <p:nvPicPr>
          <p:cNvPr id="517" name="Google Shape;517;p34"/>
          <p:cNvPicPr preferRelativeResize="0"/>
          <p:nvPr/>
        </p:nvPicPr>
        <p:blipFill rotWithShape="1">
          <a:blip r:embed="rId7">
            <a:alphaModFix/>
          </a:blip>
          <a:srcRect/>
          <a:stretch/>
        </p:blipFill>
        <p:spPr>
          <a:xfrm>
            <a:off x="6816493" y="2265634"/>
            <a:ext cx="2206696" cy="2206687"/>
          </a:xfrm>
          <a:prstGeom prst="rect">
            <a:avLst/>
          </a:prstGeom>
          <a:noFill/>
          <a:ln>
            <a:noFill/>
          </a:ln>
        </p:spPr>
      </p:pic>
    </p:spTree>
    <p:extLst>
      <p:ext uri="{BB962C8B-B14F-4D97-AF65-F5344CB8AC3E}">
        <p14:creationId xmlns:p14="http://schemas.microsoft.com/office/powerpoint/2010/main" val="2007054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35BFAF"/>
        </a:solidFill>
        <a:effectLst/>
      </p:bgPr>
    </p:bg>
    <p:spTree>
      <p:nvGrpSpPr>
        <p:cNvPr id="1" name="Shape 522"/>
        <p:cNvGrpSpPr/>
        <p:nvPr/>
      </p:nvGrpSpPr>
      <p:grpSpPr>
        <a:xfrm>
          <a:off x="0" y="0"/>
          <a:ext cx="0" cy="0"/>
          <a:chOff x="0" y="0"/>
          <a:chExt cx="0" cy="0"/>
        </a:xfrm>
      </p:grpSpPr>
      <p:sp>
        <p:nvSpPr>
          <p:cNvPr id="523" name="Google Shape;523;p35"/>
          <p:cNvSpPr txBox="1">
            <a:spLocks noGrp="1"/>
          </p:cNvSpPr>
          <p:nvPr>
            <p:ph type="title"/>
          </p:nvPr>
        </p:nvSpPr>
        <p:spPr>
          <a:xfrm>
            <a:off x="542925" y="460700"/>
            <a:ext cx="5497800" cy="701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3200" b="1">
                <a:solidFill>
                  <a:schemeClr val="lt1"/>
                </a:solidFill>
              </a:rPr>
              <a:t>Who is this service for?</a:t>
            </a:r>
            <a:endParaRPr sz="4800" b="1">
              <a:solidFill>
                <a:schemeClr val="lt1"/>
              </a:solidFill>
            </a:endParaRPr>
          </a:p>
        </p:txBody>
      </p:sp>
      <p:pic>
        <p:nvPicPr>
          <p:cNvPr id="524" name="Google Shape;524;p35"/>
          <p:cNvPicPr preferRelativeResize="0"/>
          <p:nvPr/>
        </p:nvPicPr>
        <p:blipFill rotWithShape="1">
          <a:blip r:embed="rId3">
            <a:alphaModFix/>
          </a:blip>
          <a:srcRect/>
          <a:stretch/>
        </p:blipFill>
        <p:spPr>
          <a:xfrm>
            <a:off x="241130" y="5867968"/>
            <a:ext cx="832190" cy="832190"/>
          </a:xfrm>
          <a:prstGeom prst="rect">
            <a:avLst/>
          </a:prstGeom>
          <a:noFill/>
          <a:ln>
            <a:noFill/>
          </a:ln>
        </p:spPr>
      </p:pic>
      <p:sp>
        <p:nvSpPr>
          <p:cNvPr id="525" name="Google Shape;525;p35"/>
          <p:cNvSpPr txBox="1"/>
          <p:nvPr/>
        </p:nvSpPr>
        <p:spPr>
          <a:xfrm>
            <a:off x="241129" y="1342005"/>
            <a:ext cx="5664015" cy="5055298"/>
          </a:xfrm>
          <a:prstGeom prst="rect">
            <a:avLst/>
          </a:prstGeom>
          <a:noFill/>
          <a:ln>
            <a:noFill/>
          </a:ln>
        </p:spPr>
        <p:txBody>
          <a:bodyPr spcFirstLastPara="1" wrap="square" lIns="91425" tIns="45700" rIns="91425" bIns="45700" anchor="t" anchorCtr="0">
            <a:noAutofit/>
          </a:bodyPr>
          <a:lstStyle/>
          <a:p>
            <a:pPr marL="257175" marR="0" lvl="0" indent="-257175"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Homeowners </a:t>
            </a:r>
            <a:r>
              <a:rPr lang="en-GB" sz="2000" b="0" i="0" u="none" strike="noStrike" cap="none">
                <a:solidFill>
                  <a:srgbClr val="FFFFFF"/>
                </a:solidFill>
                <a:latin typeface="Calibri"/>
                <a:ea typeface="Calibri"/>
                <a:cs typeface="Calibri"/>
                <a:sym typeface="Calibri"/>
              </a:rPr>
              <a:t>who want to reduce their energy bills, </a:t>
            </a:r>
            <a:r>
              <a:rPr lang="en-GB" sz="2000">
                <a:solidFill>
                  <a:srgbClr val="FFFFFF"/>
                </a:solidFill>
                <a:latin typeface="Calibri"/>
                <a:ea typeface="Calibri"/>
                <a:cs typeface="Calibri"/>
                <a:sym typeface="Calibri"/>
              </a:rPr>
              <a:t>cut </a:t>
            </a:r>
            <a:r>
              <a:rPr lang="en-GB" sz="2000" b="0" i="0" u="none" strike="noStrike" cap="none">
                <a:solidFill>
                  <a:srgbClr val="FFFFFF"/>
                </a:solidFill>
                <a:latin typeface="Calibri"/>
                <a:ea typeface="Calibri"/>
                <a:cs typeface="Calibri"/>
                <a:sym typeface="Calibri"/>
              </a:rPr>
              <a:t>carbon emissions, and have  more comfortable home</a:t>
            </a:r>
            <a:br>
              <a:rPr lang="en-GB" sz="2000" b="0" i="0" u="none" strike="noStrike" cap="none">
                <a:solidFill>
                  <a:srgbClr val="FFFFFF"/>
                </a:solidFill>
                <a:latin typeface="Calibri"/>
                <a:ea typeface="Calibri"/>
                <a:cs typeface="Calibri"/>
                <a:sym typeface="Calibri"/>
              </a:rPr>
            </a:br>
            <a:endParaRPr/>
          </a:p>
          <a:p>
            <a:pPr marL="257175" marR="0" lvl="0" indent="-257175" algn="l" rtl="0">
              <a:lnSpc>
                <a:spcPct val="100000"/>
              </a:lnSpc>
              <a:spcBef>
                <a:spcPts val="400"/>
              </a:spcBef>
              <a:spcAft>
                <a:spcPts val="0"/>
              </a:spcAft>
              <a:buClr>
                <a:schemeClr val="lt1"/>
              </a:buClr>
              <a:buSzPts val="2000"/>
              <a:buFont typeface="Arial"/>
              <a:buChar char="•"/>
            </a:pPr>
            <a:r>
              <a:rPr lang="en-GB" sz="2000" b="0" i="0" u="none" strike="noStrike" cap="none">
                <a:solidFill>
                  <a:schemeClr val="lt1"/>
                </a:solidFill>
                <a:latin typeface="Calibri"/>
                <a:ea typeface="Calibri"/>
                <a:cs typeface="Calibri"/>
                <a:sym typeface="Calibri"/>
              </a:rPr>
              <a:t>Residents with older or </a:t>
            </a:r>
            <a:r>
              <a:rPr lang="en-GB" sz="2000">
                <a:solidFill>
                  <a:schemeClr val="lt1"/>
                </a:solidFill>
                <a:latin typeface="Calibri"/>
                <a:ea typeface="Calibri"/>
                <a:cs typeface="Calibri"/>
                <a:sym typeface="Calibri"/>
              </a:rPr>
              <a:t>more complex</a:t>
            </a:r>
            <a:r>
              <a:rPr lang="en-GB" sz="2000" b="0" i="0" u="none" strike="noStrike" cap="none">
                <a:solidFill>
                  <a:schemeClr val="lt1"/>
                </a:solidFill>
                <a:latin typeface="Calibri"/>
                <a:ea typeface="Calibri"/>
                <a:cs typeface="Calibri"/>
                <a:sym typeface="Calibri"/>
              </a:rPr>
              <a:t> homes</a:t>
            </a:r>
            <a:r>
              <a:rPr lang="en-GB" sz="2000">
                <a:solidFill>
                  <a:schemeClr val="lt1"/>
                </a:solidFill>
                <a:latin typeface="Calibri"/>
                <a:ea typeface="Calibri"/>
                <a:cs typeface="Calibri"/>
                <a:sym typeface="Calibri"/>
              </a:rPr>
              <a:t> benefit greatly</a:t>
            </a:r>
            <a:r>
              <a:rPr lang="en-GB" sz="2000" b="0" i="0" u="none" strike="noStrike" cap="none">
                <a:solidFill>
                  <a:schemeClr val="lt1"/>
                </a:solidFill>
                <a:latin typeface="Calibri"/>
                <a:ea typeface="Calibri"/>
                <a:cs typeface="Calibri"/>
                <a:sym typeface="Calibri"/>
              </a:rPr>
              <a:t> </a:t>
            </a:r>
            <a:r>
              <a:rPr lang="en-GB" sz="2000">
                <a:solidFill>
                  <a:schemeClr val="lt1"/>
                </a:solidFill>
                <a:latin typeface="Calibri"/>
                <a:ea typeface="Calibri"/>
                <a:cs typeface="Calibri"/>
                <a:sym typeface="Calibri"/>
              </a:rPr>
              <a:t>from our </a:t>
            </a:r>
            <a:r>
              <a:rPr lang="en-GB" sz="2000" b="0" i="0" u="none" strike="noStrike" cap="none">
                <a:solidFill>
                  <a:schemeClr val="lt1"/>
                </a:solidFill>
                <a:latin typeface="Calibri"/>
                <a:ea typeface="Calibri"/>
                <a:cs typeface="Calibri"/>
                <a:sym typeface="Calibri"/>
              </a:rPr>
              <a:t>‘Whole House </a:t>
            </a:r>
            <a:r>
              <a:rPr lang="en-GB" sz="2000">
                <a:solidFill>
                  <a:schemeClr val="lt1"/>
                </a:solidFill>
                <a:latin typeface="Calibri"/>
                <a:ea typeface="Calibri"/>
                <a:cs typeface="Calibri"/>
                <a:sym typeface="Calibri"/>
              </a:rPr>
              <a:t>Plan’</a:t>
            </a:r>
            <a:r>
              <a:rPr lang="en-GB" sz="2000" b="0" i="0" u="none" strike="noStrike" cap="none">
                <a:solidFill>
                  <a:schemeClr val="lt1"/>
                </a:solidFill>
                <a:latin typeface="Calibri"/>
                <a:ea typeface="Calibri"/>
                <a:cs typeface="Calibri"/>
                <a:sym typeface="Calibri"/>
              </a:rPr>
              <a:t> </a:t>
            </a:r>
            <a:br>
              <a:rPr lang="en-GB" sz="2000" b="0" i="0" u="none" strike="noStrike" cap="none">
                <a:solidFill>
                  <a:schemeClr val="lt1"/>
                </a:solidFill>
                <a:latin typeface="Calibri"/>
                <a:ea typeface="Calibri"/>
                <a:cs typeface="Calibri"/>
                <a:sym typeface="Calibri"/>
              </a:rPr>
            </a:br>
            <a:endParaRPr sz="2000" b="0" i="0" u="none" strike="noStrike" cap="none">
              <a:solidFill>
                <a:schemeClr val="lt1"/>
              </a:solidFill>
              <a:latin typeface="Calibri"/>
              <a:ea typeface="Calibri"/>
              <a:cs typeface="Calibri"/>
              <a:sym typeface="Calibri"/>
            </a:endParaRPr>
          </a:p>
          <a:p>
            <a:pPr marL="257175" marR="0" lvl="0" indent="-257175" algn="l" rtl="0">
              <a:lnSpc>
                <a:spcPct val="100000"/>
              </a:lnSpc>
              <a:spcBef>
                <a:spcPts val="400"/>
              </a:spcBef>
              <a:spcAft>
                <a:spcPts val="0"/>
              </a:spcAft>
              <a:buClr>
                <a:srgbClr val="FFFFFF"/>
              </a:buClr>
              <a:buSzPts val="2000"/>
              <a:buFont typeface="Arial"/>
              <a:buChar char="•"/>
            </a:pPr>
            <a:r>
              <a:rPr lang="en-GB" sz="2000" b="0" i="0" u="none" strike="noStrike" cap="none">
                <a:solidFill>
                  <a:srgbClr val="FFFFFF"/>
                </a:solidFill>
                <a:latin typeface="Calibri"/>
                <a:ea typeface="Calibri"/>
                <a:cs typeface="Calibri"/>
                <a:sym typeface="Calibri"/>
              </a:rPr>
              <a:t>Those in the ‘able-to-pay market’ who are ready to start installing energy saving measures</a:t>
            </a:r>
            <a:r>
              <a:rPr lang="en-GB" sz="2000">
                <a:solidFill>
                  <a:srgbClr val="FFFFFF"/>
                </a:solidFill>
                <a:latin typeface="Calibri"/>
                <a:ea typeface="Calibri"/>
                <a:cs typeface="Calibri"/>
                <a:sym typeface="Calibri"/>
              </a:rPr>
              <a:t>, </a:t>
            </a:r>
            <a:r>
              <a:rPr lang="en-GB" sz="2000" b="0" i="0" u="none" strike="noStrike" cap="none">
                <a:solidFill>
                  <a:srgbClr val="FFFFFF"/>
                </a:solidFill>
                <a:latin typeface="Calibri"/>
                <a:ea typeface="Calibri"/>
                <a:cs typeface="Calibri"/>
                <a:sym typeface="Calibri"/>
              </a:rPr>
              <a:t>with an overall estimated cost above £20,000</a:t>
            </a:r>
            <a:endParaRPr/>
          </a:p>
          <a:p>
            <a:pPr marL="0" marR="0" lvl="0" indent="0" algn="l" rtl="0">
              <a:lnSpc>
                <a:spcPct val="100000"/>
              </a:lnSpc>
              <a:spcBef>
                <a:spcPts val="420"/>
              </a:spcBef>
              <a:spcAft>
                <a:spcPts val="0"/>
              </a:spcAft>
              <a:buClr>
                <a:srgbClr val="00748D"/>
              </a:buClr>
              <a:buSzPts val="2100"/>
              <a:buFont typeface="Arial"/>
              <a:buNone/>
            </a:pPr>
            <a:endParaRPr sz="2100" b="0" i="0" u="none" strike="noStrike" cap="none">
              <a:solidFill>
                <a:srgbClr val="FFFFFF"/>
              </a:solidFill>
              <a:latin typeface="Twentieth Century"/>
              <a:ea typeface="Twentieth Century"/>
              <a:cs typeface="Twentieth Century"/>
              <a:sym typeface="Twentieth Century"/>
            </a:endParaRPr>
          </a:p>
          <a:p>
            <a:pPr marL="0" marR="0" lvl="0" indent="0" algn="l" rtl="0">
              <a:lnSpc>
                <a:spcPct val="100000"/>
              </a:lnSpc>
              <a:spcBef>
                <a:spcPts val="600"/>
              </a:spcBef>
              <a:spcAft>
                <a:spcPts val="0"/>
              </a:spcAft>
              <a:buClr>
                <a:srgbClr val="00748D"/>
              </a:buClr>
              <a:buSzPts val="3000"/>
              <a:buFont typeface="Arial"/>
              <a:buNone/>
            </a:pPr>
            <a:endParaRPr sz="3000" b="0" i="0" u="none" strike="noStrike" cap="none">
              <a:solidFill>
                <a:srgbClr val="00748D"/>
              </a:solidFill>
              <a:latin typeface="Arial"/>
              <a:ea typeface="Arial"/>
              <a:cs typeface="Arial"/>
              <a:sym typeface="Arial"/>
            </a:endParaRPr>
          </a:p>
        </p:txBody>
      </p:sp>
      <p:pic>
        <p:nvPicPr>
          <p:cNvPr id="526" name="Google Shape;526;p35"/>
          <p:cNvPicPr preferRelativeResize="0"/>
          <p:nvPr/>
        </p:nvPicPr>
        <p:blipFill rotWithShape="1">
          <a:blip r:embed="rId4">
            <a:alphaModFix/>
          </a:blip>
          <a:srcRect/>
          <a:stretch/>
        </p:blipFill>
        <p:spPr>
          <a:xfrm>
            <a:off x="6119784" y="4452966"/>
            <a:ext cx="3024216" cy="2405034"/>
          </a:xfrm>
          <a:prstGeom prst="rect">
            <a:avLst/>
          </a:prstGeom>
          <a:noFill/>
          <a:ln>
            <a:noFill/>
          </a:ln>
        </p:spPr>
      </p:pic>
      <p:pic>
        <p:nvPicPr>
          <p:cNvPr id="527" name="Google Shape;527;p35"/>
          <p:cNvPicPr preferRelativeResize="0"/>
          <p:nvPr/>
        </p:nvPicPr>
        <p:blipFill rotWithShape="1">
          <a:blip r:embed="rId5">
            <a:alphaModFix/>
          </a:blip>
          <a:srcRect/>
          <a:stretch/>
        </p:blipFill>
        <p:spPr>
          <a:xfrm>
            <a:off x="6119785" y="-1"/>
            <a:ext cx="3024215" cy="4338747"/>
          </a:xfrm>
          <a:prstGeom prst="rect">
            <a:avLst/>
          </a:prstGeom>
          <a:noFill/>
          <a:ln>
            <a:noFill/>
          </a:ln>
        </p:spPr>
      </p:pic>
      <p:pic>
        <p:nvPicPr>
          <p:cNvPr id="528" name="Google Shape;528;p35"/>
          <p:cNvPicPr preferRelativeResize="0"/>
          <p:nvPr/>
        </p:nvPicPr>
        <p:blipFill rotWithShape="1">
          <a:blip r:embed="rId6">
            <a:alphaModFix/>
          </a:blip>
          <a:srcRect/>
          <a:stretch/>
        </p:blipFill>
        <p:spPr>
          <a:xfrm>
            <a:off x="6119785" y="2195438"/>
            <a:ext cx="3024216" cy="2244216"/>
          </a:xfrm>
          <a:prstGeom prst="rect">
            <a:avLst/>
          </a:prstGeom>
          <a:noFill/>
          <a:ln>
            <a:noFill/>
          </a:ln>
        </p:spPr>
      </p:pic>
    </p:spTree>
    <p:extLst>
      <p:ext uri="{BB962C8B-B14F-4D97-AF65-F5344CB8AC3E}">
        <p14:creationId xmlns:p14="http://schemas.microsoft.com/office/powerpoint/2010/main" val="27671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562"/>
        <p:cNvGrpSpPr/>
        <p:nvPr/>
      </p:nvGrpSpPr>
      <p:grpSpPr>
        <a:xfrm>
          <a:off x="0" y="0"/>
          <a:ext cx="0" cy="0"/>
          <a:chOff x="0" y="0"/>
          <a:chExt cx="0" cy="0"/>
        </a:xfrm>
      </p:grpSpPr>
      <p:pic>
        <p:nvPicPr>
          <p:cNvPr id="563" name="Google Shape;563;p39" descr="A group of people sitting at tables&#10;&#10;Description automatically generated with medium confidence"/>
          <p:cNvPicPr preferRelativeResize="0"/>
          <p:nvPr/>
        </p:nvPicPr>
        <p:blipFill rotWithShape="1">
          <a:blip r:embed="rId3">
            <a:alphaModFix/>
          </a:blip>
          <a:srcRect/>
          <a:stretch/>
        </p:blipFill>
        <p:spPr>
          <a:xfrm>
            <a:off x="-95250" y="-173627"/>
            <a:ext cx="9340850" cy="7031627"/>
          </a:xfrm>
          <a:prstGeom prst="rect">
            <a:avLst/>
          </a:prstGeom>
          <a:noFill/>
          <a:ln>
            <a:noFill/>
          </a:ln>
        </p:spPr>
      </p:pic>
      <p:sp>
        <p:nvSpPr>
          <p:cNvPr id="564" name="Google Shape;564;p39"/>
          <p:cNvSpPr/>
          <p:nvPr/>
        </p:nvSpPr>
        <p:spPr>
          <a:xfrm>
            <a:off x="-95250" y="5748746"/>
            <a:ext cx="9239250" cy="1109254"/>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5" name="Google Shape;565;p39"/>
          <p:cNvSpPr txBox="1"/>
          <p:nvPr/>
        </p:nvSpPr>
        <p:spPr>
          <a:xfrm>
            <a:off x="302956" y="5769224"/>
            <a:ext cx="8745794" cy="8540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950" b="1">
                <a:solidFill>
                  <a:schemeClr val="lt1"/>
                </a:solidFill>
                <a:latin typeface="Twentieth Century"/>
                <a:ea typeface="Twentieth Century"/>
                <a:cs typeface="Twentieth Century"/>
                <a:sym typeface="Twentieth Century"/>
              </a:rPr>
              <a:t>Other support</a:t>
            </a:r>
            <a:endParaRPr/>
          </a:p>
        </p:txBody>
      </p:sp>
    </p:spTree>
    <p:extLst>
      <p:ext uri="{BB962C8B-B14F-4D97-AF65-F5344CB8AC3E}">
        <p14:creationId xmlns:p14="http://schemas.microsoft.com/office/powerpoint/2010/main" val="2975990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569"/>
        <p:cNvGrpSpPr/>
        <p:nvPr/>
      </p:nvGrpSpPr>
      <p:grpSpPr>
        <a:xfrm>
          <a:off x="0" y="0"/>
          <a:ext cx="0" cy="0"/>
          <a:chOff x="0" y="0"/>
          <a:chExt cx="0" cy="0"/>
        </a:xfrm>
      </p:grpSpPr>
      <p:grpSp>
        <p:nvGrpSpPr>
          <p:cNvPr id="570" name="Google Shape;570;p40"/>
          <p:cNvGrpSpPr/>
          <p:nvPr/>
        </p:nvGrpSpPr>
        <p:grpSpPr>
          <a:xfrm>
            <a:off x="-57150" y="0"/>
            <a:ext cx="9324975" cy="1428750"/>
            <a:chOff x="-57150" y="0"/>
            <a:chExt cx="9324975" cy="1428750"/>
          </a:xfrm>
        </p:grpSpPr>
        <p:sp>
          <p:nvSpPr>
            <p:cNvPr id="571" name="Google Shape;571;p40"/>
            <p:cNvSpPr/>
            <p:nvPr/>
          </p:nvSpPr>
          <p:spPr>
            <a:xfrm>
              <a:off x="0" y="0"/>
              <a:ext cx="9143994" cy="1428750"/>
            </a:xfrm>
            <a:prstGeom prst="rect">
              <a:avLst/>
            </a:prstGeom>
            <a:solidFill>
              <a:srgbClr val="35B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572" name="Google Shape;572;p40"/>
            <p:cNvPicPr preferRelativeResize="0"/>
            <p:nvPr/>
          </p:nvPicPr>
          <p:blipFill rotWithShape="1">
            <a:blip r:embed="rId3">
              <a:alphaModFix/>
            </a:blip>
            <a:srcRect/>
            <a:stretch/>
          </p:blipFill>
          <p:spPr>
            <a:xfrm>
              <a:off x="8127830" y="120254"/>
              <a:ext cx="832190" cy="832190"/>
            </a:xfrm>
            <a:prstGeom prst="rect">
              <a:avLst/>
            </a:prstGeom>
            <a:solidFill>
              <a:srgbClr val="35BFAF"/>
            </a:solidFill>
            <a:ln>
              <a:noFill/>
            </a:ln>
          </p:spPr>
        </p:pic>
        <p:sp>
          <p:nvSpPr>
            <p:cNvPr id="573" name="Google Shape;573;p40"/>
            <p:cNvSpPr/>
            <p:nvPr/>
          </p:nvSpPr>
          <p:spPr>
            <a:xfrm rot="10800000">
              <a:off x="-57150" y="988957"/>
              <a:ext cx="9324975" cy="382570"/>
            </a:xfrm>
            <a:custGeom>
              <a:avLst/>
              <a:gdLst/>
              <a:ahLst/>
              <a:cxnLst/>
              <a:rect l="l" t="t" r="r" b="b"/>
              <a:pathLst>
                <a:path w="9324975" h="457219" extrusionOk="0">
                  <a:moveTo>
                    <a:pt x="0" y="133350"/>
                  </a:moveTo>
                  <a:cubicBezTo>
                    <a:pt x="1388268" y="49212"/>
                    <a:pt x="2776537" y="-34925"/>
                    <a:pt x="3933825" y="19050"/>
                  </a:cubicBezTo>
                  <a:cubicBezTo>
                    <a:pt x="5091113" y="73025"/>
                    <a:pt x="6064250" y="460375"/>
                    <a:pt x="6943725" y="457200"/>
                  </a:cubicBezTo>
                  <a:cubicBezTo>
                    <a:pt x="7823200" y="454025"/>
                    <a:pt x="9210675" y="0"/>
                    <a:pt x="9210675" y="0"/>
                  </a:cubicBezTo>
                  <a:lnTo>
                    <a:pt x="9210675" y="0"/>
                  </a:lnTo>
                  <a:lnTo>
                    <a:pt x="9324975" y="19050"/>
                  </a:lnTo>
                </a:path>
              </a:pathLst>
            </a:custGeom>
            <a:noFill/>
            <a:ln w="25400" cap="flat" cmpd="sng">
              <a:solidFill>
                <a:srgbClr val="CDEA7E"/>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574" name="Google Shape;574;p40"/>
          <p:cNvSpPr txBox="1">
            <a:spLocks noGrp="1"/>
          </p:cNvSpPr>
          <p:nvPr>
            <p:ph type="title"/>
          </p:nvPr>
        </p:nvSpPr>
        <p:spPr>
          <a:xfrm>
            <a:off x="457200" y="5556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750"/>
              <a:buNone/>
            </a:pPr>
            <a:r>
              <a:rPr lang="en-GB" sz="4500" b="1">
                <a:solidFill>
                  <a:schemeClr val="lt1"/>
                </a:solidFill>
              </a:rPr>
              <a:t>Other support to consider</a:t>
            </a:r>
            <a:endParaRPr/>
          </a:p>
        </p:txBody>
      </p:sp>
      <p:sp>
        <p:nvSpPr>
          <p:cNvPr id="575" name="Google Shape;575;p40"/>
          <p:cNvSpPr txBox="1">
            <a:spLocks noGrp="1"/>
          </p:cNvSpPr>
          <p:nvPr>
            <p:ph type="body" idx="1"/>
          </p:nvPr>
        </p:nvSpPr>
        <p:spPr>
          <a:xfrm>
            <a:off x="457200" y="1941400"/>
            <a:ext cx="8229600" cy="351845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420"/>
              </a:spcBef>
              <a:spcAft>
                <a:spcPts val="0"/>
              </a:spcAft>
              <a:buSzPts val="2100"/>
              <a:buChar char="•"/>
            </a:pPr>
            <a:r>
              <a:rPr lang="en-GB" sz="2400">
                <a:latin typeface="Calibri"/>
                <a:ea typeface="Calibri"/>
                <a:cs typeface="Calibri"/>
                <a:sym typeface="Calibri"/>
              </a:rPr>
              <a:t>Oxford Church Buildings</a:t>
            </a:r>
            <a:endParaRPr/>
          </a:p>
          <a:p>
            <a:pPr marL="800100" lvl="1" indent="-342900" algn="l" rtl="0">
              <a:lnSpc>
                <a:spcPct val="100000"/>
              </a:lnSpc>
              <a:spcBef>
                <a:spcPts val="360"/>
              </a:spcBef>
              <a:spcAft>
                <a:spcPts val="0"/>
              </a:spcAft>
              <a:buSzPts val="1800"/>
              <a:buChar char="–"/>
            </a:pPr>
            <a:r>
              <a:rPr lang="en-GB" sz="2400" u="sng">
                <a:solidFill>
                  <a:schemeClr val="hlink"/>
                </a:solidFill>
                <a:latin typeface="Calibri"/>
                <a:ea typeface="Calibri"/>
                <a:cs typeface="Calibri"/>
                <a:sym typeface="Calibri"/>
                <a:hlinkClick r:id="rId4"/>
              </a:rPr>
              <a:t>Oxford Diocese Energy Audits Programme</a:t>
            </a:r>
            <a:endParaRPr sz="2400">
              <a:latin typeface="Calibri"/>
              <a:ea typeface="Calibri"/>
              <a:cs typeface="Calibri"/>
              <a:sym typeface="Calibri"/>
            </a:endParaRPr>
          </a:p>
          <a:p>
            <a:pPr marL="342900" lvl="0" indent="-209550" algn="l" rtl="0">
              <a:lnSpc>
                <a:spcPct val="100000"/>
              </a:lnSpc>
              <a:spcBef>
                <a:spcPts val="420"/>
              </a:spcBef>
              <a:spcAft>
                <a:spcPts val="0"/>
              </a:spcAft>
              <a:buSzPts val="2100"/>
              <a:buNone/>
            </a:pPr>
            <a:endParaRPr sz="2400">
              <a:latin typeface="Calibri"/>
              <a:ea typeface="Calibri"/>
              <a:cs typeface="Calibri"/>
              <a:sym typeface="Calibri"/>
            </a:endParaRPr>
          </a:p>
          <a:p>
            <a:pPr marL="342900" lvl="0" indent="-342900" algn="l" rtl="0">
              <a:lnSpc>
                <a:spcPct val="100000"/>
              </a:lnSpc>
              <a:spcBef>
                <a:spcPts val="420"/>
              </a:spcBef>
              <a:spcAft>
                <a:spcPts val="0"/>
              </a:spcAft>
              <a:buSzPts val="2100"/>
              <a:buChar char="•"/>
            </a:pPr>
            <a:r>
              <a:rPr lang="en-GB" sz="2400">
                <a:latin typeface="Calibri"/>
                <a:ea typeface="Calibri"/>
                <a:cs typeface="Calibri"/>
                <a:sym typeface="Calibri"/>
              </a:rPr>
              <a:t>Community Energy England</a:t>
            </a:r>
            <a:endParaRPr/>
          </a:p>
          <a:p>
            <a:pPr marL="800100" lvl="1" indent="-342900" algn="l" rtl="0">
              <a:lnSpc>
                <a:spcPct val="100000"/>
              </a:lnSpc>
              <a:spcBef>
                <a:spcPts val="360"/>
              </a:spcBef>
              <a:spcAft>
                <a:spcPts val="0"/>
              </a:spcAft>
              <a:buSzPts val="1800"/>
              <a:buChar char="–"/>
            </a:pPr>
            <a:r>
              <a:rPr lang="en-GB" sz="2400" u="sng">
                <a:solidFill>
                  <a:schemeClr val="hlink"/>
                </a:solidFill>
                <a:latin typeface="Calibri"/>
                <a:ea typeface="Calibri"/>
                <a:cs typeface="Calibri"/>
                <a:sym typeface="Calibri"/>
                <a:hlinkClick r:id="rId5"/>
              </a:rPr>
              <a:t>‘How to’ do community energy</a:t>
            </a:r>
            <a:endParaRPr sz="2400">
              <a:latin typeface="Calibri"/>
              <a:ea typeface="Calibri"/>
              <a:cs typeface="Calibri"/>
              <a:sym typeface="Calibri"/>
            </a:endParaRPr>
          </a:p>
          <a:p>
            <a:pPr marL="342900" lvl="0" indent="-209550" algn="l" rtl="0">
              <a:lnSpc>
                <a:spcPct val="100000"/>
              </a:lnSpc>
              <a:spcBef>
                <a:spcPts val="420"/>
              </a:spcBef>
              <a:spcAft>
                <a:spcPts val="0"/>
              </a:spcAft>
              <a:buSzPts val="2100"/>
              <a:buNone/>
            </a:pPr>
            <a:endParaRPr sz="2400">
              <a:latin typeface="Calibri"/>
              <a:ea typeface="Calibri"/>
              <a:cs typeface="Calibri"/>
              <a:sym typeface="Calibri"/>
            </a:endParaRPr>
          </a:p>
          <a:p>
            <a:pPr marL="342900" lvl="0" indent="-342900" algn="l" rtl="0">
              <a:lnSpc>
                <a:spcPct val="100000"/>
              </a:lnSpc>
              <a:spcBef>
                <a:spcPts val="420"/>
              </a:spcBef>
              <a:spcAft>
                <a:spcPts val="0"/>
              </a:spcAft>
              <a:buSzPts val="2100"/>
              <a:buChar char="•"/>
            </a:pPr>
            <a:r>
              <a:rPr lang="en-GB" sz="2400">
                <a:latin typeface="Calibri"/>
                <a:ea typeface="Calibri"/>
                <a:cs typeface="Calibri"/>
                <a:sym typeface="Calibri"/>
              </a:rPr>
              <a:t>CAG Oxfordshire</a:t>
            </a:r>
            <a:endParaRPr sz="2400">
              <a:latin typeface="Calibri"/>
              <a:ea typeface="Calibri"/>
              <a:cs typeface="Calibri"/>
              <a:sym typeface="Calibri"/>
            </a:endParaRPr>
          </a:p>
          <a:p>
            <a:pPr marL="457200" lvl="1" indent="0" algn="l" rtl="0">
              <a:lnSpc>
                <a:spcPct val="100000"/>
              </a:lnSpc>
              <a:spcBef>
                <a:spcPts val="360"/>
              </a:spcBef>
              <a:spcAft>
                <a:spcPts val="0"/>
              </a:spcAft>
              <a:buSzPts val="1800"/>
              <a:buNone/>
            </a:pPr>
            <a:r>
              <a:rPr lang="en-GB" sz="2400">
                <a:latin typeface="Calibri"/>
                <a:ea typeface="Calibri"/>
                <a:cs typeface="Calibri"/>
                <a:sym typeface="Calibri"/>
              </a:rPr>
              <a:t>-    </a:t>
            </a:r>
            <a:r>
              <a:rPr lang="en-GB" sz="2400" u="sng">
                <a:solidFill>
                  <a:schemeClr val="hlink"/>
                </a:solidFill>
                <a:latin typeface="Calibri"/>
                <a:ea typeface="Calibri"/>
                <a:cs typeface="Calibri"/>
                <a:sym typeface="Calibri"/>
                <a:hlinkClick r:id="rId6"/>
              </a:rPr>
              <a:t>www.cagoxfordshire.org.uk</a:t>
            </a:r>
            <a:endParaRPr sz="2400">
              <a:latin typeface="Calibri"/>
              <a:ea typeface="Calibri"/>
              <a:cs typeface="Calibri"/>
              <a:sym typeface="Calibri"/>
            </a:endParaRPr>
          </a:p>
        </p:txBody>
      </p:sp>
    </p:spTree>
    <p:extLst>
      <p:ext uri="{BB962C8B-B14F-4D97-AF65-F5344CB8AC3E}">
        <p14:creationId xmlns:p14="http://schemas.microsoft.com/office/powerpoint/2010/main" val="2123794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4381C4-1E9A-6D49-867A-423996724C9B}"/>
              </a:ext>
            </a:extLst>
          </p:cNvPr>
          <p:cNvSpPr txBox="1"/>
          <p:nvPr/>
        </p:nvSpPr>
        <p:spPr>
          <a:xfrm>
            <a:off x="313470" y="1719897"/>
            <a:ext cx="7023853" cy="2862322"/>
          </a:xfrm>
          <a:prstGeom prst="rect">
            <a:avLst/>
          </a:prstGeom>
          <a:noFill/>
        </p:spPr>
        <p:txBody>
          <a:bodyPr wrap="square" rtlCol="0">
            <a:spAutoFit/>
          </a:bodyPr>
          <a:lstStyle/>
          <a:p>
            <a:r>
              <a:rPr lang="en-US" sz="6000" b="1">
                <a:solidFill>
                  <a:schemeClr val="bg1"/>
                </a:solidFill>
                <a:latin typeface="Tw Cen MT" panose="020B0602020104020603" pitchFamily="34" charset="0"/>
              </a:rPr>
              <a:t>CREATING ENERGY WE CAN ALL FEEL GOOD ABOUT</a:t>
            </a:r>
            <a:endParaRPr lang="en-US" sz="6000" b="1" dirty="0">
              <a:solidFill>
                <a:schemeClr val="bg1"/>
              </a:solidFill>
              <a:latin typeface="Tw Cen MT" panose="020B0602020104020603" pitchFamily="34" charset="0"/>
            </a:endParaRPr>
          </a:p>
        </p:txBody>
      </p:sp>
      <p:grpSp>
        <p:nvGrpSpPr>
          <p:cNvPr id="26" name="Group 25">
            <a:extLst>
              <a:ext uri="{FF2B5EF4-FFF2-40B4-BE49-F238E27FC236}">
                <a16:creationId xmlns:a16="http://schemas.microsoft.com/office/drawing/2014/main" id="{0F48E7D7-8C39-4ECF-B3A6-F2D027D9BD34}"/>
              </a:ext>
            </a:extLst>
          </p:cNvPr>
          <p:cNvGrpSpPr/>
          <p:nvPr/>
        </p:nvGrpSpPr>
        <p:grpSpPr>
          <a:xfrm>
            <a:off x="0" y="-33047"/>
            <a:ext cx="9144000" cy="6924675"/>
            <a:chOff x="1304203" y="0"/>
            <a:chExt cx="10265497" cy="6858000"/>
          </a:xfrm>
        </p:grpSpPr>
        <p:pic>
          <p:nvPicPr>
            <p:cNvPr id="4" name="Picture 3">
              <a:extLst>
                <a:ext uri="{FF2B5EF4-FFF2-40B4-BE49-F238E27FC236}">
                  <a16:creationId xmlns:a16="http://schemas.microsoft.com/office/drawing/2014/main" id="{E1C860EA-C2A7-44D6-BD07-699021360232}"/>
                </a:ext>
              </a:extLst>
            </p:cNvPr>
            <p:cNvPicPr>
              <a:picLocks noChangeAspect="1"/>
            </p:cNvPicPr>
            <p:nvPr/>
          </p:nvPicPr>
          <p:blipFill rotWithShape="1">
            <a:blip r:embed="rId2"/>
            <a:srcRect l="49645" r="7507"/>
            <a:stretch/>
          </p:blipFill>
          <p:spPr>
            <a:xfrm>
              <a:off x="5522073" y="4981"/>
              <a:ext cx="6047627" cy="6853019"/>
            </a:xfrm>
            <a:prstGeom prst="rect">
              <a:avLst/>
            </a:prstGeom>
          </p:spPr>
        </p:pic>
        <p:pic>
          <p:nvPicPr>
            <p:cNvPr id="9" name="Picture 8">
              <a:extLst>
                <a:ext uri="{FF2B5EF4-FFF2-40B4-BE49-F238E27FC236}">
                  <a16:creationId xmlns:a16="http://schemas.microsoft.com/office/drawing/2014/main" id="{429C0D6C-A260-4304-9967-F959CA62B47A}"/>
                </a:ext>
              </a:extLst>
            </p:cNvPr>
            <p:cNvPicPr>
              <a:picLocks noChangeAspect="1"/>
            </p:cNvPicPr>
            <p:nvPr/>
          </p:nvPicPr>
          <p:blipFill rotWithShape="1">
            <a:blip r:embed="rId2"/>
            <a:srcRect l="14605" r="55533"/>
            <a:stretch/>
          </p:blipFill>
          <p:spPr>
            <a:xfrm>
              <a:off x="1304203" y="0"/>
              <a:ext cx="4217871" cy="6858000"/>
            </a:xfrm>
            <a:prstGeom prst="rect">
              <a:avLst/>
            </a:prstGeom>
          </p:spPr>
        </p:pic>
      </p:grpSp>
      <p:sp>
        <p:nvSpPr>
          <p:cNvPr id="10" name="TextBox 9">
            <a:extLst>
              <a:ext uri="{FF2B5EF4-FFF2-40B4-BE49-F238E27FC236}">
                <a16:creationId xmlns:a16="http://schemas.microsoft.com/office/drawing/2014/main" id="{516F64B8-B30E-4A27-83CC-2EB4DC30A97A}"/>
              </a:ext>
            </a:extLst>
          </p:cNvPr>
          <p:cNvSpPr txBox="1"/>
          <p:nvPr/>
        </p:nvSpPr>
        <p:spPr>
          <a:xfrm>
            <a:off x="1060073" y="2258506"/>
            <a:ext cx="7023853" cy="938719"/>
          </a:xfrm>
          <a:prstGeom prst="rect">
            <a:avLst/>
          </a:prstGeom>
          <a:noFill/>
        </p:spPr>
        <p:txBody>
          <a:bodyPr wrap="square" rtlCol="0">
            <a:spAutoFit/>
          </a:bodyPr>
          <a:lstStyle/>
          <a:p>
            <a:pPr algn="ctr"/>
            <a:r>
              <a:rPr lang="en-US" sz="5500" b="1" dirty="0">
                <a:solidFill>
                  <a:schemeClr val="bg1"/>
                </a:solidFill>
                <a:latin typeface="Tw Cen MT" panose="020B0602020104020603" pitchFamily="34" charset="0"/>
              </a:rPr>
              <a:t>Thank you!</a:t>
            </a:r>
          </a:p>
        </p:txBody>
      </p:sp>
      <p:grpSp>
        <p:nvGrpSpPr>
          <p:cNvPr id="27" name="Group 26">
            <a:extLst>
              <a:ext uri="{FF2B5EF4-FFF2-40B4-BE49-F238E27FC236}">
                <a16:creationId xmlns:a16="http://schemas.microsoft.com/office/drawing/2014/main" id="{BE23E6C4-B21C-4E9F-83CB-0F3B37AAB6F8}"/>
              </a:ext>
            </a:extLst>
          </p:cNvPr>
          <p:cNvGrpSpPr/>
          <p:nvPr/>
        </p:nvGrpSpPr>
        <p:grpSpPr>
          <a:xfrm>
            <a:off x="237155" y="216754"/>
            <a:ext cx="7039831" cy="919383"/>
            <a:chOff x="417961" y="114868"/>
            <a:chExt cx="7010405" cy="915540"/>
          </a:xfrm>
        </p:grpSpPr>
        <p:pic>
          <p:nvPicPr>
            <p:cNvPr id="20" name="Picture 19" descr="A close up of a logo&#10;&#10;Description automatically generated">
              <a:extLst>
                <a:ext uri="{FF2B5EF4-FFF2-40B4-BE49-F238E27FC236}">
                  <a16:creationId xmlns:a16="http://schemas.microsoft.com/office/drawing/2014/main" id="{5BE0A954-0F75-4061-BB87-84047D359A5F}"/>
                </a:ext>
              </a:extLst>
            </p:cNvPr>
            <p:cNvPicPr>
              <a:picLocks noChangeAspect="1"/>
            </p:cNvPicPr>
            <p:nvPr/>
          </p:nvPicPr>
          <p:blipFill>
            <a:blip r:embed="rId3"/>
            <a:stretch>
              <a:fillRect/>
            </a:stretch>
          </p:blipFill>
          <p:spPr>
            <a:xfrm>
              <a:off x="417961" y="114868"/>
              <a:ext cx="915540" cy="915540"/>
            </a:xfrm>
            <a:prstGeom prst="rect">
              <a:avLst/>
            </a:prstGeom>
          </p:spPr>
        </p:pic>
        <p:sp>
          <p:nvSpPr>
            <p:cNvPr id="24" name="TextBox 23">
              <a:extLst>
                <a:ext uri="{FF2B5EF4-FFF2-40B4-BE49-F238E27FC236}">
                  <a16:creationId xmlns:a16="http://schemas.microsoft.com/office/drawing/2014/main" id="{014891D0-F735-4773-9B8A-D134198310DD}"/>
                </a:ext>
              </a:extLst>
            </p:cNvPr>
            <p:cNvSpPr txBox="1"/>
            <p:nvPr/>
          </p:nvSpPr>
          <p:spPr>
            <a:xfrm>
              <a:off x="1117306" y="166996"/>
              <a:ext cx="6311060" cy="436749"/>
            </a:xfrm>
            <a:prstGeom prst="rect">
              <a:avLst/>
            </a:prstGeom>
            <a:noFill/>
          </p:spPr>
          <p:txBody>
            <a:bodyPr wrap="square" rtlCol="0">
              <a:spAutoFit/>
            </a:bodyPr>
            <a:lstStyle/>
            <a:p>
              <a:pPr algn="ctr"/>
              <a:r>
                <a:rPr lang="en-US" sz="2250" b="1" spc="-150" dirty="0">
                  <a:solidFill>
                    <a:schemeClr val="bg1"/>
                  </a:solidFill>
                  <a:latin typeface="Tw Cen MT" panose="020B0602020104020603" pitchFamily="34" charset="0"/>
                </a:rPr>
                <a:t>CREATING ENERGY WE CAN ALL FEEL GOOD ABOUT</a:t>
              </a:r>
            </a:p>
          </p:txBody>
        </p:sp>
        <p:sp>
          <p:nvSpPr>
            <p:cNvPr id="25" name="TextBox 24">
              <a:extLst>
                <a:ext uri="{FF2B5EF4-FFF2-40B4-BE49-F238E27FC236}">
                  <a16:creationId xmlns:a16="http://schemas.microsoft.com/office/drawing/2014/main" id="{E44ED2F2-01FB-4C0E-9D38-0844BEBA72C6}"/>
                </a:ext>
              </a:extLst>
            </p:cNvPr>
            <p:cNvSpPr txBox="1"/>
            <p:nvPr/>
          </p:nvSpPr>
          <p:spPr>
            <a:xfrm>
              <a:off x="574909" y="543651"/>
              <a:ext cx="4114947" cy="461665"/>
            </a:xfrm>
            <a:prstGeom prst="rect">
              <a:avLst/>
            </a:prstGeom>
            <a:noFill/>
          </p:spPr>
          <p:txBody>
            <a:bodyPr wrap="square" rtlCol="0">
              <a:spAutoFit/>
            </a:bodyPr>
            <a:lstStyle/>
            <a:p>
              <a:pPr algn="ctr"/>
              <a:r>
                <a:rPr lang="en-US" sz="1650" spc="38" dirty="0">
                  <a:solidFill>
                    <a:schemeClr val="bg1"/>
                  </a:solidFill>
                  <a:latin typeface="Abadi" panose="020B0604020104020204" pitchFamily="34" charset="0"/>
                </a:rPr>
                <a:t>www.lowcarbonhub.org</a:t>
              </a:r>
            </a:p>
          </p:txBody>
        </p:sp>
      </p:grpSp>
    </p:spTree>
    <p:extLst>
      <p:ext uri="{BB962C8B-B14F-4D97-AF65-F5344CB8AC3E}">
        <p14:creationId xmlns:p14="http://schemas.microsoft.com/office/powerpoint/2010/main" val="330433623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8421</TotalTime>
  <Words>2287</Words>
  <Application>Microsoft Macintosh PowerPoint</Application>
  <PresentationFormat>On-screen Show (4:3)</PresentationFormat>
  <Paragraphs>245</Paragraphs>
  <Slides>28</Slides>
  <Notes>25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Abadi</vt:lpstr>
      <vt:lpstr>Arial</vt:lpstr>
      <vt:lpstr>Calibri</vt:lpstr>
      <vt:lpstr>Cambria</vt:lpstr>
      <vt:lpstr>Georgia</vt:lpstr>
      <vt:lpstr>Lato</vt:lpstr>
      <vt:lpstr>Sentinel Medium</vt:lpstr>
      <vt:lpstr>Times New Roman</vt:lpstr>
      <vt:lpstr>Tw Cen MT</vt:lpstr>
      <vt:lpstr>Twentieth Century</vt:lpstr>
      <vt:lpstr>1_Office Theme</vt:lpstr>
      <vt:lpstr>PowerPoint Presentation</vt:lpstr>
      <vt:lpstr>PowerPoint Presentation</vt:lpstr>
      <vt:lpstr>PowerPoint Presentation</vt:lpstr>
      <vt:lpstr>Community Grants Programme</vt:lpstr>
      <vt:lpstr>Networking and training</vt:lpstr>
      <vt:lpstr>PowerPoint Presentation</vt:lpstr>
      <vt:lpstr>Energy Solutions Oxfordshire</vt:lpstr>
      <vt:lpstr>Who is this service for?</vt:lpstr>
      <vt:lpstr>PowerPoint Presentation</vt:lpstr>
      <vt:lpstr>Who can benefit?</vt:lpstr>
      <vt:lpstr>PowerPoint Presentation</vt:lpstr>
      <vt:lpstr>PowerPoint Presentation</vt:lpstr>
      <vt:lpstr>Improving schools energy efficiency</vt:lpstr>
      <vt:lpstr>PowerPoint Presentation</vt:lpstr>
      <vt:lpstr>Host a Low Carbon Hub-owned solar array</vt:lpstr>
      <vt:lpstr>A potential site will be… </vt:lpstr>
      <vt:lpstr>Case study:  Thames Travel</vt:lpstr>
      <vt:lpstr>Potential ground mount</vt:lpstr>
      <vt:lpstr>PowerPoint Presentation</vt:lpstr>
      <vt:lpstr>Energy Advice Programme</vt:lpstr>
      <vt:lpstr>PowerPoint Presentation</vt:lpstr>
      <vt:lpstr>Cosy Homes Oxfordshire</vt:lpstr>
      <vt:lpstr>Plan Builder</vt:lpstr>
      <vt:lpstr>Case study:  East Oxford terrace </vt:lpstr>
      <vt:lpstr>Who is this service for?</vt:lpstr>
      <vt:lpstr>PowerPoint Presentation</vt:lpstr>
      <vt:lpstr>Other support to consider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Corinne Welch</dc:creator>
  <cp:lastModifiedBy>catherine.ryan@hooknortonclt.org.uk</cp:lastModifiedBy>
  <cp:revision>339</cp:revision>
  <cp:lastPrinted>2015-07-15T11:18:45Z</cp:lastPrinted>
  <dcterms:created xsi:type="dcterms:W3CDTF">2015-07-14T14:42:18Z</dcterms:created>
  <dcterms:modified xsi:type="dcterms:W3CDTF">2023-10-06T21:57:32Z</dcterms:modified>
</cp:coreProperties>
</file>